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9" r:id="rId3"/>
    <p:sldId id="270" r:id="rId4"/>
    <p:sldId id="261" r:id="rId5"/>
    <p:sldId id="263" r:id="rId6"/>
    <p:sldId id="273" r:id="rId7"/>
    <p:sldId id="264" r:id="rId8"/>
    <p:sldId id="265" r:id="rId9"/>
    <p:sldId id="267" r:id="rId10"/>
    <p:sldId id="268" r:id="rId11"/>
    <p:sldId id="274" r:id="rId12"/>
    <p:sldId id="275" r:id="rId13"/>
    <p:sldId id="266" r:id="rId14"/>
    <p:sldId id="269" r:id="rId15"/>
    <p:sldId id="272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DB23-D876-42D8-9415-3336F745F8A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F7B-75C5-4691-90F7-D0C53737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39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DB23-D876-42D8-9415-3336F745F8A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F7B-75C5-4691-90F7-D0C53737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17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DB23-D876-42D8-9415-3336F745F8A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F7B-75C5-4691-90F7-D0C53737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70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DB23-D876-42D8-9415-3336F745F8A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F7B-75C5-4691-90F7-D0C53737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47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DB23-D876-42D8-9415-3336F745F8A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F7B-75C5-4691-90F7-D0C53737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160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DB23-D876-42D8-9415-3336F745F8A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F7B-75C5-4691-90F7-D0C53737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498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DB23-D876-42D8-9415-3336F745F8A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F7B-75C5-4691-90F7-D0C53737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376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DB23-D876-42D8-9415-3336F745F8A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F7B-75C5-4691-90F7-D0C53737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DB23-D876-42D8-9415-3336F745F8A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F7B-75C5-4691-90F7-D0C53737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622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DB23-D876-42D8-9415-3336F745F8A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F7B-75C5-4691-90F7-D0C53737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05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4DB23-D876-42D8-9415-3336F745F8A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F7F7B-75C5-4691-90F7-D0C53737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642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C4DB23-D876-42D8-9415-3336F745F8AA}" type="datetimeFigureOut">
              <a:rPr lang="ru-RU" smtClean="0"/>
              <a:t>23.06.2018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5F7F7B-75C5-4691-90F7-D0C53737DB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332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kartinkinaden.ru/uploads/posts/2015-10/thumbs/1446207505_70.jpg" TargetMode="External"/><Relationship Id="rId3" Type="http://schemas.openxmlformats.org/officeDocument/2006/relationships/hyperlink" Target="http://d3mlntcv38ck9k.cloudfront.net/content/konspekt_image/199019/affb0190_9a55_0132_6d90_019b15c49127.jpg" TargetMode="External"/><Relationship Id="rId7" Type="http://schemas.openxmlformats.org/officeDocument/2006/relationships/hyperlink" Target="https://klopik.com/uploads/posts/2014-06/1401899450_2237096920.jpg" TargetMode="External"/><Relationship Id="rId2" Type="http://schemas.openxmlformats.org/officeDocument/2006/relationships/hyperlink" Target="http://www.blgy.ru/images/biology10pro/pic_20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edia.istockphoto.com/vectors/life-cycle-of-frog-vector-id491131016?k=6&amp;m=491131016&amp;s=612x612&amp;w=0&amp;h=SiKb_LT4rgc6xsJKQq9y5TS-t53EHIBm8_79lGN4QV4" TargetMode="External"/><Relationship Id="rId5" Type="http://schemas.openxmlformats.org/officeDocument/2006/relationships/hyperlink" Target="https://kartinki.detki.today/wp-content/uploads/2017/07/kartinka-dlya-detey-korova.jpg" TargetMode="External"/><Relationship Id="rId4" Type="http://schemas.openxmlformats.org/officeDocument/2006/relationships/hyperlink" Target="http://pandia.ru/text/77/484/images/image002_129.jpg" TargetMode="External"/><Relationship Id="rId9" Type="http://schemas.openxmlformats.org/officeDocument/2006/relationships/hyperlink" Target="http://www.grifon-tur.ru/wp-content/uploads/2016/11/100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1"/>
            <a:ext cx="12192000" cy="6858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6069" y="1210615"/>
            <a:ext cx="980082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Онтогенез. Эмбриональный и постэмбриональный </a:t>
            </a:r>
            <a:r>
              <a:rPr lang="ru-RU" sz="3600" b="1" dirty="0" smtClean="0">
                <a:solidFill>
                  <a:srgbClr val="FF0000"/>
                </a:solidFill>
              </a:rPr>
              <a:t>период</a:t>
            </a:r>
          </a:p>
          <a:p>
            <a:r>
              <a:rPr lang="ru-RU" sz="3600" b="1" dirty="0" smtClean="0">
                <a:solidFill>
                  <a:srgbClr val="FF0000"/>
                </a:solidFill>
              </a:rPr>
              <a:t>  </a:t>
            </a:r>
            <a:r>
              <a:rPr lang="ru-RU" sz="3600" b="1" dirty="0">
                <a:solidFill>
                  <a:srgbClr val="FF0000"/>
                </a:solidFill>
              </a:rPr>
              <a:t>развития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684135" y="3992451"/>
            <a:ext cx="4893972" cy="2050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Автор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учитель биологии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МКОУ «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Новокаякентская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СОШ»</a:t>
            </a: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с.Нововокаякет</a:t>
            </a:r>
            <a:endParaRPr lang="ru-R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Каякентский район Республика Дагестан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Умалатова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Равганият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Бийбулатовна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0000"/>
                </a:solidFill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dirty="0">
                <a:latin typeface="Times New Roman CYR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2018 г.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Ravganiyt\Downloads\120596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906" y="2964941"/>
            <a:ext cx="4019404" cy="2779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16" y="1210615"/>
            <a:ext cx="3518531" cy="260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25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79" y="865414"/>
            <a:ext cx="11413671" cy="5992586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-335665" y="0"/>
            <a:ext cx="12882622" cy="716472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0979" y="1159099"/>
            <a:ext cx="6480743" cy="583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(птицы)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693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980349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2435" y="1197736"/>
            <a:ext cx="944021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Непрямое развитие протекает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личиночной форме. Этот тип развития сопровождается метаморфозом (превращением) -анатомо-физиологической перестройкой организма. Он свойствен различным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 беспозвоночных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(губкам, кишечнополостным, червям, насекомым) и низшим позвоночным (амфибиям). </a:t>
            </a:r>
          </a:p>
        </p:txBody>
      </p:sp>
    </p:spTree>
    <p:extLst>
      <p:ext uri="{BB962C8B-B14F-4D97-AF65-F5344CB8AC3E}">
        <p14:creationId xmlns:p14="http://schemas.microsoft.com/office/powerpoint/2010/main" val="3565494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1"/>
            <a:ext cx="12192000" cy="6858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23493" y="1166843"/>
            <a:ext cx="9221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8793" y="1168606"/>
            <a:ext cx="10135675" cy="5288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Непрямое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(с превращением, с метаморфозом) – ребенок (личинка) сильно отличается от родителя (лягушки, насекомые).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 непрямом развитии уменьшена конкуренция между детьми и взрослыми, поскольку они живут в разных местах и питаются разной пищей.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всех насекомых развитие непрямое, превращение может быть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полное и неполное.</a:t>
            </a: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Полное: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из яйца развивается личинка, она питается, растет, затем превращается в покоящуюся стадию куколку, внутри которой происходит полная перестройка всех органов, из куколки выходит взрослое насекомое (имаго). Характерно для бабочек, жуков, комаров.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Неполное: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стадия куколки отсутствует. Характерно для кузнечиков, тараканов, стрекоз.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38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8" y="1068946"/>
            <a:ext cx="10221686" cy="4588328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1" y="0"/>
            <a:ext cx="12192000" cy="677333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56090" y="1068946"/>
            <a:ext cx="4005330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Непрямое развитие</a:t>
            </a:r>
          </a:p>
        </p:txBody>
      </p:sp>
    </p:spTree>
    <p:extLst>
      <p:ext uri="{BB962C8B-B14F-4D97-AF65-F5344CB8AC3E}">
        <p14:creationId xmlns:p14="http://schemas.microsoft.com/office/powerpoint/2010/main" val="135477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" y="-79021"/>
            <a:ext cx="12192000" cy="693702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5915" y="901521"/>
            <a:ext cx="6426558" cy="4747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 полным превращением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из яйца развивается личинка, она питается, растет, затем превращается в покоящуюся стадию куколку, внутри которой происходит полная перестройка всех органов, из куколки выходит взрослое насекомое (имаго). Полное превращение характерно для: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чешуекрылых (бабочек);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жесткокрылых (жуков);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двукрылых (мух и комаров);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перепончатокрылых (пчел, ос, шмелей) и т.п.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783" y="1093925"/>
            <a:ext cx="4262907" cy="459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9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1"/>
            <a:ext cx="12192000" cy="6858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8946" y="1081826"/>
            <a:ext cx="4456091" cy="5076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с неполным превращением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когда отсутствует стадия куколки, личинка в процессе линек постепенно превращается в имаго. Неполное превращение характерно для: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тараканов;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полужесткокрылых (клопов);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прямокрылых (кузнечиков, саранчи)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647700" algn="l"/>
              </a:tabLst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1" y="1246671"/>
            <a:ext cx="5267459" cy="4445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530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99" y="2418039"/>
            <a:ext cx="75162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www.blgy.ru/images/biology10pro/pic_20.png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42999" y="2653920"/>
            <a:ext cx="80010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d3mlntcv38ck9k.cloudfront.net/content/konspekt_image/199019/affb0190_9a55_0132_6d90_019b15c49127.jpg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42999" y="3209916"/>
            <a:ext cx="7706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pandia.ru/text/77/484/images/image002_129.jpg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1143000" y="3500778"/>
            <a:ext cx="8001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kartinki.detki.today/wp-content/uploads/2017/07/kartinka-dlya-detey-korova.jpg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         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99" y="4318619"/>
            <a:ext cx="7240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https://media.istockphoto.com/vectors/life-cycle-of-frog-vector-id491131016?k=6&amp;m=491131016&amp;s=612x612&amp;w=0&amp;h=SiKb_LT4rgc6xsJKQq9y5TS-t53EHIBm8_79lGN4QV4</a:t>
            </a:r>
            <a:r>
              <a:rPr lang="en-US" dirty="0" smtClean="0"/>
              <a:t>=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rot="10800000" flipV="1">
            <a:off x="1142999" y="5075840"/>
            <a:ext cx="800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klopik.com/uploads/posts/2014-06/1401899450_2237096920.jpg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142999" y="2199832"/>
            <a:ext cx="800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kartinkinaden.ru/uploads/posts/2015-10/thumbs/1446207505_70.jpg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42999" y="4039622"/>
            <a:ext cx="80010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www.grifon-tur.ru/wp-content/uploads/2016/11/100.png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Рамка 9"/>
          <p:cNvSpPr/>
          <p:nvPr/>
        </p:nvSpPr>
        <p:spPr>
          <a:xfrm>
            <a:off x="0" y="1"/>
            <a:ext cx="12192000" cy="6858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91360" y="1402080"/>
            <a:ext cx="5642433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 информации:</a:t>
            </a:r>
            <a:endParaRPr lang="ru-RU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857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462933" cy="7010400"/>
          </a:xfrm>
          <a:prstGeom prst="fram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4552" y="1944710"/>
            <a:ext cx="105330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процесс индивидуального развития различных организмов от начала существования до самого конца жизни.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 был предложен 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Геккелем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немецким ученым, в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1886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году.</a:t>
            </a: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онтогенезе выделяют два периода –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эмбриональный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от образования зиготы до выхода из яйцевых оболочек и </a:t>
            </a: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постэмбриональный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с момента рождения до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8665" y="1133341"/>
            <a:ext cx="375872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Онтогенез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8904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0" y="1"/>
            <a:ext cx="12304889" cy="698782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27279" y="991672"/>
            <a:ext cx="10457645" cy="5003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Зародышевое (эмбриональное) развитие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                     Включает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себя стадии дробления, гаструляции, органогенеза.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Дробление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– это серия делений зиготы путем митоза.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После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дробления образуется 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морула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(шарик из клеток), а затем 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бластула</a:t>
            </a:r>
            <a:r>
              <a:rPr lang="ru-RU" b="1" dirty="0" smtClean="0">
                <a:latin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(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полый шарик из клеток; клетки – бластомеры, полость – бластоцель, стенка однослойная).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Б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ластула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превращается в 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гаструлу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– двухслойный шарик. Наружный слой клеток гаструлы называется </a:t>
            </a: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эктодерма</a:t>
            </a:r>
            <a:r>
              <a:rPr lang="ru-RU" dirty="0">
                <a:latin typeface="Arial" panose="020B0604020202020204" pitchFamily="34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внутренний – 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энтодерма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</a:rPr>
              <a:t>,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отверстие в гаструле называется первичный рот, он ведет в кишечную полость.</a:t>
            </a:r>
          </a:p>
          <a:p>
            <a:pPr algn="just"/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</a:rPr>
              <a:t>Органогенез</a:t>
            </a:r>
            <a:r>
              <a:rPr lang="ru-RU" dirty="0">
                <a:latin typeface="Arial" panose="020B0604020202020204" pitchFamily="34" charset="0"/>
              </a:rPr>
              <a:t>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(образование органов) начинается с формирования нервной пластинки в эктодерме на спинной стороне зародыша. В дальнейшем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из эктодермы образуется кожа и нервная система;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из энтодермы – пищеварительная и дыхательная система;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из мезодермы – всё остальное (скелет, мышцы, кровеносная, выделительная, половая системы).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097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" y="1"/>
            <a:ext cx="12192000" cy="6858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512" y="1764407"/>
            <a:ext cx="10080977" cy="411217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18197" y="991674"/>
            <a:ext cx="79591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Эмбриональный </a:t>
            </a: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период развития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474166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>
            <a:off x="-123463" y="0"/>
            <a:ext cx="12315463" cy="7257327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1068946" y="3742706"/>
            <a:ext cx="10135668" cy="30777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9099" y="1687132"/>
            <a:ext cx="9672033" cy="3590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>
              <a:lnSpc>
                <a:spcPct val="107000"/>
              </a:lnSpc>
              <a:spcAft>
                <a:spcPts val="800"/>
              </a:spcAft>
            </a:pPr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Постэмбриональный период развития</a:t>
            </a:r>
            <a:endParaRPr lang="ru-RU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Постэмбриональный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 онтогенеза начинается после выхода зародыша из зародышевых оболочек или после рождения.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Различают два типа постэмбрионального развития: 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прямое</a:t>
            </a:r>
            <a:r>
              <a:rPr lang="ru-RU" sz="3200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развитие с </a:t>
            </a:r>
            <a:r>
              <a:rPr lang="ru-RU" sz="32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метаморфозом.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9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6828" y="1712890"/>
            <a:ext cx="91182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потомство похож на родителя, только меньше по размерам и у него недоразвиты некоторые органы (млекопитающие,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птицы и пресмыкающиеся)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805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17" y="849025"/>
            <a:ext cx="10440365" cy="5350932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0"/>
            <a:ext cx="12192000" cy="7048982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6960" y="995680"/>
            <a:ext cx="7577643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Прямое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(млекопитающие)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41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15" y="779801"/>
            <a:ext cx="11042248" cy="5762625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-81023" y="1"/>
            <a:ext cx="12273023" cy="6858000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8490" y="914400"/>
            <a:ext cx="11602258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Прямое </a:t>
            </a:r>
            <a:r>
              <a:rPr lang="ru-RU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(пресмыкающиеся)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393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521" y="529975"/>
            <a:ext cx="10662558" cy="6155870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0" y="-321733"/>
            <a:ext cx="12293600" cy="7179733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3341" y="682580"/>
            <a:ext cx="9040969" cy="645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Прямое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(птицы)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58254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351</Words>
  <Application>Microsoft Office PowerPoint</Application>
  <PresentationFormat>Широкоэкранный</PresentationFormat>
  <Paragraphs>58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Times New Roman CYR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Ravganiyt</dc:creator>
  <cp:lastModifiedBy>Ravganiyt</cp:lastModifiedBy>
  <cp:revision>32</cp:revision>
  <dcterms:created xsi:type="dcterms:W3CDTF">2018-01-25T20:13:08Z</dcterms:created>
  <dcterms:modified xsi:type="dcterms:W3CDTF">2018-06-23T11:59:54Z</dcterms:modified>
</cp:coreProperties>
</file>