
<file path=[Content_Types].xml><?xml version="1.0" encoding="utf-8"?>
<Types xmlns="http://schemas.openxmlformats.org/package/2006/content-types">
  <Default Extension="png" ContentType="image/png"/>
  <Default Extension="webp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2" r:id="rId1"/>
  </p:sldMasterIdLst>
  <p:sldIdLst>
    <p:sldId id="256" r:id="rId2"/>
    <p:sldId id="260" r:id="rId3"/>
    <p:sldId id="264" r:id="rId4"/>
    <p:sldId id="265" r:id="rId5"/>
    <p:sldId id="263" r:id="rId6"/>
    <p:sldId id="262" r:id="rId7"/>
    <p:sldId id="280" r:id="rId8"/>
    <p:sldId id="282" r:id="rId9"/>
    <p:sldId id="283" r:id="rId10"/>
    <p:sldId id="307" r:id="rId11"/>
    <p:sldId id="292" r:id="rId12"/>
    <p:sldId id="302" r:id="rId13"/>
    <p:sldId id="290" r:id="rId14"/>
    <p:sldId id="303" r:id="rId15"/>
    <p:sldId id="293" r:id="rId16"/>
    <p:sldId id="304" r:id="rId17"/>
    <p:sldId id="296" r:id="rId18"/>
    <p:sldId id="298" r:id="rId19"/>
    <p:sldId id="299" r:id="rId20"/>
    <p:sldId id="309" r:id="rId21"/>
    <p:sldId id="272" r:id="rId22"/>
    <p:sldId id="278" r:id="rId23"/>
    <p:sldId id="289" r:id="rId24"/>
    <p:sldId id="311" r:id="rId25"/>
    <p:sldId id="297" r:id="rId26"/>
    <p:sldId id="305" r:id="rId27"/>
    <p:sldId id="310" r:id="rId28"/>
    <p:sldId id="306" r:id="rId29"/>
    <p:sldId id="279" r:id="rId30"/>
    <p:sldId id="257" r:id="rId31"/>
    <p:sldId id="25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530DBB"/>
    <a:srgbClr val="230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30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4/9/2015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3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52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5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88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4/9/2015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03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4/9/2015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3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4/9/2015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8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4/9/2015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2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4/9/2015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884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4/9/2015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0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>
                <a:lumMod val="60000"/>
                <a:lumOff val="40000"/>
              </a:schemeClr>
            </a:gs>
            <a:gs pos="40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4/9/2015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ebp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web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695" y="1618938"/>
            <a:ext cx="11305638" cy="599606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4400" b="1" i="1" dirty="0" smtClean="0">
                <a:ln>
                  <a:solidFill>
                    <a:srgbClr val="92D050"/>
                  </a:solidFill>
                </a:ln>
                <a:solidFill>
                  <a:srgbClr val="800000"/>
                </a:solidFill>
                <a:latin typeface="Bookman Old Style" panose="02050604050505020204" pitchFamily="18" charset="0"/>
                <a:cs typeface="Estrangelo Edessa" panose="03080600000000000000" pitchFamily="66" charset="0"/>
              </a:rPr>
              <a:t>Определение позиции звука </a:t>
            </a:r>
          </a:p>
          <a:p>
            <a:r>
              <a:rPr lang="ru-RU" sz="4400" b="1" i="1" dirty="0" smtClean="0">
                <a:ln>
                  <a:solidFill>
                    <a:srgbClr val="92D050"/>
                  </a:solidFill>
                </a:ln>
                <a:solidFill>
                  <a:srgbClr val="800000"/>
                </a:solidFill>
                <a:latin typeface="Bookman Old Style" panose="02050604050505020204" pitchFamily="18" charset="0"/>
                <a:cs typeface="Estrangelo Edessa" panose="03080600000000000000" pitchFamily="66" charset="0"/>
              </a:rPr>
              <a:t>в слове</a:t>
            </a:r>
            <a:endParaRPr lang="ru-RU" sz="4400" b="1" i="1" dirty="0">
              <a:ln>
                <a:solidFill>
                  <a:srgbClr val="92D050"/>
                </a:solidFill>
              </a:ln>
              <a:solidFill>
                <a:srgbClr val="800000"/>
              </a:solidFill>
              <a:latin typeface="Bookman Old Style" panose="02050604050505020204" pitchFamily="18" charset="0"/>
              <a:cs typeface="Estrangelo Edessa" panose="03080600000000000000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74333" y="545570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УЧИТЕЛЬ-ЛОГОПЕД     МКДОУ  Д/С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КОМБИНИРОВАННОГО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ВИДА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№25 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pPr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СОРОКИНА ОЛЬГА БОРИСОВНА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01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800000"/>
                </a:solidFill>
              </a:rPr>
              <a:t>Упр. «Подбери  </a:t>
            </a:r>
            <a:r>
              <a:rPr lang="ru-RU" sz="3600" i="1" dirty="0">
                <a:solidFill>
                  <a:srgbClr val="800000"/>
                </a:solidFill>
              </a:rPr>
              <a:t>слова  со звуком </a:t>
            </a:r>
            <a:r>
              <a:rPr lang="en-US" sz="3600" i="1" dirty="0">
                <a:solidFill>
                  <a:srgbClr val="800000"/>
                </a:solidFill>
              </a:rPr>
              <a:t>[</a:t>
            </a:r>
            <a:r>
              <a:rPr lang="ru-RU" sz="3600" i="1" dirty="0">
                <a:solidFill>
                  <a:srgbClr val="800000"/>
                </a:solidFill>
              </a:rPr>
              <a:t>А</a:t>
            </a:r>
            <a:r>
              <a:rPr lang="en-US" sz="3600" i="1" dirty="0">
                <a:solidFill>
                  <a:srgbClr val="800000"/>
                </a:solidFill>
              </a:rPr>
              <a:t>]</a:t>
            </a:r>
            <a:r>
              <a:rPr lang="ru-RU" sz="3600" i="1" dirty="0">
                <a:solidFill>
                  <a:srgbClr val="800000"/>
                </a:solidFill>
              </a:rPr>
              <a:t> для куклы Ани, со звуком </a:t>
            </a:r>
            <a:r>
              <a:rPr lang="en-US" sz="3600" i="1" dirty="0">
                <a:solidFill>
                  <a:srgbClr val="800000"/>
                </a:solidFill>
              </a:rPr>
              <a:t>[</a:t>
            </a:r>
            <a:r>
              <a:rPr lang="ru-RU" sz="3600" i="1" dirty="0">
                <a:solidFill>
                  <a:srgbClr val="800000"/>
                </a:solidFill>
              </a:rPr>
              <a:t>О</a:t>
            </a:r>
            <a:r>
              <a:rPr lang="en-US" sz="3600" i="1" dirty="0">
                <a:solidFill>
                  <a:srgbClr val="800000"/>
                </a:solidFill>
              </a:rPr>
              <a:t>]</a:t>
            </a:r>
            <a:r>
              <a:rPr lang="ru-RU" sz="3600" i="1" dirty="0">
                <a:solidFill>
                  <a:srgbClr val="800000"/>
                </a:solidFill>
              </a:rPr>
              <a:t> для </a:t>
            </a:r>
            <a:r>
              <a:rPr lang="ru-RU" sz="3600" i="1" dirty="0" smtClean="0">
                <a:solidFill>
                  <a:srgbClr val="800000"/>
                </a:solidFill>
              </a:rPr>
              <a:t>Оли».</a:t>
            </a:r>
            <a:endParaRPr lang="ru-RU" sz="3600" i="1" dirty="0">
              <a:solidFill>
                <a:srgbClr val="8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Логопед </a:t>
            </a:r>
            <a:r>
              <a:rPr lang="ru-RU" dirty="0"/>
              <a:t>показывает детям кукол, изображающих мальчиков или девочек, даёт им имена в зависимости от темы </a:t>
            </a:r>
            <a:r>
              <a:rPr lang="ru-RU" dirty="0" smtClean="0"/>
              <a:t>занятия. </a:t>
            </a:r>
            <a:r>
              <a:rPr lang="ru-RU" dirty="0"/>
              <a:t> </a:t>
            </a:r>
            <a:r>
              <a:rPr lang="ru-RU" dirty="0" smtClean="0"/>
              <a:t>Каждой </a:t>
            </a:r>
            <a:r>
              <a:rPr lang="ru-RU" dirty="0"/>
              <a:t>кукле предлагается подобрать </a:t>
            </a:r>
            <a:r>
              <a:rPr lang="ru-RU" dirty="0" smtClean="0"/>
              <a:t>подарки из ряда предметов, так</a:t>
            </a:r>
            <a:r>
              <a:rPr lang="ru-RU" dirty="0"/>
              <a:t>, чтобы первые звуки в названии предмета и имени куклы совпадали.</a:t>
            </a:r>
          </a:p>
        </p:txBody>
      </p:sp>
      <p:pic>
        <p:nvPicPr>
          <p:cNvPr id="5" name="Picture 3" descr="C:\Documents and Settings\Андрей\Рабочий стол\Юля\фото Юля 1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057296"/>
            <a:ext cx="5181600" cy="3887996"/>
          </a:xfrm>
          <a:noFill/>
        </p:spPr>
      </p:pic>
    </p:spTree>
    <p:extLst>
      <p:ext uri="{BB962C8B-B14F-4D97-AF65-F5344CB8AC3E}">
        <p14:creationId xmlns:p14="http://schemas.microsoft.com/office/powerpoint/2010/main" val="1671674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800000"/>
                </a:solidFill>
              </a:rPr>
              <a:t>Отгадай загадку, назови первый звук в отгадке.</a:t>
            </a:r>
            <a:endParaRPr lang="ru-RU" sz="3200" b="1" i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Длинная и гибкая,</a:t>
            </a:r>
          </a:p>
          <a:p>
            <a:pPr marL="0" indent="0">
              <a:buNone/>
            </a:pPr>
            <a:r>
              <a:rPr lang="ru-RU" dirty="0"/>
              <a:t>Охотится за рыбками,</a:t>
            </a:r>
          </a:p>
          <a:p>
            <a:pPr marL="0" indent="0">
              <a:buNone/>
            </a:pPr>
            <a:r>
              <a:rPr lang="ru-RU" dirty="0"/>
              <a:t>Порой пуста, как дудочка,</a:t>
            </a:r>
          </a:p>
          <a:p>
            <a:pPr marL="0" indent="0">
              <a:buNone/>
            </a:pPr>
            <a:r>
              <a:rPr lang="ru-RU" dirty="0"/>
              <a:t>А петь не может ….</a:t>
            </a:r>
          </a:p>
          <a:p>
            <a:pPr marL="0" indent="0" algn="r">
              <a:buNone/>
            </a:pPr>
            <a:r>
              <a:rPr lang="ru-RU" i="1" dirty="0" smtClean="0">
                <a:solidFill>
                  <a:srgbClr val="530DBB"/>
                </a:solidFill>
              </a:rPr>
              <a:t>(удочка)</a:t>
            </a:r>
            <a:endParaRPr lang="ru-RU" i="1" dirty="0">
              <a:solidFill>
                <a:srgbClr val="530DBB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1" t="11992" r="14810" b="22722"/>
          <a:stretch/>
        </p:blipFill>
        <p:spPr>
          <a:xfrm>
            <a:off x="6168044" y="1825624"/>
            <a:ext cx="4663088" cy="3414975"/>
          </a:xfrm>
        </p:spPr>
      </p:pic>
    </p:spTree>
    <p:extLst>
      <p:ext uri="{BB962C8B-B14F-4D97-AF65-F5344CB8AC3E}">
        <p14:creationId xmlns:p14="http://schemas.microsoft.com/office/powerpoint/2010/main" val="377763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800000"/>
                </a:solidFill>
              </a:rPr>
              <a:t>Упр. «Найди </a:t>
            </a:r>
            <a:r>
              <a:rPr lang="ru-RU" sz="3600" b="1" i="1" dirty="0">
                <a:solidFill>
                  <a:srgbClr val="800000"/>
                </a:solidFill>
              </a:rPr>
              <a:t>сбежавший звук».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Логопед читает стихи, в которых есть слова с пропущенным первым звуком. Дети должны догадаться, в каком слове пропущен звук, произнести это слово, а затем выделить и назвать '"сбежавший" звук. За каждый правильно названный звук дается </a:t>
            </a:r>
            <a:r>
              <a:rPr lang="ru-RU" sz="1800" dirty="0" smtClean="0"/>
              <a:t>фишка.</a:t>
            </a:r>
            <a:r>
              <a:rPr lang="ru-RU" sz="1800" dirty="0"/>
              <a:t> </a:t>
            </a:r>
            <a:br>
              <a:rPr lang="ru-RU" sz="1800" dirty="0"/>
            </a:br>
            <a:endParaRPr lang="ru-RU" sz="1800" dirty="0" smtClean="0"/>
          </a:p>
          <a:p>
            <a:pPr marL="0" indent="0">
              <a:buNone/>
            </a:pPr>
            <a:r>
              <a:rPr lang="ru-RU" sz="1800" i="1" dirty="0" smtClean="0"/>
              <a:t>Примерные </a:t>
            </a:r>
            <a:r>
              <a:rPr lang="ru-RU" sz="1800" i="1" dirty="0"/>
              <a:t>тексты для игры: </a:t>
            </a:r>
            <a:br>
              <a:rPr lang="ru-RU" sz="1800" i="1" dirty="0"/>
            </a:br>
            <a:r>
              <a:rPr lang="ru-RU" sz="1800" dirty="0"/>
              <a:t>Жил на свете человек. Скрюченные   _…</a:t>
            </a:r>
            <a:r>
              <a:rPr lang="ru-RU" sz="1800" dirty="0" err="1"/>
              <a:t>ожки</a:t>
            </a:r>
            <a:r>
              <a:rPr lang="ru-RU" sz="1800" dirty="0"/>
              <a:t>, </a:t>
            </a:r>
            <a:br>
              <a:rPr lang="ru-RU" sz="1800" dirty="0"/>
            </a:br>
            <a:r>
              <a:rPr lang="ru-RU" sz="1800" dirty="0"/>
              <a:t>И гулял он целый век по скрюченной   _…</a:t>
            </a:r>
            <a:r>
              <a:rPr lang="ru-RU" sz="1800" dirty="0" err="1"/>
              <a:t>орожке</a:t>
            </a:r>
            <a:r>
              <a:rPr lang="ru-RU" sz="1800" dirty="0"/>
              <a:t>. </a:t>
            </a:r>
            <a:br>
              <a:rPr lang="ru-RU" sz="1800" dirty="0"/>
            </a:br>
            <a:r>
              <a:rPr lang="ru-RU" sz="1800" dirty="0"/>
              <a:t>А за скрюченной рекой в скрученном  _ …</a:t>
            </a:r>
            <a:r>
              <a:rPr lang="ru-RU" sz="1800" dirty="0" err="1"/>
              <a:t>омишке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Жили летом и зимой скрюченные   _…</a:t>
            </a:r>
            <a:r>
              <a:rPr lang="ru-RU" sz="1800" dirty="0" err="1"/>
              <a:t>ышки</a:t>
            </a:r>
            <a:r>
              <a:rPr lang="ru-RU" sz="1800" dirty="0"/>
              <a:t>. </a:t>
            </a:r>
            <a:br>
              <a:rPr lang="ru-RU" sz="1800" dirty="0"/>
            </a:br>
            <a:r>
              <a:rPr lang="ru-RU" sz="1800" dirty="0"/>
              <a:t>И стояли у ворот скрюченные елки, </a:t>
            </a:r>
            <a:br>
              <a:rPr lang="ru-RU" sz="1800" dirty="0"/>
            </a:br>
            <a:r>
              <a:rPr lang="ru-RU" sz="1800" dirty="0"/>
              <a:t>Там гуляли без забот скрюченные   _…</a:t>
            </a:r>
            <a:r>
              <a:rPr lang="ru-RU" sz="1800" dirty="0" err="1"/>
              <a:t>олки</a:t>
            </a:r>
            <a:r>
              <a:rPr lang="ru-RU" sz="1800" dirty="0"/>
              <a:t>. </a:t>
            </a:r>
            <a:br>
              <a:rPr lang="ru-RU" sz="1800" dirty="0"/>
            </a:br>
            <a:r>
              <a:rPr lang="ru-RU" sz="1800" dirty="0"/>
              <a:t>И была у них одна скрюченная   _…</a:t>
            </a:r>
            <a:r>
              <a:rPr lang="ru-RU" sz="1800" dirty="0" err="1"/>
              <a:t>ошка</a:t>
            </a:r>
            <a:r>
              <a:rPr lang="ru-RU" sz="1800" dirty="0"/>
              <a:t>, </a:t>
            </a:r>
            <a:br>
              <a:rPr lang="ru-RU" sz="1800" dirty="0"/>
            </a:br>
            <a:r>
              <a:rPr lang="ru-RU" sz="1800" dirty="0"/>
              <a:t>И мяукала она сидя у окошка.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83" y="1825625"/>
            <a:ext cx="3560833" cy="4351338"/>
          </a:xfrm>
        </p:spPr>
      </p:pic>
    </p:spTree>
    <p:extLst>
      <p:ext uri="{BB962C8B-B14F-4D97-AF65-F5344CB8AC3E}">
        <p14:creationId xmlns:p14="http://schemas.microsoft.com/office/powerpoint/2010/main" val="138453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800000"/>
                </a:solidFill>
              </a:rPr>
              <a:t>Подбери названия овощей, фруктов, ягод, которые начинаются на заданный звук (заканчиваются заданным звуком).</a:t>
            </a:r>
            <a:endParaRPr lang="ru-RU" sz="3200" b="1" i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Овощи: кабачок, лук;</a:t>
            </a:r>
          </a:p>
          <a:p>
            <a:pPr marL="0" indent="0">
              <a:buNone/>
            </a:pPr>
            <a:r>
              <a:rPr lang="ru-RU" dirty="0" smtClean="0"/>
              <a:t>Фрукт: персик;</a:t>
            </a:r>
          </a:p>
          <a:p>
            <a:pPr marL="0" indent="0">
              <a:buNone/>
            </a:pPr>
            <a:r>
              <a:rPr lang="ru-RU" dirty="0" smtClean="0"/>
              <a:t>Ягоды: крыжовник.</a:t>
            </a:r>
            <a:r>
              <a:rPr lang="ru-RU" dirty="0"/>
              <a:t> 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878859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800000"/>
                </a:solidFill>
              </a:rPr>
              <a:t>Дидактическая игра "Доскажи звук".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Логопед </a:t>
            </a:r>
            <a:r>
              <a:rPr lang="ru-RU" dirty="0"/>
              <a:t>произносит предложение, не досказывая последнего звука в последнем слове. Ребенок должен договорить нужный звук. Если звук назван неправильно, участник выходит из игры. Выигрывает самый внимательный, не сделавший ни одной ошибки. В качестве речевого материала можно использовать известные детям стихи и </a:t>
            </a:r>
            <a:r>
              <a:rPr lang="ru-RU" dirty="0" err="1"/>
              <a:t>потешки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Ходит по лесу хорек, хищный маленький звере….   </a:t>
            </a:r>
            <a:br>
              <a:rPr lang="ru-RU" dirty="0"/>
            </a:br>
            <a:r>
              <a:rPr lang="ru-RU" dirty="0"/>
              <a:t>Голосок твой так хорош, очень сладко ты </a:t>
            </a:r>
            <a:r>
              <a:rPr lang="ru-RU" dirty="0" err="1"/>
              <a:t>поё</a:t>
            </a:r>
            <a:r>
              <a:rPr lang="ru-RU" dirty="0"/>
              <a:t>….</a:t>
            </a:r>
            <a:br>
              <a:rPr lang="ru-RU" dirty="0"/>
            </a:br>
            <a:r>
              <a:rPr lang="ru-RU" dirty="0"/>
              <a:t>Хитрый след плести стараясь, по сугробам прыгал </a:t>
            </a:r>
            <a:r>
              <a:rPr lang="ru-RU" dirty="0" err="1"/>
              <a:t>зая</a:t>
            </a:r>
            <a:r>
              <a:rPr lang="ru-RU" dirty="0"/>
              <a:t>….</a:t>
            </a:r>
            <a:br>
              <a:rPr lang="ru-RU" dirty="0"/>
            </a:br>
            <a:r>
              <a:rPr lang="ru-RU" dirty="0"/>
              <a:t>Поскорее наливай мне в стакан горячий </a:t>
            </a:r>
            <a:r>
              <a:rPr lang="ru-RU" dirty="0" err="1"/>
              <a:t>ча</a:t>
            </a:r>
            <a:r>
              <a:rPr lang="ru-RU" dirty="0"/>
              <a:t>….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341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800000"/>
                </a:solidFill>
              </a:rPr>
              <a:t>Упр. «Кто больше?»</a:t>
            </a:r>
            <a:endParaRPr lang="ru-RU" sz="3200" b="1" i="1" dirty="0">
              <a:solidFill>
                <a:srgbClr val="8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27396"/>
            <a:ext cx="5181600" cy="314779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490775"/>
            <a:ext cx="5181600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sz="7200" b="1" dirty="0"/>
              <a:t>Цель</a:t>
            </a:r>
            <a:r>
              <a:rPr lang="ru-RU" sz="7200" dirty="0" smtClean="0"/>
              <a:t>: </a:t>
            </a:r>
            <a:r>
              <a:rPr lang="ru-RU" sz="7200" dirty="0"/>
              <a:t>Учить находить на картинке слова с заданным звуком.</a:t>
            </a:r>
            <a:br>
              <a:rPr lang="ru-RU" sz="7200" dirty="0"/>
            </a:br>
            <a:r>
              <a:rPr lang="ru-RU" sz="7200" dirty="0"/>
              <a:t> Учить определять место звука в слове (начало, середина, конец слова).</a:t>
            </a:r>
            <a:br>
              <a:rPr lang="ru-RU" sz="7200" dirty="0"/>
            </a:br>
            <a:r>
              <a:rPr lang="ru-RU" sz="7200" dirty="0"/>
              <a:t/>
            </a:r>
            <a:br>
              <a:rPr lang="ru-RU" sz="7200" dirty="0"/>
            </a:br>
            <a:r>
              <a:rPr lang="ru-RU" sz="7200" dirty="0"/>
              <a:t/>
            </a:r>
            <a:br>
              <a:rPr lang="ru-RU" sz="7200" dirty="0"/>
            </a:br>
            <a:r>
              <a:rPr lang="ru-RU" sz="7200" b="1" i="1" u="sng" dirty="0"/>
              <a:t>Оборудование</a:t>
            </a:r>
            <a:r>
              <a:rPr lang="ru-RU" sz="7200" dirty="0"/>
              <a:t>: сюжетные картинки, на которых изображены </a:t>
            </a:r>
            <a:r>
              <a:rPr lang="ru-RU" sz="7200" dirty="0" smtClean="0"/>
              <a:t>предметы с </a:t>
            </a:r>
            <a:r>
              <a:rPr lang="ru-RU" sz="7200" dirty="0"/>
              <a:t>заданным звуком, фишки.</a:t>
            </a:r>
            <a:br>
              <a:rPr lang="ru-RU" sz="7200" dirty="0"/>
            </a:br>
            <a:r>
              <a:rPr lang="ru-RU" sz="7200" dirty="0"/>
              <a:t/>
            </a:r>
            <a:br>
              <a:rPr lang="ru-RU" sz="7200" dirty="0"/>
            </a:br>
            <a:r>
              <a:rPr lang="ru-RU" sz="7200" dirty="0"/>
              <a:t/>
            </a:r>
            <a:br>
              <a:rPr lang="ru-RU" sz="7200" dirty="0"/>
            </a:br>
            <a:r>
              <a:rPr lang="ru-RU" sz="7200" dirty="0"/>
              <a:t>Детям предлагается сюжетная картинка, на которой изображены предметы с заданным звуком. Детям требуется сказать, в названии каких предметов имеется заданный звук (в начале, в середине, в конце). </a:t>
            </a:r>
            <a:r>
              <a:rPr lang="ru-RU" sz="7200" dirty="0" smtClean="0"/>
              <a:t>За</a:t>
            </a:r>
            <a:r>
              <a:rPr lang="ru-RU" sz="7200" dirty="0"/>
              <a:t> </a:t>
            </a:r>
            <a:r>
              <a:rPr lang="ru-RU" sz="7200" dirty="0" smtClean="0"/>
              <a:t>каждое </a:t>
            </a:r>
            <a:r>
              <a:rPr lang="ru-RU" sz="7200" dirty="0"/>
              <a:t>правильно названное слово даётся фишка. Выигрывает тот, кто наберёт больше всех фишек.</a:t>
            </a:r>
            <a:r>
              <a:rPr lang="ru-RU" sz="6200" dirty="0"/>
              <a:t/>
            </a:r>
            <a:br>
              <a:rPr lang="ru-RU" sz="6200" dirty="0"/>
            </a:br>
            <a:r>
              <a:rPr lang="ru-RU" sz="6200" dirty="0"/>
              <a:t/>
            </a:r>
            <a:br>
              <a:rPr lang="ru-RU" sz="6200" dirty="0"/>
            </a:br>
            <a:r>
              <a:rPr lang="ru-RU" sz="6200" dirty="0"/>
              <a:t/>
            </a:r>
            <a:br>
              <a:rPr lang="ru-RU" sz="6200" dirty="0"/>
            </a:br>
            <a:endParaRPr lang="ru-RU" sz="6200" dirty="0"/>
          </a:p>
        </p:txBody>
      </p:sp>
    </p:spTree>
    <p:extLst>
      <p:ext uri="{BB962C8B-B14F-4D97-AF65-F5344CB8AC3E}">
        <p14:creationId xmlns:p14="http://schemas.microsoft.com/office/powerpoint/2010/main" val="4040915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800000"/>
                </a:solidFill>
              </a:rPr>
              <a:t>Игра «Цепочка»</a:t>
            </a:r>
            <a:br>
              <a:rPr lang="ru-RU" sz="3600" b="1" i="1" dirty="0">
                <a:solidFill>
                  <a:srgbClr val="800000"/>
                </a:solidFill>
              </a:rPr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25473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rgbClr val="800000"/>
                </a:solidFill>
              </a:rPr>
              <a:t>Правило</a:t>
            </a:r>
            <a:r>
              <a:rPr lang="ru-RU" i="1" dirty="0">
                <a:solidFill>
                  <a:srgbClr val="800000"/>
                </a:solidFill>
              </a:rPr>
              <a:t>: </a:t>
            </a:r>
            <a:r>
              <a:rPr lang="ru-RU" dirty="0"/>
              <a:t> </a:t>
            </a:r>
            <a:r>
              <a:rPr lang="ru-RU" dirty="0" smtClean="0"/>
              <a:t> </a:t>
            </a:r>
            <a:r>
              <a:rPr lang="ru-RU" dirty="0"/>
              <a:t>к   первому   слову   подбирается   слово,   начинающееся   с   того   звука,   каким заканчивается первое слово, третье слово должно начинаться с последнего звука второго слова и так далее. </a:t>
            </a:r>
            <a:endParaRPr lang="ru-RU" dirty="0" smtClean="0"/>
          </a:p>
          <a:p>
            <a:pPr marL="0" indent="0">
              <a:buNone/>
            </a:pPr>
            <a:r>
              <a:rPr lang="ru-RU" i="1" dirty="0" smtClean="0">
                <a:solidFill>
                  <a:srgbClr val="530DBB"/>
                </a:solidFill>
              </a:rPr>
              <a:t>Игры </a:t>
            </a:r>
            <a:r>
              <a:rPr lang="ru-RU" i="1" dirty="0">
                <a:solidFill>
                  <a:srgbClr val="530DBB"/>
                </a:solidFill>
              </a:rPr>
              <a:t>могут быть устные, с перекидыванием мяча,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а </a:t>
            </a:r>
            <a:r>
              <a:rPr lang="ru-RU" dirty="0"/>
              <a:t>можно выполнить</a:t>
            </a:r>
            <a:br>
              <a:rPr lang="ru-RU" dirty="0"/>
            </a:br>
            <a:r>
              <a:rPr lang="ru-RU" dirty="0"/>
              <a:t>настольную игру с картинками и практиковать детей в выкладывании цепочки без предварительного громкого проговаривания, только по представлению. Начинаем с картинки, помеченной специальным значком.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rgbClr val="800000"/>
                </a:solidFill>
              </a:rPr>
              <a:t>Игра </a:t>
            </a:r>
            <a:r>
              <a:rPr lang="ru-RU" i="1" dirty="0">
                <a:solidFill>
                  <a:srgbClr val="800000"/>
                </a:solidFill>
              </a:rPr>
              <a:t>«Волшебные бусы». </a:t>
            </a:r>
            <a:endParaRPr lang="ru-RU" i="1" dirty="0" smtClean="0">
              <a:solidFill>
                <a:srgbClr val="800000"/>
              </a:solidFill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530DBB"/>
                </a:solidFill>
              </a:rPr>
              <a:t>Это </a:t>
            </a:r>
            <a:r>
              <a:rPr lang="ru-RU" i="1" dirty="0">
                <a:solidFill>
                  <a:srgbClr val="530DBB"/>
                </a:solidFill>
              </a:rPr>
              <a:t>один из вариантов игры «Цепочка слов». </a:t>
            </a:r>
            <a:endParaRPr lang="ru-RU" i="1" dirty="0" smtClean="0">
              <a:solidFill>
                <a:srgbClr val="530DBB"/>
              </a:solidFill>
            </a:endParaRPr>
          </a:p>
          <a:p>
            <a:pPr marL="0" indent="0">
              <a:buNone/>
            </a:pPr>
            <a:r>
              <a:rPr lang="ru-RU" dirty="0" smtClean="0"/>
              <a:t>Начинает </a:t>
            </a:r>
            <a:r>
              <a:rPr lang="ru-RU" dirty="0"/>
              <a:t>игру </a:t>
            </a:r>
            <a:r>
              <a:rPr lang="ru-RU" dirty="0" smtClean="0"/>
              <a:t>логопед, </a:t>
            </a:r>
            <a:r>
              <a:rPr lang="ru-RU" dirty="0"/>
              <a:t>он прикрепляет сначала определенную бусинку. Дети называют картинку, выделяют и определяют последний звук, после чего находят картинку, где этот звук </a:t>
            </a:r>
            <a:r>
              <a:rPr lang="ru-RU" dirty="0" smtClean="0"/>
              <a:t>слышится </a:t>
            </a:r>
            <a:r>
              <a:rPr lang="ru-RU" dirty="0"/>
              <a:t>в начале слова, и прикрепляют следующую бусинку, и так до тех пор, пока все  бусинки не будут «нанизаны</a:t>
            </a:r>
            <a:r>
              <a:rPr lang="ru-RU" dirty="0" smtClean="0"/>
              <a:t>». Затем </a:t>
            </a:r>
            <a:r>
              <a:rPr lang="ru-RU" dirty="0"/>
              <a:t>дети проговаривают слова еще раз, четко выделяя первый и последний звуки.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t="10329" r="8356" b="29388"/>
          <a:stretch/>
        </p:blipFill>
        <p:spPr>
          <a:xfrm>
            <a:off x="5022761" y="79957"/>
            <a:ext cx="2689570" cy="161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37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800000"/>
                </a:solidFill>
              </a:rPr>
              <a:t>Игра «Подумай, не торопись».</a:t>
            </a:r>
            <a:endParaRPr lang="ru-RU" sz="3600" b="1" i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</a:rPr>
              <a:t>Детям предлагается:</a:t>
            </a:r>
          </a:p>
          <a:p>
            <a:r>
              <a:rPr lang="ru-RU" dirty="0" smtClean="0"/>
              <a:t>Подобрать слово, которое начинается на последний звук слова </a:t>
            </a:r>
            <a:r>
              <a:rPr lang="ru-RU" i="1" dirty="0" smtClean="0"/>
              <a:t>сто</a:t>
            </a:r>
            <a:r>
              <a:rPr lang="ru-RU" i="1" dirty="0" smtClean="0">
                <a:solidFill>
                  <a:srgbClr val="800000"/>
                </a:solidFill>
              </a:rPr>
              <a:t>л</a:t>
            </a:r>
            <a:r>
              <a:rPr lang="ru-RU" i="1" dirty="0" smtClean="0"/>
              <a:t>;</a:t>
            </a:r>
          </a:p>
          <a:p>
            <a:r>
              <a:rPr lang="ru-RU" dirty="0" smtClean="0"/>
              <a:t>Вспомнить название птицы, в котором был бы последний звук слова </a:t>
            </a:r>
            <a:r>
              <a:rPr lang="ru-RU" i="1" dirty="0" smtClean="0"/>
              <a:t>лис</a:t>
            </a:r>
            <a:r>
              <a:rPr lang="ru-RU" i="1" dirty="0" smtClean="0">
                <a:solidFill>
                  <a:srgbClr val="800000"/>
                </a:solidFill>
              </a:rPr>
              <a:t>а</a:t>
            </a:r>
            <a:r>
              <a:rPr lang="ru-RU" i="1" dirty="0" smtClean="0"/>
              <a:t>;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Подобрать слово, чтобы первый звук был </a:t>
            </a:r>
            <a:r>
              <a:rPr lang="en-US" dirty="0" smtClean="0"/>
              <a:t>[</a:t>
            </a:r>
            <a:r>
              <a:rPr lang="ru-RU" dirty="0" smtClean="0"/>
              <a:t>К</a:t>
            </a:r>
            <a:r>
              <a:rPr lang="en-US" dirty="0" smtClean="0"/>
              <a:t>]</a:t>
            </a:r>
            <a:r>
              <a:rPr lang="ru-RU" dirty="0" smtClean="0"/>
              <a:t>, а последний звук </a:t>
            </a:r>
            <a:r>
              <a:rPr lang="en-US" dirty="0" smtClean="0"/>
              <a:t>[</a:t>
            </a:r>
            <a:r>
              <a:rPr lang="ru-RU" dirty="0" smtClean="0"/>
              <a:t>Т</a:t>
            </a:r>
            <a:r>
              <a:rPr lang="en-US" dirty="0" smtClean="0"/>
              <a:t>]</a:t>
            </a:r>
            <a:r>
              <a:rPr lang="ru-RU" dirty="0" smtClean="0"/>
              <a:t>;</a:t>
            </a:r>
          </a:p>
          <a:p>
            <a:r>
              <a:rPr lang="ru-RU" dirty="0" smtClean="0"/>
              <a:t>Ответь, какое слово получится, если к слогу </a:t>
            </a:r>
            <a:r>
              <a:rPr lang="en-US" dirty="0" smtClean="0"/>
              <a:t>[</a:t>
            </a:r>
            <a:r>
              <a:rPr lang="ru-RU" dirty="0" smtClean="0"/>
              <a:t>НО</a:t>
            </a:r>
            <a:r>
              <a:rPr lang="en-US" dirty="0" smtClean="0"/>
              <a:t>]</a:t>
            </a:r>
            <a:r>
              <a:rPr lang="ru-RU" dirty="0" smtClean="0"/>
              <a:t> добавить один звук.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980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800000"/>
                </a:solidFill>
              </a:rPr>
              <a:t>Упражнение «Найди место звука»</a:t>
            </a:r>
            <a:br>
              <a:rPr lang="ru-RU" sz="3600" b="1" i="1" dirty="0">
                <a:solidFill>
                  <a:srgbClr val="800000"/>
                </a:solidFill>
              </a:rPr>
            </a:br>
            <a:endParaRPr lang="ru-RU" sz="3600" b="1" i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i="1" dirty="0" smtClean="0"/>
              <a:t> Цель</a:t>
            </a:r>
            <a:r>
              <a:rPr lang="ru-RU" sz="2300" i="1" dirty="0"/>
              <a:t>: </a:t>
            </a:r>
            <a:r>
              <a:rPr lang="ru-RU" sz="2300" dirty="0"/>
              <a:t>закреплять умение определять место звука в слове.</a:t>
            </a:r>
          </a:p>
          <a:p>
            <a:pPr marL="0" indent="0">
              <a:buNone/>
            </a:pPr>
            <a:r>
              <a:rPr lang="ru-RU" sz="2300" i="1" dirty="0"/>
              <a:t>Ход игрового упражнения: </a:t>
            </a:r>
            <a:r>
              <a:rPr lang="ru-RU" sz="2300" dirty="0"/>
              <a:t>педагог произносит слова, ребенок определяет место заданного звука в слове и перемещает фигурку в начало (середину или конец) дорожки.</a:t>
            </a:r>
          </a:p>
          <a:p>
            <a:pPr marL="0" indent="0">
              <a:buNone/>
            </a:pPr>
            <a:r>
              <a:rPr lang="ru-RU" sz="2300" dirty="0" smtClean="0"/>
              <a:t>Нажимая </a:t>
            </a:r>
            <a:r>
              <a:rPr lang="ru-RU" sz="2300" dirty="0"/>
              <a:t>на зажим, дети легко перемещают фигурку по карточке.</a:t>
            </a:r>
          </a:p>
          <a:p>
            <a:endParaRPr lang="ru-RU" sz="2300" dirty="0"/>
          </a:p>
        </p:txBody>
      </p:sp>
      <p:pic>
        <p:nvPicPr>
          <p:cNvPr id="12" name="Объект 11" descr="http://www.maam.ru/upload/blogs/805c171365cfd5b2ac77aa7521aa3172.jpg.jpg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t="10081" r="9839" b="11388"/>
          <a:stretch/>
        </p:blipFill>
        <p:spPr bwMode="auto">
          <a:xfrm>
            <a:off x="6234448" y="1470785"/>
            <a:ext cx="4815624" cy="2173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www.maam.ru/upload/blogs/8b05c5d9e04c24429ebaa4e8cf28d669.jp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t="11785" r="7869" b="14798"/>
          <a:stretch/>
        </p:blipFill>
        <p:spPr bwMode="auto">
          <a:xfrm>
            <a:off x="6234447" y="3956219"/>
            <a:ext cx="4815625" cy="2220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997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maam.ru/upload/blogs/857a72e8055c3dacdce5ce94943c5cbd.jpg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9415" r="3633" b="10939"/>
          <a:stretch/>
        </p:blipFill>
        <p:spPr bwMode="auto">
          <a:xfrm>
            <a:off x="991672" y="656822"/>
            <a:ext cx="5112913" cy="279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www.maam.ru/upload/blogs/d3b70dde13eded9053addf73641224e9.jp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5963" r="7596" b="13740"/>
          <a:stretch/>
        </p:blipFill>
        <p:spPr bwMode="auto">
          <a:xfrm>
            <a:off x="6349285" y="3541690"/>
            <a:ext cx="5331853" cy="3013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382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449" y="479686"/>
            <a:ext cx="1098779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	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Фонематическое восприятие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dirty="0"/>
              <a:t>— это способность различать фонемы родного языка и определять звуковой состав слова. </a:t>
            </a:r>
          </a:p>
          <a:p>
            <a:r>
              <a:rPr lang="ru-RU" sz="2800" dirty="0"/>
              <a:t>Сколько слогов в слове мак? Сколько в нем звуков? Какой согласный звук </a:t>
            </a:r>
            <a:r>
              <a:rPr lang="ru-RU" sz="2800" dirty="0" smtClean="0"/>
              <a:t>слышится </a:t>
            </a:r>
            <a:r>
              <a:rPr lang="ru-RU" sz="2800" dirty="0"/>
              <a:t>в конце слова? Какой гласный звук в середине слова? Именно фонематическое восприятие помогает ответить на эти вопросы.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endParaRPr lang="ru-RU" sz="2800" dirty="0"/>
          </a:p>
          <a:p>
            <a:r>
              <a:rPr lang="ru-RU" sz="2800" b="1" i="1" dirty="0" smtClean="0"/>
              <a:t>	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К простым формам фонематического анализа </a:t>
            </a:r>
            <a:r>
              <a:rPr lang="ru-RU" sz="2800" i="1" dirty="0" smtClean="0"/>
              <a:t>относятся способность выделять звук на фоне слова и способность выделять звук из слова.</a:t>
            </a:r>
          </a:p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Сложными формами фонематического анализа </a:t>
            </a:r>
            <a:r>
              <a:rPr lang="ru-RU" sz="2800" i="1" dirty="0" smtClean="0"/>
              <a:t>являются количественный, последовательный и позиционный анализ (И. А. Смирнова).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328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800000"/>
                </a:solidFill>
              </a:rPr>
              <a:t>Игра «Собери колесо”</a:t>
            </a: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smtClean="0">
                <a:solidFill>
                  <a:srgbClr val="800000"/>
                </a:solidFill>
              </a:rPr>
              <a:t>Подбираем </a:t>
            </a:r>
            <a:r>
              <a:rPr lang="ru-RU" i="1" dirty="0">
                <a:solidFill>
                  <a:srgbClr val="800000"/>
                </a:solidFill>
              </a:rPr>
              <a:t>картинки в названии которых слышится звук </a:t>
            </a:r>
            <a:r>
              <a:rPr lang="en-US" i="1" dirty="0">
                <a:solidFill>
                  <a:srgbClr val="800000"/>
                </a:solidFill>
              </a:rPr>
              <a:t>[</a:t>
            </a:r>
            <a:r>
              <a:rPr lang="ru-RU" i="1" dirty="0">
                <a:solidFill>
                  <a:srgbClr val="800000"/>
                </a:solidFill>
              </a:rPr>
              <a:t>С</a:t>
            </a:r>
            <a:r>
              <a:rPr lang="en-US" i="1" dirty="0">
                <a:solidFill>
                  <a:srgbClr val="800000"/>
                </a:solidFill>
              </a:rPr>
              <a:t>]</a:t>
            </a:r>
            <a:r>
              <a:rPr lang="ru-RU" i="1" dirty="0">
                <a:solidFill>
                  <a:srgbClr val="800000"/>
                </a:solidFill>
              </a:rPr>
              <a:t>. Определяем позицию звука в слове.</a:t>
            </a:r>
            <a:br>
              <a:rPr lang="ru-RU" i="1" dirty="0">
                <a:solidFill>
                  <a:srgbClr val="800000"/>
                </a:solidFill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031"/>
            <a:ext cx="5181600" cy="3888525"/>
          </a:xfrm>
        </p:spPr>
      </p:pic>
    </p:spTree>
    <p:extLst>
      <p:ext uri="{BB962C8B-B14F-4D97-AF65-F5344CB8AC3E}">
        <p14:creationId xmlns:p14="http://schemas.microsoft.com/office/powerpoint/2010/main" val="1892605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Аквариум коп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2071688"/>
            <a:ext cx="2043112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Аквариум коп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6" y="2143125"/>
            <a:ext cx="190976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 descr="Аквариум коп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6" y="2143125"/>
            <a:ext cx="190976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1661375" y="285750"/>
            <a:ext cx="8578001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800000"/>
                </a:solidFill>
              </a:rPr>
              <a:t>Игра «Аквариум»</a:t>
            </a:r>
            <a:endParaRPr lang="ru-RU" dirty="0">
              <a:solidFill>
                <a:srgbClr val="800000"/>
              </a:solidFill>
            </a:endParaRPr>
          </a:p>
          <a:p>
            <a:pPr eaLnBrk="1" hangingPunct="1"/>
            <a:r>
              <a:rPr lang="ru-RU" sz="1400" dirty="0"/>
              <a:t>Цель: закреплять умение определять место звука в слове.</a:t>
            </a:r>
          </a:p>
          <a:p>
            <a:pPr eaLnBrk="1" hangingPunct="1"/>
            <a:r>
              <a:rPr lang="ru-RU" sz="1400" dirty="0"/>
              <a:t>Ход игры </a:t>
            </a:r>
          </a:p>
          <a:p>
            <a:pPr eaLnBrk="1" hangingPunct="1"/>
            <a:r>
              <a:rPr lang="ru-RU" sz="1400" dirty="0"/>
              <a:t>Если звук </a:t>
            </a:r>
            <a:r>
              <a:rPr lang="en-US" sz="1400" dirty="0" smtClean="0"/>
              <a:t>[</a:t>
            </a:r>
            <a:r>
              <a:rPr lang="ru-RU" sz="1400" dirty="0" smtClean="0"/>
              <a:t>Ш</a:t>
            </a:r>
            <a:r>
              <a:rPr lang="en-US" sz="1400" dirty="0" smtClean="0"/>
              <a:t>] </a:t>
            </a:r>
            <a:r>
              <a:rPr lang="ru-RU" sz="1400" dirty="0" smtClean="0"/>
              <a:t>слышится </a:t>
            </a:r>
            <a:r>
              <a:rPr lang="ru-RU" sz="1400" dirty="0"/>
              <a:t>в начале слова, пускаете рыбку в первый аквариум, в </a:t>
            </a:r>
            <a:r>
              <a:rPr lang="ru-RU" sz="1400" dirty="0" smtClean="0"/>
              <a:t>середине слова - </a:t>
            </a:r>
            <a:r>
              <a:rPr lang="ru-RU" sz="1400" dirty="0"/>
              <a:t>в средний</a:t>
            </a:r>
            <a:r>
              <a:rPr lang="ru-RU" sz="1400" dirty="0" smtClean="0"/>
              <a:t>,  </a:t>
            </a:r>
            <a:r>
              <a:rPr lang="ru-RU" sz="1400" dirty="0"/>
              <a:t>в </a:t>
            </a:r>
            <a:r>
              <a:rPr lang="ru-RU" sz="1400" dirty="0" smtClean="0"/>
              <a:t>конце слова </a:t>
            </a:r>
            <a:r>
              <a:rPr lang="ru-RU" sz="1400" dirty="0"/>
              <a:t>– в последний…</a:t>
            </a:r>
          </a:p>
        </p:txBody>
      </p:sp>
      <p:grpSp>
        <p:nvGrpSpPr>
          <p:cNvPr id="2" name="Группа 14"/>
          <p:cNvGrpSpPr>
            <a:grpSpLocks/>
          </p:cNvGrpSpPr>
          <p:nvPr/>
        </p:nvGrpSpPr>
        <p:grpSpPr bwMode="auto">
          <a:xfrm>
            <a:off x="7667626" y="3643313"/>
            <a:ext cx="2143125" cy="1511300"/>
            <a:chOff x="6000760" y="3643314"/>
            <a:chExt cx="2143140" cy="1511635"/>
          </a:xfrm>
        </p:grpSpPr>
        <p:pic>
          <p:nvPicPr>
            <p:cNvPr id="4128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71" b="14674"/>
            <a:stretch>
              <a:fillRect/>
            </a:stretch>
          </p:blipFill>
          <p:spPr bwMode="auto">
            <a:xfrm>
              <a:off x="6000760" y="3643314"/>
              <a:ext cx="2143140" cy="151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29" name="Группа 13"/>
            <p:cNvGrpSpPr>
              <a:grpSpLocks/>
            </p:cNvGrpSpPr>
            <p:nvPr/>
          </p:nvGrpSpPr>
          <p:grpSpPr bwMode="auto">
            <a:xfrm>
              <a:off x="6500826" y="3843223"/>
              <a:ext cx="1000131" cy="956379"/>
              <a:chOff x="10287039" y="-307228"/>
              <a:chExt cx="1077064" cy="1034888"/>
            </a:xfrm>
          </p:grpSpPr>
          <p:sp>
            <p:nvSpPr>
              <p:cNvPr id="4130" name="Овал 12"/>
              <p:cNvSpPr>
                <a:spLocks noChangeArrowheads="1"/>
              </p:cNvSpPr>
              <p:nvPr/>
            </p:nvSpPr>
            <p:spPr bwMode="auto">
              <a:xfrm>
                <a:off x="10287040" y="-214338"/>
                <a:ext cx="1000132" cy="928694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ru-RU" sz="240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4131" name="Picture 4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AF3ED"/>
                  </a:clrFrom>
                  <a:clrTo>
                    <a:srgbClr val="FAF3ED">
                      <a:alpha val="0"/>
                    </a:srgbClr>
                  </a:clrTo>
                </a:clrChange>
                <a:lum bright="-18000" contras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87039" y="-307228"/>
                <a:ext cx="1077064" cy="1034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" name="Группа 27"/>
          <p:cNvGrpSpPr>
            <a:grpSpLocks/>
          </p:cNvGrpSpPr>
          <p:nvPr/>
        </p:nvGrpSpPr>
        <p:grpSpPr bwMode="auto">
          <a:xfrm>
            <a:off x="7524751" y="5000625"/>
            <a:ext cx="2143125" cy="1511300"/>
            <a:chOff x="6000760" y="5000636"/>
            <a:chExt cx="2143140" cy="1511635"/>
          </a:xfrm>
        </p:grpSpPr>
        <p:pic>
          <p:nvPicPr>
            <p:cNvPr id="4124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71" b="14674"/>
            <a:stretch>
              <a:fillRect/>
            </a:stretch>
          </p:blipFill>
          <p:spPr bwMode="auto">
            <a:xfrm>
              <a:off x="6000760" y="5000636"/>
              <a:ext cx="2143140" cy="151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25" name="Группа 26"/>
            <p:cNvGrpSpPr>
              <a:grpSpLocks/>
            </p:cNvGrpSpPr>
            <p:nvPr/>
          </p:nvGrpSpPr>
          <p:grpSpPr bwMode="auto">
            <a:xfrm>
              <a:off x="6500826" y="5286388"/>
              <a:ext cx="1000132" cy="928693"/>
              <a:chOff x="10358478" y="923568"/>
              <a:chExt cx="928694" cy="862358"/>
            </a:xfrm>
          </p:grpSpPr>
          <p:sp>
            <p:nvSpPr>
              <p:cNvPr id="4126" name="Овал 18"/>
              <p:cNvSpPr>
                <a:spLocks noChangeArrowheads="1"/>
              </p:cNvSpPr>
              <p:nvPr/>
            </p:nvSpPr>
            <p:spPr bwMode="auto">
              <a:xfrm>
                <a:off x="10358478" y="928670"/>
                <a:ext cx="928694" cy="85725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ru-RU" sz="240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4127" name="Picture 8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EAEAEA"/>
                  </a:clrFrom>
                  <a:clrTo>
                    <a:srgbClr val="EAEAEA">
                      <a:alpha val="0"/>
                    </a:srgbClr>
                  </a:clrTo>
                </a:clrChange>
                <a:lum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91149" y="923568"/>
                <a:ext cx="724586" cy="714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" name="Группа 31"/>
          <p:cNvGrpSpPr>
            <a:grpSpLocks/>
          </p:cNvGrpSpPr>
          <p:nvPr/>
        </p:nvGrpSpPr>
        <p:grpSpPr bwMode="auto">
          <a:xfrm>
            <a:off x="2667001" y="3571875"/>
            <a:ext cx="2143125" cy="1511300"/>
            <a:chOff x="1214414" y="3714752"/>
            <a:chExt cx="2143140" cy="1511635"/>
          </a:xfrm>
        </p:grpSpPr>
        <p:pic>
          <p:nvPicPr>
            <p:cNvPr id="4120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71" b="14674"/>
            <a:stretch>
              <a:fillRect/>
            </a:stretch>
          </p:blipFill>
          <p:spPr bwMode="auto">
            <a:xfrm>
              <a:off x="1214414" y="3714752"/>
              <a:ext cx="2143140" cy="151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21" name="Группа 30"/>
            <p:cNvGrpSpPr>
              <a:grpSpLocks/>
            </p:cNvGrpSpPr>
            <p:nvPr/>
          </p:nvGrpSpPr>
          <p:grpSpPr bwMode="auto">
            <a:xfrm>
              <a:off x="1643042" y="4000504"/>
              <a:ext cx="1071570" cy="928694"/>
              <a:chOff x="10644230" y="2000240"/>
              <a:chExt cx="928694" cy="857256"/>
            </a:xfrm>
          </p:grpSpPr>
          <p:sp>
            <p:nvSpPr>
              <p:cNvPr id="4122" name="Овал 19"/>
              <p:cNvSpPr>
                <a:spLocks noChangeArrowheads="1"/>
              </p:cNvSpPr>
              <p:nvPr/>
            </p:nvSpPr>
            <p:spPr bwMode="auto">
              <a:xfrm>
                <a:off x="10644230" y="2000240"/>
                <a:ext cx="928694" cy="85725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ru-RU" sz="240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4123" name="Picture 9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E6E6E6"/>
                  </a:clrFrom>
                  <a:clrTo>
                    <a:srgbClr val="E6E6E6">
                      <a:alpha val="0"/>
                    </a:srgbClr>
                  </a:clrTo>
                </a:clrChange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26" t="15665" b="25082"/>
              <a:stretch>
                <a:fillRect/>
              </a:stretch>
            </p:blipFill>
            <p:spPr bwMode="auto">
              <a:xfrm>
                <a:off x="10787106" y="2143116"/>
                <a:ext cx="642942" cy="618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" name="Группа 34"/>
          <p:cNvGrpSpPr>
            <a:grpSpLocks/>
          </p:cNvGrpSpPr>
          <p:nvPr/>
        </p:nvGrpSpPr>
        <p:grpSpPr bwMode="auto">
          <a:xfrm>
            <a:off x="5095876" y="4929188"/>
            <a:ext cx="2143125" cy="1511300"/>
            <a:chOff x="3571868" y="4929198"/>
            <a:chExt cx="2143140" cy="1511635"/>
          </a:xfrm>
        </p:grpSpPr>
        <p:pic>
          <p:nvPicPr>
            <p:cNvPr id="4116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71" b="14674"/>
            <a:stretch>
              <a:fillRect/>
            </a:stretch>
          </p:blipFill>
          <p:spPr bwMode="auto">
            <a:xfrm>
              <a:off x="3571868" y="4929198"/>
              <a:ext cx="2143140" cy="151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17" name="Группа 33"/>
            <p:cNvGrpSpPr>
              <a:grpSpLocks/>
            </p:cNvGrpSpPr>
            <p:nvPr/>
          </p:nvGrpSpPr>
          <p:grpSpPr bwMode="auto">
            <a:xfrm>
              <a:off x="4000496" y="5286388"/>
              <a:ext cx="928726" cy="857256"/>
              <a:chOff x="10644230" y="3143248"/>
              <a:chExt cx="928726" cy="857256"/>
            </a:xfrm>
          </p:grpSpPr>
          <p:sp>
            <p:nvSpPr>
              <p:cNvPr id="4118" name="Овал 20"/>
              <p:cNvSpPr>
                <a:spLocks noChangeArrowheads="1"/>
              </p:cNvSpPr>
              <p:nvPr/>
            </p:nvSpPr>
            <p:spPr bwMode="auto">
              <a:xfrm>
                <a:off x="10644230" y="3143248"/>
                <a:ext cx="928694" cy="85725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ru-RU" sz="240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4119" name="Picture 10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DDDDDD"/>
                  </a:clrFrom>
                  <a:clrTo>
                    <a:srgbClr val="DDDDDD">
                      <a:alpha val="0"/>
                    </a:srgbClr>
                  </a:clrTo>
                </a:clrChange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44230" y="3286124"/>
                <a:ext cx="928726" cy="550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" name="Группа 37"/>
          <p:cNvGrpSpPr>
            <a:grpSpLocks/>
          </p:cNvGrpSpPr>
          <p:nvPr/>
        </p:nvGrpSpPr>
        <p:grpSpPr bwMode="auto">
          <a:xfrm>
            <a:off x="5210680" y="3591472"/>
            <a:ext cx="2143125" cy="1511300"/>
            <a:chOff x="3643306" y="3643314"/>
            <a:chExt cx="2143140" cy="1511635"/>
          </a:xfrm>
        </p:grpSpPr>
        <p:pic>
          <p:nvPicPr>
            <p:cNvPr id="4112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71" b="14674"/>
            <a:stretch>
              <a:fillRect/>
            </a:stretch>
          </p:blipFill>
          <p:spPr bwMode="auto">
            <a:xfrm>
              <a:off x="3643306" y="3643314"/>
              <a:ext cx="2143140" cy="151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13" name="Группа 36"/>
            <p:cNvGrpSpPr>
              <a:grpSpLocks/>
            </p:cNvGrpSpPr>
            <p:nvPr/>
          </p:nvGrpSpPr>
          <p:grpSpPr bwMode="auto">
            <a:xfrm>
              <a:off x="4071934" y="3929066"/>
              <a:ext cx="1000132" cy="928694"/>
              <a:chOff x="10715668" y="4286256"/>
              <a:chExt cx="928694" cy="857256"/>
            </a:xfrm>
          </p:grpSpPr>
          <p:sp>
            <p:nvSpPr>
              <p:cNvPr id="4114" name="Овал 21"/>
              <p:cNvSpPr>
                <a:spLocks noChangeArrowheads="1"/>
              </p:cNvSpPr>
              <p:nvPr/>
            </p:nvSpPr>
            <p:spPr bwMode="auto">
              <a:xfrm>
                <a:off x="10715668" y="4286256"/>
                <a:ext cx="928694" cy="85725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ru-RU" sz="240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4115" name="Picture 11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E9E1DF"/>
                  </a:clrFrom>
                  <a:clrTo>
                    <a:srgbClr val="E9E1DF">
                      <a:alpha val="0"/>
                    </a:srgbClr>
                  </a:clrTo>
                </a:clrChange>
                <a:lum bright="-6000" contras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58544" y="4500570"/>
                <a:ext cx="642942" cy="522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2" name="Группа 41"/>
          <p:cNvGrpSpPr>
            <a:grpSpLocks/>
          </p:cNvGrpSpPr>
          <p:nvPr/>
        </p:nvGrpSpPr>
        <p:grpSpPr bwMode="auto">
          <a:xfrm>
            <a:off x="2738439" y="5000625"/>
            <a:ext cx="2143125" cy="1511300"/>
            <a:chOff x="1214414" y="5000636"/>
            <a:chExt cx="2143140" cy="1511635"/>
          </a:xfrm>
        </p:grpSpPr>
        <p:pic>
          <p:nvPicPr>
            <p:cNvPr id="4108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71" b="14674"/>
            <a:stretch>
              <a:fillRect/>
            </a:stretch>
          </p:blipFill>
          <p:spPr bwMode="auto">
            <a:xfrm>
              <a:off x="1214414" y="5000636"/>
              <a:ext cx="2143140" cy="151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9" name="Группа 40"/>
            <p:cNvGrpSpPr>
              <a:grpSpLocks/>
            </p:cNvGrpSpPr>
            <p:nvPr/>
          </p:nvGrpSpPr>
          <p:grpSpPr bwMode="auto">
            <a:xfrm>
              <a:off x="1643042" y="5286388"/>
              <a:ext cx="1000132" cy="928694"/>
              <a:chOff x="10858544" y="5429264"/>
              <a:chExt cx="928694" cy="857256"/>
            </a:xfrm>
          </p:grpSpPr>
          <p:sp>
            <p:nvSpPr>
              <p:cNvPr id="4110" name="Овал 28"/>
              <p:cNvSpPr>
                <a:spLocks noChangeArrowheads="1"/>
              </p:cNvSpPr>
              <p:nvPr/>
            </p:nvSpPr>
            <p:spPr bwMode="auto">
              <a:xfrm>
                <a:off x="10858544" y="5429264"/>
                <a:ext cx="928694" cy="85725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ru-RU" sz="240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4111" name="Picture 12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DEDEDE"/>
                  </a:clrFrom>
                  <a:clrTo>
                    <a:srgbClr val="DEDEDE">
                      <a:alpha val="0"/>
                    </a:srgbClr>
                  </a:clrTo>
                </a:clrChange>
                <a:lum bright="-6000"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01420" y="5643578"/>
                <a:ext cx="735192" cy="414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659879083"/>
      </p:ext>
    </p:extLst>
  </p:cSld>
  <p:clrMapOvr>
    <a:masterClrMapping/>
  </p:clrMapOvr>
  <p:transition spd="slow" advTm="1700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33333 L -0.03351 -0.225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22848 -0.330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-1652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48 -0.33033 L 0.22066 -0.2465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34427 -0.330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2" y="-1652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427 -0.33033 L -0.34427 -0.235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58073 -0.5178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8" y="-2590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073 -0.51782 L 0.57292 -0.4233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-0.22048 -0.5178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-2590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49 -0.51782 L -0.21458 -0.3995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24202 -0.5074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1" y="-2537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02 -0.50741 L -0.24202 -0.4129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800000"/>
                </a:solidFill>
              </a:rPr>
              <a:t>Игра «Весёлый паровозик». </a:t>
            </a:r>
            <a:r>
              <a:rPr lang="ru-RU" sz="3600" i="1" dirty="0">
                <a:solidFill>
                  <a:srgbClr val="800000"/>
                </a:solidFill>
              </a:rPr>
              <a:t/>
            </a:r>
            <a:br>
              <a:rPr lang="ru-RU" sz="3600" i="1" dirty="0">
                <a:solidFill>
                  <a:srgbClr val="800000"/>
                </a:solidFill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i="1" dirty="0"/>
              <a:t>Цель: </a:t>
            </a:r>
            <a:r>
              <a:rPr lang="ru-RU" dirty="0"/>
              <a:t>Учить определять место заданного звука в слове (начало, середина, конец), опираясь на громкое проговаривание.</a:t>
            </a:r>
          </a:p>
          <a:p>
            <a:pPr marL="0" indent="0">
              <a:buNone/>
            </a:pPr>
            <a:r>
              <a:rPr lang="ru-RU" i="1" dirty="0"/>
              <a:t>   Картинный материал: </a:t>
            </a:r>
            <a:r>
              <a:rPr lang="ru-RU" dirty="0"/>
              <a:t>картинки с заданным звуком в начале, середине и конце слова.</a:t>
            </a:r>
          </a:p>
          <a:p>
            <a:pPr marL="0" indent="0">
              <a:buNone/>
            </a:pPr>
            <a:r>
              <a:rPr lang="ru-RU" i="1" dirty="0"/>
              <a:t>     Ход игры: </a:t>
            </a:r>
            <a:r>
              <a:rPr lang="ru-RU" dirty="0"/>
              <a:t>На крыше вагончика находится схема из трех квадратиков: в первом вагончике закрашен первый квадратик, во втором – второй, в третьем – третий. Детям нужно поместить картинки в соответствующие вагончики. Если заданный </a:t>
            </a:r>
            <a:r>
              <a:rPr lang="ru-RU" dirty="0" smtClean="0"/>
              <a:t>звук слышится в </a:t>
            </a:r>
            <a:r>
              <a:rPr lang="ru-RU" dirty="0"/>
              <a:t>начале слова, то картинку помещают в первый вагон и т.д.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72199" y="1690688"/>
            <a:ext cx="5547575" cy="348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1180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800000"/>
                </a:solidFill>
              </a:rPr>
              <a:t>Игра «Рассели картинки по квартирам».</a:t>
            </a:r>
            <a:endParaRPr lang="ru-RU" sz="3600" b="1" i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«Расселить» картинки с заданным звуком в три подъезда: в первый подъезд положить картинки, в названии которых звук слышится в начале слова, во второй </a:t>
            </a:r>
            <a:r>
              <a:rPr lang="ru-RU" dirty="0"/>
              <a:t>– в </a:t>
            </a:r>
            <a:r>
              <a:rPr lang="ru-RU" dirty="0" smtClean="0"/>
              <a:t>середине слова, в третий </a:t>
            </a:r>
            <a:r>
              <a:rPr lang="ru-RU" dirty="0"/>
              <a:t>подъезд– в конце </a:t>
            </a:r>
            <a:r>
              <a:rPr lang="ru-RU" dirty="0" smtClean="0"/>
              <a:t>слова.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383" y="1825625"/>
            <a:ext cx="2641234" cy="4351338"/>
          </a:xfrm>
        </p:spPr>
      </p:pic>
    </p:spTree>
    <p:extLst>
      <p:ext uri="{BB962C8B-B14F-4D97-AF65-F5344CB8AC3E}">
        <p14:creationId xmlns:p14="http://schemas.microsoft.com/office/powerpoint/2010/main" val="1881777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800000"/>
                </a:solidFill>
              </a:rPr>
              <a:t>Работа с карточками.</a:t>
            </a:r>
            <a:endParaRPr lang="ru-RU" sz="3600" i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>
                <a:solidFill>
                  <a:srgbClr val="530DBB"/>
                </a:solidFill>
              </a:rPr>
              <a:t>игра "Закрась окошечко, где живёт звук"</a:t>
            </a:r>
            <a:endParaRPr lang="ru-RU" dirty="0">
              <a:solidFill>
                <a:srgbClr val="530DBB"/>
              </a:solidFill>
            </a:endParaRPr>
          </a:p>
          <a:p>
            <a:pPr marL="0" indent="0">
              <a:buNone/>
            </a:pPr>
            <a:r>
              <a:rPr lang="ru-RU" i="1" dirty="0" smtClean="0"/>
              <a:t>Цель</a:t>
            </a:r>
            <a:r>
              <a:rPr lang="ru-RU" i="1" dirty="0"/>
              <a:t>:</a:t>
            </a:r>
            <a:r>
              <a:rPr lang="ru-RU" dirty="0"/>
              <a:t> определение места звука в слове.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r>
              <a:rPr lang="ru-RU" dirty="0" smtClean="0"/>
              <a:t>Придумай слово к заданной схеме.   </a:t>
            </a:r>
            <a:endParaRPr lang="ru-RU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11403"/>
            <a:ext cx="5181600" cy="2341084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rot="5400000">
            <a:off x="7783433" y="4077885"/>
            <a:ext cx="500063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8032671" y="3828647"/>
            <a:ext cx="1845425" cy="5000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8459060" y="4103289"/>
            <a:ext cx="5000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8686800" y="3840952"/>
            <a:ext cx="571500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5400000">
            <a:off x="9006736" y="4103288"/>
            <a:ext cx="5000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6594588" y="3011084"/>
            <a:ext cx="1714500" cy="5000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5400000">
            <a:off x="7488350" y="3260322"/>
            <a:ext cx="500063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6916850" y="3260322"/>
            <a:ext cx="500063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6594588" y="3011084"/>
            <a:ext cx="571500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9197336" y="4696605"/>
            <a:ext cx="1785937" cy="5000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5400000">
            <a:off x="10119559" y="4945843"/>
            <a:ext cx="500063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9533829" y="4945843"/>
            <a:ext cx="500063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0368796" y="4696604"/>
            <a:ext cx="719137" cy="500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765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800000"/>
                </a:solidFill>
              </a:rPr>
              <a:t>Игра «Чудесный мешочек».</a:t>
            </a:r>
            <a:endParaRPr lang="ru-RU" sz="3600" i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Ребёнок берёт из мешочка игрушку, или предметную картинку, называет и определяет местоположение заданного звука в слове.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83083"/>
            <a:ext cx="5181600" cy="4236422"/>
          </a:xfrm>
        </p:spPr>
      </p:pic>
    </p:spTree>
    <p:extLst>
      <p:ext uri="{BB962C8B-B14F-4D97-AF65-F5344CB8AC3E}">
        <p14:creationId xmlns:p14="http://schemas.microsoft.com/office/powerpoint/2010/main" val="4221256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800000"/>
                </a:solidFill>
              </a:rPr>
              <a:t>Игра </a:t>
            </a:r>
            <a:r>
              <a:rPr lang="ru-RU" sz="3600" b="1" i="1" dirty="0">
                <a:solidFill>
                  <a:srgbClr val="800000"/>
                </a:solidFill>
              </a:rPr>
              <a:t>«Телевизор».</a:t>
            </a:r>
            <a:endParaRPr lang="ru-RU" sz="3600" i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Цель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 smtClean="0"/>
              <a:t> </a:t>
            </a:r>
            <a:r>
              <a:rPr lang="ru-RU" dirty="0"/>
              <a:t>Определение места звука в слове (начало, середина, конец).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i="1" u="sng" dirty="0"/>
              <a:t>Оборудование</a:t>
            </a:r>
            <a:r>
              <a:rPr lang="ru-RU" dirty="0"/>
              <a:t>: «телевизор» и ленты с картинками предметов (для просмотра в телевизоре).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i="1" u="sng" dirty="0"/>
              <a:t>Описание игры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На экране телевизора появляются изображения разных предметов.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Дети называют то, что изображено на картинке и определяют место звука в слове. 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 descr="http://dmee.ru/tw_files2/urls_1/11/d-10628/10628_html_463e2a07.jpg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1140" b="-2844"/>
          <a:stretch/>
        </p:blipFill>
        <p:spPr bwMode="auto">
          <a:xfrm>
            <a:off x="7184794" y="2027441"/>
            <a:ext cx="3156412" cy="39477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2351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  </a:t>
            </a:r>
            <a:r>
              <a:rPr lang="ru-RU" sz="3600" b="1" i="1" dirty="0" smtClean="0">
                <a:solidFill>
                  <a:srgbClr val="800000"/>
                </a:solidFill>
              </a:rPr>
              <a:t>игра </a:t>
            </a:r>
            <a:r>
              <a:rPr lang="ru-RU" sz="3600" b="1" i="1" dirty="0">
                <a:solidFill>
                  <a:srgbClr val="800000"/>
                </a:solidFill>
              </a:rPr>
              <a:t> «</a:t>
            </a:r>
            <a:r>
              <a:rPr lang="ru-RU" sz="3600" b="1" i="1" dirty="0" smtClean="0">
                <a:solidFill>
                  <a:srgbClr val="800000"/>
                </a:solidFill>
              </a:rPr>
              <a:t>Рыболовы»</a:t>
            </a:r>
            <a:r>
              <a:rPr lang="ru-RU" sz="3600" b="1" i="1" dirty="0">
                <a:solidFill>
                  <a:srgbClr val="800000"/>
                </a:solidFill>
              </a:rPr>
              <a:t/>
            </a:r>
            <a:br>
              <a:rPr lang="ru-RU" sz="3600" b="1" i="1" dirty="0">
                <a:solidFill>
                  <a:srgbClr val="800000"/>
                </a:solidFill>
              </a:rPr>
            </a:br>
            <a:endParaRPr lang="ru-RU" sz="3600" i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Дети по очереди магнитной удочкой вылавливают из аквариума предметные картинки, называют их и определяют местоположение заданного звука.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t="24586" r="33452" b="2173"/>
          <a:stretch/>
        </p:blipFill>
        <p:spPr>
          <a:xfrm>
            <a:off x="7482625" y="1825625"/>
            <a:ext cx="2975019" cy="2846231"/>
          </a:xfrm>
        </p:spPr>
      </p:pic>
    </p:spTree>
    <p:extLst>
      <p:ext uri="{BB962C8B-B14F-4D97-AF65-F5344CB8AC3E}">
        <p14:creationId xmlns:p14="http://schemas.microsoft.com/office/powerpoint/2010/main" val="2473673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800000"/>
                </a:solidFill>
              </a:rPr>
              <a:t>Игра «Угадай-ка»</a:t>
            </a:r>
            <a:endParaRPr lang="ru-RU" sz="3600" b="1" i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Угадать, какое слово получится из первых звуков, которые встречаются в названиях предметных картинок.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09" y="1941104"/>
            <a:ext cx="5181600" cy="2265821"/>
          </a:xfrm>
        </p:spPr>
      </p:pic>
    </p:spTree>
    <p:extLst>
      <p:ext uri="{BB962C8B-B14F-4D97-AF65-F5344CB8AC3E}">
        <p14:creationId xmlns:p14="http://schemas.microsoft.com/office/powerpoint/2010/main" val="58298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4000" b="1" i="1" dirty="0" smtClean="0">
                <a:solidFill>
                  <a:srgbClr val="800000"/>
                </a:solidFill>
              </a:rPr>
              <a:t>Игра «Зайцы».</a:t>
            </a:r>
            <a:r>
              <a:rPr lang="ru-RU" sz="3600" dirty="0">
                <a:solidFill>
                  <a:srgbClr val="800000"/>
                </a:solidFill>
              </a:rPr>
              <a:t/>
            </a:r>
            <a:br>
              <a:rPr lang="ru-RU" sz="3600" dirty="0">
                <a:solidFill>
                  <a:srgbClr val="800000"/>
                </a:solidFill>
              </a:rPr>
            </a:br>
            <a:endParaRPr lang="ru-RU" sz="3600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002060"/>
                </a:solidFill>
              </a:rPr>
              <a:t>Цель: </a:t>
            </a:r>
            <a:r>
              <a:rPr lang="ru-RU" dirty="0"/>
              <a:t>Учить определять наличие заданного звука в слове.</a:t>
            </a:r>
          </a:p>
          <a:p>
            <a:pPr marL="0" indent="0">
              <a:buNone/>
            </a:pPr>
            <a:r>
              <a:rPr lang="ru-RU" i="1" dirty="0">
                <a:solidFill>
                  <a:srgbClr val="002060"/>
                </a:solidFill>
              </a:rPr>
              <a:t>Ход игры: </a:t>
            </a:r>
            <a:r>
              <a:rPr lang="ru-RU" dirty="0"/>
              <a:t>На крышах вагончиков размещены картинки, обозначающие звуки. Логопед размещает в вагоны пассажиров с заданным звуком, но одна картинка заданного звука не имеет. Ребенок </a:t>
            </a:r>
            <a:r>
              <a:rPr lang="ru-RU" dirty="0" smtClean="0"/>
              <a:t>– контролер  находит </a:t>
            </a:r>
            <a:r>
              <a:rPr lang="ru-RU" dirty="0"/>
              <a:t>«зайца», т.е. лишнюю картинку</a:t>
            </a:r>
            <a:r>
              <a:rPr lang="ru-RU" dirty="0" smtClean="0"/>
              <a:t>. </a:t>
            </a:r>
            <a:endParaRPr lang="ru-RU" dirty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72199" y="1957589"/>
            <a:ext cx="5586211" cy="327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9708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77023" cy="4979607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accent5">
                    <a:lumMod val="50000"/>
                  </a:schemeClr>
                </a:solidFill>
              </a:rPr>
              <a:t>Выделение звука на фоне слова</a:t>
            </a:r>
            <a:br>
              <a:rPr lang="ru-RU" sz="3600" b="1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i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accent5">
                    <a:lumMod val="50000"/>
                  </a:schemeClr>
                </a:solidFill>
              </a:rPr>
              <a:t>-  </a:t>
            </a:r>
            <a:r>
              <a:rPr lang="ru-RU" sz="3200" dirty="0" smtClean="0"/>
              <a:t>Выделение </a:t>
            </a:r>
            <a:r>
              <a:rPr lang="ru-RU" sz="3200" dirty="0"/>
              <a:t>звука из слова, то есть определение наличия данного звука в слове (есть такой звук в слове или нет);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ru-RU" sz="3200" dirty="0" smtClean="0"/>
              <a:t>  Определение </a:t>
            </a:r>
            <a:r>
              <a:rPr lang="ru-RU" sz="3200" dirty="0"/>
              <a:t>первого  звука в слове; последнего звука в слове;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ru-RU" sz="3200" dirty="0" smtClean="0"/>
              <a:t>Установление </a:t>
            </a:r>
            <a:r>
              <a:rPr lang="ru-RU" sz="3200" dirty="0"/>
              <a:t>места звука (начало, середина, конец слова);</a:t>
            </a:r>
          </a:p>
        </p:txBody>
      </p:sp>
    </p:spTree>
    <p:extLst>
      <p:ext uri="{BB962C8B-B14F-4D97-AF65-F5344CB8AC3E}">
        <p14:creationId xmlns:p14="http://schemas.microsoft.com/office/powerpoint/2010/main" val="1227318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4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0159" y="746975"/>
            <a:ext cx="10019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chemeClr val="accent3">
                    <a:lumMod val="50000"/>
                  </a:schemeClr>
                </a:solidFill>
              </a:rPr>
              <a:t>Спасибо за внимание</a:t>
            </a:r>
            <a:endParaRPr lang="ru-RU" sz="7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85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70" y="41605"/>
            <a:ext cx="9079215" cy="681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84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7180" cy="5971281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002060"/>
                </a:solidFill>
              </a:rPr>
              <a:t>Для узнавания  звука в слове</a:t>
            </a:r>
            <a:r>
              <a:rPr lang="ru-RU" sz="3200" b="1" i="1" dirty="0" smtClean="0">
                <a:solidFill>
                  <a:srgbClr val="002060"/>
                </a:solidFill>
              </a:rPr>
              <a:t>: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dirty="0"/>
              <a:t>—   ударные гласные звуки (они находятся под ударением в начале слова, затем под ударением в середине слова</a:t>
            </a:r>
            <a:r>
              <a:rPr lang="ru-RU" sz="3200" dirty="0" smtClean="0"/>
              <a:t>);</a:t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 —   согласные звуки (дают вначале искать только сонорные согласные звуки М, Н, Р, Л, или глухие согласные К, Т, П, X, С, Ц, Ч, стоящие в конце слова</a:t>
            </a:r>
            <a:r>
              <a:rPr lang="ru-RU" sz="3200" dirty="0" smtClean="0"/>
              <a:t>), а звонкие согласные не используются, так как в конце слова оглушаются;</a:t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 —   любые звуки в любой позиции в слове (кроме йотированных гласных, которые могут содержать два звука и потому пока не анализируются).</a:t>
            </a:r>
          </a:p>
        </p:txBody>
      </p:sp>
    </p:spTree>
    <p:extLst>
      <p:ext uri="{BB962C8B-B14F-4D97-AF65-F5344CB8AC3E}">
        <p14:creationId xmlns:p14="http://schemas.microsoft.com/office/powerpoint/2010/main" val="1254020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352" y="622702"/>
            <a:ext cx="10515600" cy="580385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i="1" dirty="0" smtClean="0">
                <a:solidFill>
                  <a:srgbClr val="800000"/>
                </a:solidFill>
              </a:rPr>
              <a:t>Для  определения   первого  звука  в  слове:</a:t>
            </a:r>
            <a:br>
              <a:rPr lang="ru-RU" sz="3200" b="1" i="1" dirty="0" smtClean="0">
                <a:solidFill>
                  <a:srgbClr val="800000"/>
                </a:solidFill>
              </a:rPr>
            </a:br>
            <a:r>
              <a:rPr lang="ru-RU" sz="3200" dirty="0" smtClean="0"/>
              <a:t>—   ударные гласные;</a:t>
            </a:r>
            <a:br>
              <a:rPr lang="ru-RU" sz="3200" dirty="0" smtClean="0"/>
            </a:br>
            <a:r>
              <a:rPr lang="ru-RU" sz="3200" dirty="0" smtClean="0"/>
              <a:t>—   сонорные согласные;</a:t>
            </a:r>
            <a:br>
              <a:rPr lang="ru-RU" sz="3200" dirty="0" smtClean="0"/>
            </a:br>
            <a:r>
              <a:rPr lang="ru-RU" sz="3200" dirty="0" smtClean="0"/>
              <a:t>—   щелевые согласные С, 3, Ж, Ш, Ч, Щ;</a:t>
            </a:r>
            <a:br>
              <a:rPr lang="ru-RU" sz="3200" dirty="0" smtClean="0"/>
            </a:br>
            <a:r>
              <a:rPr lang="ru-RU" sz="3200" dirty="0" smtClean="0"/>
              <a:t>—   остальные согласные звуки.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i="1" dirty="0" smtClean="0">
                <a:solidFill>
                  <a:srgbClr val="800000"/>
                </a:solidFill>
              </a:rPr>
              <a:t>Для определения последнего звука:</a:t>
            </a:r>
            <a:br>
              <a:rPr lang="ru-RU" sz="3200" b="1" i="1" dirty="0" smtClean="0">
                <a:solidFill>
                  <a:srgbClr val="800000"/>
                </a:solidFill>
              </a:rPr>
            </a:br>
            <a:r>
              <a:rPr lang="ru-RU" sz="3200" dirty="0" smtClean="0"/>
              <a:t>—   легче всего из конца слова выделяются глухие взрывные согласные;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—</a:t>
            </a:r>
            <a:r>
              <a:rPr lang="ru-RU" sz="3200" dirty="0" smtClean="0"/>
              <a:t> ударные гласные;</a:t>
            </a:r>
            <a:br>
              <a:rPr lang="ru-RU" sz="3200" dirty="0" smtClean="0"/>
            </a:br>
            <a:r>
              <a:rPr lang="ru-RU" sz="3200" dirty="0" smtClean="0"/>
              <a:t>—   сонорные согласные;</a:t>
            </a:r>
            <a:br>
              <a:rPr lang="ru-RU" sz="3200" dirty="0" smtClean="0"/>
            </a:br>
            <a:r>
              <a:rPr lang="ru-RU" sz="3200" dirty="0" smtClean="0"/>
              <a:t>—   щелевые согласные.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 </a:t>
            </a:r>
            <a:r>
              <a:rPr lang="ru-RU" sz="3200" b="1" i="1" dirty="0" smtClean="0">
                <a:solidFill>
                  <a:srgbClr val="800000"/>
                </a:solidFill>
              </a:rPr>
              <a:t>Для определения места (начало, середина, конец слова) </a:t>
            </a:r>
            <a:r>
              <a:rPr lang="ru-RU" sz="2800" dirty="0"/>
              <a:t>Основная задача: объяснить ребенку, что начало слова – это первый звук, конец слова – последний звук, все остальные звуки находятся в середине слова.</a:t>
            </a:r>
            <a:br>
              <a:rPr lang="ru-RU" sz="28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16140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036" y="411784"/>
            <a:ext cx="10525190" cy="5898864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b="1" i="1" dirty="0">
                <a:solidFill>
                  <a:schemeClr val="accent5">
                    <a:lumMod val="50000"/>
                  </a:schemeClr>
                </a:solidFill>
              </a:rPr>
              <a:t>Последовательность формирования умственных действий при обучении звуковому анализу следующая:</a:t>
            </a:r>
            <a:br>
              <a:rPr lang="ru-RU" sz="3600" b="1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 — </a:t>
            </a:r>
            <a:r>
              <a:rPr lang="ru-RU" sz="3200" dirty="0"/>
              <a:t>  сначала ребенку говорят слова и выделяют голосом нужный звук, а ребенок слушает слово и поднимает условный сигнал, когда услышит слово с нужным звуком;</a:t>
            </a:r>
            <a:br>
              <a:rPr lang="ru-RU" sz="3200" dirty="0"/>
            </a:br>
            <a:r>
              <a:rPr lang="ru-RU" sz="3200" dirty="0"/>
              <a:t> 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—</a:t>
            </a:r>
            <a:r>
              <a:rPr lang="ru-RU" sz="3200" dirty="0"/>
              <a:t>   далее он должен выделить этот утрированно произнесенный звук и назвать его изолированно, вне слова;</a:t>
            </a:r>
            <a:br>
              <a:rPr lang="ru-RU" sz="3200" dirty="0"/>
            </a:b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 —</a:t>
            </a:r>
            <a:r>
              <a:rPr lang="ru-RU" sz="3200" dirty="0"/>
              <a:t>   затем умственное действие переходит в речевой план — ребенок сам произносит слово и выделяет из него заданный звук;</a:t>
            </a:r>
            <a:br>
              <a:rPr lang="ru-RU" sz="3200" dirty="0"/>
            </a:br>
            <a:r>
              <a:rPr lang="ru-RU" sz="3200" dirty="0"/>
              <a:t> 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— </a:t>
            </a:r>
            <a:r>
              <a:rPr lang="ru-RU" sz="3200" dirty="0"/>
              <a:t>  и, наконец, происходит действие по представлению, в умственном плане, когда слово не произносится, а ребенок откладывает картинки с заданным звуком или придумывает слова.</a:t>
            </a:r>
            <a:endParaRPr lang="ru-RU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2971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i="1" dirty="0">
                <a:solidFill>
                  <a:srgbClr val="800000"/>
                </a:solidFill>
              </a:rPr>
              <a:t>карточки-схемы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Дети часто путают «начало», «середину» и «конец» слова. Чтобы помочь им, в работе использую карточки-схемы («рыбки») для определения места звука в слове. Голова рыбки – начало слова, туловище – середина, хвостик – конец слова. «Рыбки» нужны для занятий в старшей группе, а дети подготовительной группы ориентируются в структуре слова, и можно использовать карточки-схемы без «рыбок».</a:t>
            </a:r>
            <a:r>
              <a:rPr lang="ru-RU" sz="3200" dirty="0"/>
              <a:t/>
            </a:r>
            <a:br>
              <a:rPr lang="ru-RU" sz="3200" dirty="0"/>
            </a:br>
            <a:endParaRPr lang="ru-RU" dirty="0"/>
          </a:p>
        </p:txBody>
      </p:sp>
      <p:pic>
        <p:nvPicPr>
          <p:cNvPr id="8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93070"/>
            <a:ext cx="5181600" cy="3816447"/>
          </a:xfrm>
        </p:spPr>
      </p:pic>
    </p:spTree>
    <p:extLst>
      <p:ext uri="{BB962C8B-B14F-4D97-AF65-F5344CB8AC3E}">
        <p14:creationId xmlns:p14="http://schemas.microsoft.com/office/powerpoint/2010/main" val="955167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>
                <a:solidFill>
                  <a:srgbClr val="800000"/>
                </a:solidFill>
              </a:rPr>
              <a:t>карточки-схемы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376" y="967067"/>
            <a:ext cx="4762500" cy="3400425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b="7117"/>
          <a:stretch/>
        </p:blipFill>
        <p:spPr>
          <a:xfrm>
            <a:off x="7294272" y="4601143"/>
            <a:ext cx="4186707" cy="207917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8417"/>
            <a:ext cx="4762500" cy="3400425"/>
          </a:xfrm>
        </p:spPr>
      </p:pic>
    </p:spTree>
    <p:extLst>
      <p:ext uri="{BB962C8B-B14F-4D97-AF65-F5344CB8AC3E}">
        <p14:creationId xmlns:p14="http://schemas.microsoft.com/office/powerpoint/2010/main" val="936672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i="1" dirty="0" smtClean="0">
                <a:solidFill>
                  <a:srgbClr val="800000"/>
                </a:solidFill>
              </a:rPr>
              <a:t>Игры и упражнения на выделение первого и последнего звука в слове, нахождение местоположения заданного звука.</a:t>
            </a:r>
            <a:endParaRPr lang="ru-RU" sz="3200" i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Упр. «Назови первый звук в именах детей». Аня, Уля, Оля, Осип, Ира, Игорь, Эля, Эдик.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i="1" dirty="0">
                <a:solidFill>
                  <a:srgbClr val="002060"/>
                </a:solidFill>
              </a:rPr>
              <a:t>Упр. «Прослушай слова и назови звук, который слышится в начале слова». </a:t>
            </a:r>
            <a:r>
              <a:rPr lang="ru-RU" dirty="0"/>
              <a:t>Осень, астры, уши, имя, ужин, армия, эхо. </a:t>
            </a:r>
          </a:p>
          <a:p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Упр. «Рассмотри картинки, назови их и определи, с какого звука начинается их название»</a:t>
            </a:r>
          </a:p>
          <a:p>
            <a:r>
              <a:rPr lang="ru-RU" dirty="0" smtClean="0"/>
              <a:t> </a:t>
            </a:r>
            <a:r>
              <a:rPr lang="ru-RU" i="1" dirty="0">
                <a:solidFill>
                  <a:srgbClr val="002060"/>
                </a:solidFill>
              </a:rPr>
              <a:t>Игра «Кто лучше слушает?» </a:t>
            </a:r>
            <a:r>
              <a:rPr lang="ru-RU" dirty="0"/>
              <a:t>Выбрать из рассказа слова, начинающиеся на звук </a:t>
            </a:r>
            <a:r>
              <a:rPr lang="en-US" dirty="0" smtClean="0"/>
              <a:t>[</a:t>
            </a:r>
            <a:r>
              <a:rPr lang="ru-RU" dirty="0" smtClean="0"/>
              <a:t>О</a:t>
            </a:r>
            <a:r>
              <a:rPr lang="en-US" dirty="0" smtClean="0"/>
              <a:t>]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Оля и Осип пошли на озеро ловить рыбу. </a:t>
            </a:r>
            <a:r>
              <a:rPr lang="ru-RU" dirty="0" smtClean="0"/>
              <a:t>Дети </a:t>
            </a:r>
            <a:r>
              <a:rPr lang="ru-RU" dirty="0"/>
              <a:t>поймали окуня и леща. Видели облако, похожее на ослика.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3570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</TotalTime>
  <Words>947</Words>
  <Application>Microsoft Office PowerPoint</Application>
  <PresentationFormat>Широкоэкранный</PresentationFormat>
  <Paragraphs>92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Bookman Old Style</vt:lpstr>
      <vt:lpstr>Calibri</vt:lpstr>
      <vt:lpstr>Calibri Light</vt:lpstr>
      <vt:lpstr>Estrangelo Edessa</vt:lpstr>
      <vt:lpstr>Times New Roman</vt:lpstr>
      <vt:lpstr>Wingdings 2</vt:lpstr>
      <vt:lpstr>Тема Office</vt:lpstr>
      <vt:lpstr>Презентация PowerPoint</vt:lpstr>
      <vt:lpstr>Презентация PowerPoint</vt:lpstr>
      <vt:lpstr>Выделение звука на фоне слова  -  Выделение звука из слова, то есть определение наличия данного звука в слове (есть такой звук в слове или нет);  -  Определение первого  звука в слове; последнего звука в слове;  - Установление места звука (начало, середина, конец слова);</vt:lpstr>
      <vt:lpstr>Для узнавания  звука в слове:  —   ударные гласные звуки (они находятся под ударением в начале слова, затем под ударением в середине слова);   —   согласные звуки (дают вначале искать только сонорные согласные звуки М, Н, Р, Л, или глухие согласные К, Т, П, X, С, Ц, Ч, стоящие в конце слова), а звонкие согласные не используются, так как в конце слова оглушаются;   —   любые звуки в любой позиции в слове (кроме йотированных гласных, которые могут содержать два звука и потому пока не анализируются).</vt:lpstr>
      <vt:lpstr>  Для  определения   первого  звука  в  слове: —   ударные гласные; —   сонорные согласные; —   щелевые согласные С, 3, Ж, Ш, Ч, Щ; —   остальные согласные звуки.  Для определения последнего звука: —   легче всего из конца слова выделяются глухие взрывные согласные; — ударные гласные; —   сонорные согласные; —   щелевые согласные.   Для определения места (начало, середина, конец слова) Основная задача: объяснить ребенку, что начало слова – это первый звук, конец слова – последний звук, все остальные звуки находятся в середине слова.  </vt:lpstr>
      <vt:lpstr>Последовательность формирования умственных действий при обучении звуковому анализу следующая:   —   сначала ребенку говорят слова и выделяют голосом нужный звук, а ребенок слушает слово и поднимает условный сигнал, когда услышит слово с нужным звуком;  —   далее он должен выделить этот утрированно произнесенный звук и назвать его изолированно, вне слова;  —   затем умственное действие переходит в речевой план — ребенок сам произносит слово и выделяет из него заданный звук;  —   и, наконец, происходит действие по представлению, в умственном плане, когда слово не произносится, а ребенок откладывает картинки с заданным звуком или придумывает слова.</vt:lpstr>
      <vt:lpstr>карточки-схемы</vt:lpstr>
      <vt:lpstr>карточки-схемы</vt:lpstr>
      <vt:lpstr>Игры и упражнения на выделение первого и последнего звука в слове, нахождение местоположения заданного звука.</vt:lpstr>
      <vt:lpstr>Упр. «Подбери  слова  со звуком [А] для куклы Ани, со звуком [О] для Оли».</vt:lpstr>
      <vt:lpstr>Отгадай загадку, назови первый звук в отгадке.</vt:lpstr>
      <vt:lpstr>Упр. «Найди сбежавший звук».</vt:lpstr>
      <vt:lpstr>Подбери названия овощей, фруктов, ягод, которые начинаются на заданный звук (заканчиваются заданным звуком).</vt:lpstr>
      <vt:lpstr>Дидактическая игра "Доскажи звук".</vt:lpstr>
      <vt:lpstr>Упр. «Кто больше?»</vt:lpstr>
      <vt:lpstr>Игра «Цепочка» </vt:lpstr>
      <vt:lpstr>Игра «Подумай, не торопись».</vt:lpstr>
      <vt:lpstr>Упражнение «Найди место звука» </vt:lpstr>
      <vt:lpstr>Презентация PowerPoint</vt:lpstr>
      <vt:lpstr>Игра «Собери колесо”</vt:lpstr>
      <vt:lpstr>Презентация PowerPoint</vt:lpstr>
      <vt:lpstr>Игра «Весёлый паровозик».  </vt:lpstr>
      <vt:lpstr>Игра «Рассели картинки по квартирам».</vt:lpstr>
      <vt:lpstr>Работа с карточками.</vt:lpstr>
      <vt:lpstr>Игра «Чудесный мешочек».</vt:lpstr>
      <vt:lpstr>Игра «Телевизор».</vt:lpstr>
      <vt:lpstr>  игра  «Рыболовы» </vt:lpstr>
      <vt:lpstr>Игра «Угадай-ка»</vt:lpstr>
      <vt:lpstr>Игра «Зайцы».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дс25</dc:creator>
  <cp:lastModifiedBy>дс25</cp:lastModifiedBy>
  <cp:revision>84</cp:revision>
  <dcterms:created xsi:type="dcterms:W3CDTF">2015-02-24T07:51:01Z</dcterms:created>
  <dcterms:modified xsi:type="dcterms:W3CDTF">2015-04-09T15:55:59Z</dcterms:modified>
</cp:coreProperties>
</file>