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59" r:id="rId5"/>
    <p:sldId id="257" r:id="rId6"/>
    <p:sldId id="266" r:id="rId7"/>
    <p:sldId id="261" r:id="rId8"/>
    <p:sldId id="263" r:id="rId9"/>
    <p:sldId id="271" r:id="rId10"/>
    <p:sldId id="272" r:id="rId11"/>
    <p:sldId id="273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3300"/>
    <a:srgbClr val="008000"/>
    <a:srgbClr val="003399"/>
    <a:srgbClr val="FFFF99"/>
    <a:srgbClr val="FF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DF10B-7A90-4E1F-9C23-295DC78AB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6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CB5B-14DC-460D-A1C5-9B7EFDDA9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0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C8C7E-370A-4DD5-9F30-6FAADBB28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9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CD50F-2767-45DB-BC51-7BCFF5023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5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2E47B-4C11-4F51-A0A1-F863B4594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7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BFFC-C324-4E47-820C-FB061ADD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2165-7B49-465B-80EE-801609080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4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8EC8-39CB-440B-B7EB-7A2863B78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69FD-38B3-482A-85C1-C4ECA34B7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2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4B1D7-37A5-4C58-A681-DAE9530E8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2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EC71-794C-4337-BFF1-31244D519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6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9F4C83-29D9-433D-BA11-6E760D569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315913"/>
            <a:ext cx="9753601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Знакомьтесь: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бабочки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339975" y="476250"/>
            <a:ext cx="467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0000"/>
                </a:solidFill>
              </a:rPr>
              <a:t>Сравни </a:t>
            </a:r>
          </a:p>
        </p:txBody>
      </p:sp>
      <p:pic>
        <p:nvPicPr>
          <p:cNvPr id="11267" name="Picture 2" descr="Маркет Товары для рукоделий Золотое Ру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194468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Маркет Товары для рукоделий Золотое Ру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1000125"/>
            <a:ext cx="19446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Синие и голубые бабочки - Государственный склад клипарта Фотошоп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844824"/>
            <a:ext cx="19954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Синие и голубые бабочки - Государственный склад клипарта Фотошоп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27" y="3022879"/>
            <a:ext cx="199548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Синие и голубые бабочки - Государственный склад клипарта Фотошоп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871538"/>
            <a:ext cx="19954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156176" y="4442747"/>
            <a:ext cx="1934512" cy="1818441"/>
            <a:chOff x="718201" y="4536156"/>
            <a:chExt cx="1934512" cy="1818441"/>
          </a:xfrm>
        </p:grpSpPr>
        <p:pic>
          <p:nvPicPr>
            <p:cNvPr id="9" name="Picture 9" descr="Flower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01" y="4536156"/>
              <a:ext cx="1934512" cy="181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Овал 9"/>
            <p:cNvSpPr/>
            <p:nvPr/>
          </p:nvSpPr>
          <p:spPr>
            <a:xfrm>
              <a:off x="1187624" y="4883545"/>
              <a:ext cx="1017342" cy="1065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86851" y="4941168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&gt;</a:t>
              </a:r>
              <a:endPara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187624" y="4419370"/>
            <a:ext cx="1934512" cy="1818441"/>
            <a:chOff x="718201" y="4536156"/>
            <a:chExt cx="1934512" cy="1818441"/>
          </a:xfrm>
        </p:grpSpPr>
        <p:pic>
          <p:nvPicPr>
            <p:cNvPr id="13" name="Picture 9" descr="Flower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01" y="4536156"/>
              <a:ext cx="1934512" cy="181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1187624" y="4883545"/>
              <a:ext cx="1017342" cy="1065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86851" y="4941168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&lt;</a:t>
              </a:r>
              <a:endPara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12694" y="4400203"/>
            <a:ext cx="1934512" cy="1818441"/>
            <a:chOff x="718201" y="4536156"/>
            <a:chExt cx="1934512" cy="1818441"/>
          </a:xfrm>
        </p:grpSpPr>
        <p:pic>
          <p:nvPicPr>
            <p:cNvPr id="17" name="Picture 9" descr="Flower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01" y="4536156"/>
              <a:ext cx="1934512" cy="181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1187624" y="4883545"/>
              <a:ext cx="1017342" cy="1065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86851" y="4941168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=</a:t>
              </a:r>
              <a:endPara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18559 -0.434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339975" y="476250"/>
            <a:ext cx="467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0000"/>
                </a:solidFill>
              </a:rPr>
              <a:t>Кто лишний?</a:t>
            </a:r>
          </a:p>
        </p:txBody>
      </p:sp>
      <p:pic>
        <p:nvPicPr>
          <p:cNvPr id="12291" name="Picture 2" descr="Клипарт - 16 Бабочек на прозрачном фоне / 16 BUTTERFLIES &quot; ALLDAY - народный сайт о дизай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3674">
            <a:off x="2474366" y="1641166"/>
            <a:ext cx="19796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Разноцветные яркие фото бабочек (12 шт.) &quot; Картинки на прозрачном фоне, клипарты и скрап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816">
            <a:off x="5674519" y="2047165"/>
            <a:ext cx="26908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&quot;Бабочки&quot; - сборник элементов для коллажей &quot; Скачать бесплатно клипарты, плагины, шаблоны для фотошопа. 2012 календари 2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934">
            <a:off x="1088364" y="3619982"/>
            <a:ext cx="19891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На сайте Все о футболках. Все у на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02" y="4529075"/>
            <a:ext cx="3273226" cy="154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66667E-6 C -0.00434 -0.01667 -0.02066 -0.01459 -0.03195 -0.01621 C -0.04288 -0.01991 -0.05191 -0.02107 -0.06372 -0.02223 C -0.07813 -0.02547 -0.09132 -0.02871 -0.10608 -0.03033 C -0.11528 -0.0345 -0.12552 -0.03427 -0.1349 -0.03635 C -0.15017 -0.03427 -0.1599 -0.03427 -0.17292 -0.02825 C -0.17899 -0.02038 -0.18681 -0.01714 -0.19271 -0.00811 C -0.20052 0.00439 -0.19983 0.02129 -0.20608 0.03425 C -0.20781 0.04536 -0.20642 0.05833 -0.21233 0.06666 C -0.2132 0.07661 -0.21302 0.08726 -0.2184 0.0949 C -0.22674 0.08379 -0.21545 0.09722 -0.22587 0.08888 C -0.22708 0.08796 -0.22761 0.08587 -0.22882 0.08472 C -0.23611 0.07823 -0.24636 0.07499 -0.25469 0.07268 C -0.27899 0.05925 -0.30452 0.04536 -0.33038 0.04027 C -0.35347 0.03078 -0.37986 0.0449 -0.4033 0.04837 C -0.40747 0.05439 -0.4125 0.05393 -0.4184 0.05647 C -0.42309 0.0655 -0.42986 0.06921 -0.43507 0.0787 C -0.43941 0.08726 -0.44306 0.09421 -0.45 0.09884 C -0.45365 0.09791 -0.45868 0.09722 -0.46215 0.0949 C -0.46736 0.09143 -0.47049 0.08634 -0.47587 0.08286 C -0.48125 0.07522 -0.48837 0.07198 -0.49566 0.06851 C -0.50382 0.06435 -0.50399 0.05995 -0.51528 0.05856 C -0.5316 0.05671 -0.54757 0.05323 -0.56372 0.05046 C -0.57691 0.04328 -0.57986 0.04397 -0.59705 0.04235 C -0.62014 0.0361 -0.61441 0.03865 -0.65313 0.04027 C -0.65886 0.04282 -0.66424 0.04606 -0.66979 0.04837 C -0.6757 0.05092 -0.68229 0.05092 -0.68802 0.05439 C -0.68958 0.05532 -0.70243 0.06411 -0.70608 0.06666 C -0.71077 0.0699 -0.71511 0.07337 -0.71979 0.07661 C -0.72379 0.07939 -0.73195 0.08472 -0.73195 0.08472 C -0.73715 0.09189 -0.74288 0.09768 -0.75 0.10092 C -0.76094 0.1155 -0.75399 0.11064 -0.77136 0.11296 C -0.78594 0.11967 -0.80156 0.12175 -0.81667 0.12522 C -0.81684 0.12522 -0.82986 0.13124 -0.83195 0.13124 C -0.84757 0.13194 -0.8632 0.13124 -0.87882 0.13124 " pathEditMode="relative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Фор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68638"/>
            <a:ext cx="453707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3675"/>
            <a:ext cx="48958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800000"/>
                </a:solidFill>
              </a:rPr>
              <a:t>     Бабочка мило порхнула,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Села на яркий цветок,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В сладкий нектар окунула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Крохотный свой хоботок.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/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Крылья - цветочки раскрыла -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Ими любуюсь стою.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Я про игрушки забыла,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Песню уже не пою.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/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Громко кричать перестану,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Братец мой тоже молчит.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Бабочку трогать не стану -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Пусть куда хочет летит.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9900"/>
                </a:solidFill>
                <a:latin typeface="Comic Sans MS" pitchFamily="66" charset="0"/>
              </a:rPr>
              <a:t>Сочини свой рассказ про бабочку</a:t>
            </a:r>
          </a:p>
        </p:txBody>
      </p:sp>
      <p:pic>
        <p:nvPicPr>
          <p:cNvPr id="14339" name="Picture 4" descr="0_3a885_5ada0b0e_XL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45259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416550" y="2424113"/>
            <a:ext cx="333216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800000"/>
                </a:solidFill>
              </a:rPr>
              <a:t>Придумай как называется </a:t>
            </a:r>
          </a:p>
          <a:p>
            <a:pPr eaLnBrk="1" hangingPunct="1"/>
            <a:r>
              <a:rPr lang="ru-RU" sz="2000">
                <a:solidFill>
                  <a:srgbClr val="800000"/>
                </a:solidFill>
              </a:rPr>
              <a:t>эта бабочка</a:t>
            </a:r>
            <a:r>
              <a:rPr lang="en-US" sz="2000">
                <a:solidFill>
                  <a:srgbClr val="800000"/>
                </a:solidFill>
              </a:rPr>
              <a:t>?</a:t>
            </a:r>
          </a:p>
          <a:p>
            <a:pPr eaLnBrk="1" hangingPunct="1"/>
            <a:endParaRPr lang="ru-RU" sz="2000">
              <a:solidFill>
                <a:srgbClr val="800000"/>
              </a:solidFill>
            </a:endParaRPr>
          </a:p>
          <a:p>
            <a:pPr eaLnBrk="1" hangingPunct="1"/>
            <a:r>
              <a:rPr lang="ru-RU" sz="2000">
                <a:solidFill>
                  <a:srgbClr val="800000"/>
                </a:solidFill>
              </a:rPr>
              <a:t>Где она живет</a:t>
            </a:r>
            <a:r>
              <a:rPr lang="en-US" sz="2000">
                <a:solidFill>
                  <a:srgbClr val="800000"/>
                </a:solidFill>
              </a:rPr>
              <a:t>?</a:t>
            </a:r>
          </a:p>
          <a:p>
            <a:pPr eaLnBrk="1" hangingPunct="1"/>
            <a:endParaRPr lang="en-US" sz="2000">
              <a:solidFill>
                <a:srgbClr val="800000"/>
              </a:solidFill>
            </a:endParaRPr>
          </a:p>
          <a:p>
            <a:pPr eaLnBrk="1" hangingPunct="1"/>
            <a:r>
              <a:rPr lang="ru-RU" sz="2000">
                <a:solidFill>
                  <a:srgbClr val="800000"/>
                </a:solidFill>
              </a:rPr>
              <a:t>Чем питается</a:t>
            </a:r>
            <a:r>
              <a:rPr lang="en-US" sz="2000">
                <a:solidFill>
                  <a:srgbClr val="800000"/>
                </a:solidFill>
              </a:rPr>
              <a:t>?</a:t>
            </a:r>
          </a:p>
          <a:p>
            <a:pPr eaLnBrk="1" hangingPunct="1"/>
            <a:endParaRPr lang="en-US" sz="2000">
              <a:solidFill>
                <a:srgbClr val="800000"/>
              </a:solidFill>
            </a:endParaRPr>
          </a:p>
          <a:p>
            <a:pPr eaLnBrk="1" hangingPunct="1"/>
            <a:r>
              <a:rPr lang="ru-RU" sz="2000">
                <a:solidFill>
                  <a:srgbClr val="800000"/>
                </a:solidFill>
              </a:rPr>
              <a:t>Где живут её гусеницы</a:t>
            </a:r>
            <a:r>
              <a:rPr lang="en-US" sz="2000">
                <a:solidFill>
                  <a:srgbClr val="800000"/>
                </a:solidFill>
              </a:rPr>
              <a:t>?</a:t>
            </a:r>
          </a:p>
          <a:p>
            <a:pPr eaLnBrk="1" hangingPunct="1"/>
            <a:endParaRPr lang="ru-RU" sz="200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9900"/>
                </a:solidFill>
                <a:latin typeface="Comic Sans MS" pitchFamily="66" charset="0"/>
              </a:rPr>
              <a:t>КОНЕЦ</a:t>
            </a:r>
          </a:p>
        </p:txBody>
      </p:sp>
      <p:pic>
        <p:nvPicPr>
          <p:cNvPr id="15363" name="Picture 12" descr="Анимированные бабоч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98475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" descr="Анимированные бабоч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565400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 descr="Анимированные бабоч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24288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 descr="Анимированные бабоч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437063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Анимированные бабоч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654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Анимированные бабоч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916113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Анимированные бабоч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581525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Анимированные бабоч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4813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5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Отгадай загадку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2997200"/>
            <a:ext cx="5184775" cy="2549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en-US" smtClean="0"/>
              <a:t> </a:t>
            </a:r>
            <a:r>
              <a:rPr lang="ru-RU" sz="2400" smtClean="0">
                <a:solidFill>
                  <a:srgbClr val="800000"/>
                </a:solidFill>
              </a:rPr>
              <a:t>Дотронуться хотела я руками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До самого красивого цветка.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А он, взмахнув своими лепестками,</a:t>
            </a:r>
            <a:br>
              <a:rPr lang="ru-RU" sz="2400" smtClean="0">
                <a:solidFill>
                  <a:srgbClr val="800000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Вспорхнул и улетел под облака!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5013325"/>
            <a:ext cx="5041900" cy="9271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3300"/>
                </a:solidFill>
                <a:latin typeface="Comic Sans MS" pitchFamily="66" charset="0"/>
              </a:rPr>
              <a:t>БАБОЧКА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585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Как появляются бабочки</a:t>
            </a:r>
            <a:r>
              <a:rPr lang="en-US" sz="400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sz="40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563" y="735013"/>
            <a:ext cx="8147050" cy="1181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z="1800" b="1" smtClean="0">
                <a:solidFill>
                  <a:srgbClr val="800000"/>
                </a:solidFill>
              </a:rPr>
              <a:t>За свою жизнь бабочка  проходит несколько самых настоящих превращений</a:t>
            </a:r>
            <a:r>
              <a:rPr lang="en-US" sz="1800" b="1" smtClean="0">
                <a:solidFill>
                  <a:srgbClr val="800000"/>
                </a:solidFill>
              </a:rPr>
              <a:t>:</a:t>
            </a:r>
            <a:endParaRPr lang="ru-RU" sz="1800" b="1" smtClean="0">
              <a:solidFill>
                <a:srgbClr val="8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27088" y="249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60500"/>
            <a:ext cx="19431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6875" y="3429000"/>
            <a:ext cx="39608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800000"/>
                </a:solidFill>
              </a:rPr>
              <a:t>Сначала – мама-бабочка</a:t>
            </a:r>
          </a:p>
          <a:p>
            <a:pPr eaLnBrk="1" hangingPunct="1"/>
            <a:r>
              <a:rPr lang="ru-RU" sz="1400">
                <a:solidFill>
                  <a:srgbClr val="800000"/>
                </a:solidFill>
              </a:rPr>
              <a:t> откладывает очень маленькие  яички.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449388"/>
            <a:ext cx="2747962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867400" y="1557338"/>
            <a:ext cx="33829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800000"/>
                </a:solidFill>
              </a:rPr>
              <a:t>Через некоторое время  из яиц </a:t>
            </a:r>
          </a:p>
          <a:p>
            <a:pPr eaLnBrk="1" hangingPunct="1"/>
            <a:r>
              <a:rPr lang="ru-RU" sz="1400">
                <a:solidFill>
                  <a:srgbClr val="800000"/>
                </a:solidFill>
              </a:rPr>
              <a:t>вылупляются  гусеницы. </a:t>
            </a: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979863"/>
            <a:ext cx="2735263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109913" y="5700713"/>
            <a:ext cx="20732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800000"/>
                </a:solidFill>
              </a:rPr>
              <a:t>Затем гусеница </a:t>
            </a:r>
          </a:p>
          <a:p>
            <a:pPr eaLnBrk="1" hangingPunct="1"/>
            <a:r>
              <a:rPr lang="ru-RU" sz="1400">
                <a:solidFill>
                  <a:srgbClr val="800000"/>
                </a:solidFill>
              </a:rPr>
              <a:t>превращается в</a:t>
            </a:r>
          </a:p>
          <a:p>
            <a:pPr eaLnBrk="1" hangingPunct="1"/>
            <a:r>
              <a:rPr lang="ru-RU" sz="1400">
                <a:solidFill>
                  <a:srgbClr val="800000"/>
                </a:solidFill>
              </a:rPr>
              <a:t> неподвижную куколку.</a:t>
            </a:r>
          </a:p>
        </p:txBody>
      </p:sp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632200"/>
            <a:ext cx="29527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7116763" y="3814763"/>
            <a:ext cx="1892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800000"/>
                </a:solidFill>
              </a:rPr>
              <a:t>А из куколки</a:t>
            </a:r>
          </a:p>
          <a:p>
            <a:pPr eaLnBrk="1" hangingPunct="1"/>
            <a:r>
              <a:rPr lang="ru-RU" sz="1400">
                <a:solidFill>
                  <a:srgbClr val="800000"/>
                </a:solidFill>
              </a:rPr>
              <a:t> выводится бабочка.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img7.proshkolu.ru/content/media/pic/std/4000000/3085000/3084855-c4c645521258d4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25463"/>
            <a:ext cx="30908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97425"/>
            <a:ext cx="8229600" cy="1511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2800" smtClean="0"/>
              <a:t>Весной вся природа просыпается от долгого зимнего сна. Вылетают погреться на солнышке и первые весенние бабочки.</a:t>
            </a:r>
            <a:r>
              <a:rPr lang="en-US" sz="2800" smtClean="0"/>
              <a:t>  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26638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3082925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3754438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	</a:t>
            </a:r>
            <a:r>
              <a:rPr lang="ru-RU" sz="2000" smtClean="0">
                <a:solidFill>
                  <a:srgbClr val="800000"/>
                </a:solidFill>
              </a:rPr>
              <a:t>Я у желтой бабочки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Тихо-тихо спрашивал: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- Бабочка, скажи мне,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Кто тебя раскрашивал?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/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Может, это лютик?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Может, одуванчик?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Может, желтой краской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Тот соседский мальчик?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/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Или это солнышко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После скуки зимней?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Кто тебя раскрашивал?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Бабочка, скажи мне!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/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Прошептала бабочка,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В золото одета: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- Всю меня раскрасило</a:t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Лето, лето, лето! </a:t>
            </a:r>
          </a:p>
        </p:txBody>
      </p:sp>
      <p:pic>
        <p:nvPicPr>
          <p:cNvPr id="7171" name="Picture 8" descr="Живая бабочки - самый лучший подарок. - Форумы Doz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5393">
            <a:off x="5464175" y="3452813"/>
            <a:ext cx="3333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Фееричные бабочки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4361">
            <a:off x="3657600" y="995363"/>
            <a:ext cx="37560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9900"/>
                </a:solidFill>
                <a:latin typeface="Comic Sans MS" pitchFamily="66" charset="0"/>
              </a:rPr>
              <a:t>Капустница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097463"/>
            <a:ext cx="7561263" cy="1760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		Эта бабочка с белыми крыльями  летает с ранней весны до осени. Её очень не любят садоводы за то, что гусеницы бабочки живут на листьях капусты, сильно их повреждая. Гусеницы ядовиты, поэтому даже  птицы их не клюют.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58900"/>
            <a:ext cx="410527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03325"/>
            <a:ext cx="388937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050" y="260350"/>
            <a:ext cx="6337300" cy="5661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     </a:t>
            </a:r>
            <a:r>
              <a:rPr lang="ru-RU" sz="1800" smtClean="0">
                <a:solidFill>
                  <a:srgbClr val="800000"/>
                </a:solidFill>
              </a:rPr>
              <a:t>Я </a:t>
            </a:r>
            <a:r>
              <a:rPr lang="ru-RU" sz="1800" b="1" smtClean="0">
                <a:solidFill>
                  <a:srgbClr val="800000"/>
                </a:solidFill>
              </a:rPr>
              <a:t>бабочку</a:t>
            </a:r>
            <a:r>
              <a:rPr lang="ru-RU" sz="1800" smtClean="0">
                <a:solidFill>
                  <a:srgbClr val="800000"/>
                </a:solidFill>
              </a:rPr>
              <a:t> капустницу ладошкою накрою.</a:t>
            </a:r>
            <a:br>
              <a:rPr lang="ru-RU" sz="1800" smtClean="0">
                <a:solidFill>
                  <a:srgbClr val="800000"/>
                </a:solidFill>
              </a:rPr>
            </a:br>
            <a:r>
              <a:rPr lang="ru-RU" sz="1800" smtClean="0">
                <a:solidFill>
                  <a:srgbClr val="800000"/>
                </a:solidFill>
              </a:rPr>
              <a:t>Я белую капустницу возьму домой с собою.</a:t>
            </a:r>
            <a:br>
              <a:rPr lang="ru-RU" sz="1800" smtClean="0">
                <a:solidFill>
                  <a:srgbClr val="800000"/>
                </a:solidFill>
              </a:rPr>
            </a:br>
            <a:r>
              <a:rPr lang="ru-RU" sz="1800" smtClean="0">
                <a:solidFill>
                  <a:srgbClr val="800000"/>
                </a:solidFill>
              </a:rPr>
              <a:t>Я посажу капустницу на мягкий лист герани.</a:t>
            </a:r>
            <a:br>
              <a:rPr lang="ru-RU" sz="1800" smtClean="0">
                <a:solidFill>
                  <a:srgbClr val="800000"/>
                </a:solidFill>
              </a:rPr>
            </a:br>
            <a:r>
              <a:rPr lang="ru-RU" sz="1800" smtClean="0">
                <a:solidFill>
                  <a:srgbClr val="800000"/>
                </a:solidFill>
              </a:rPr>
              <a:t>Капустница хорошая, побудь немного с нами!</a:t>
            </a:r>
          </a:p>
          <a:p>
            <a:pPr eaLnBrk="1" hangingPunct="1">
              <a:buFontTx/>
              <a:buNone/>
            </a:pPr>
            <a:endParaRPr lang="ru-RU" sz="180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800000"/>
                </a:solidFill>
              </a:rPr>
              <a:t>      Я расскажу капустнице про то, как мы живем.</a:t>
            </a:r>
            <a:br>
              <a:rPr lang="ru-RU" sz="1800" smtClean="0">
                <a:solidFill>
                  <a:srgbClr val="800000"/>
                </a:solidFill>
              </a:rPr>
            </a:br>
            <a:r>
              <a:rPr lang="ru-RU" sz="1800" smtClean="0">
                <a:solidFill>
                  <a:srgbClr val="800000"/>
                </a:solidFill>
              </a:rPr>
              <a:t>А, может быть, капустнице мы песенку споём.</a:t>
            </a:r>
            <a:br>
              <a:rPr lang="ru-RU" sz="1800" smtClean="0">
                <a:solidFill>
                  <a:srgbClr val="800000"/>
                </a:solidFill>
              </a:rPr>
            </a:br>
            <a:r>
              <a:rPr lang="ru-RU" sz="1800" smtClean="0">
                <a:solidFill>
                  <a:srgbClr val="800000"/>
                </a:solidFill>
              </a:rPr>
              <a:t>Потом варенья вкусного капустнице я дам.</a:t>
            </a:r>
            <a:br>
              <a:rPr lang="ru-RU" sz="1800" smtClean="0">
                <a:solidFill>
                  <a:srgbClr val="800000"/>
                </a:solidFill>
              </a:rPr>
            </a:br>
            <a:r>
              <a:rPr lang="ru-RU" sz="1800" smtClean="0">
                <a:solidFill>
                  <a:srgbClr val="800000"/>
                </a:solidFill>
              </a:rPr>
              <a:t>Захочет - ложку полную, захочет- килограмм.</a:t>
            </a:r>
            <a:br>
              <a:rPr lang="ru-RU" sz="1800" smtClean="0">
                <a:solidFill>
                  <a:srgbClr val="800000"/>
                </a:solidFill>
              </a:rPr>
            </a:br>
            <a:endParaRPr lang="ru-RU" sz="180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800000"/>
                </a:solidFill>
              </a:rPr>
              <a:t>     Но улетела бабочка, её я не поймал!</a:t>
            </a:r>
            <a:br>
              <a:rPr lang="ru-RU" sz="1800" smtClean="0">
                <a:solidFill>
                  <a:srgbClr val="800000"/>
                </a:solidFill>
              </a:rPr>
            </a:br>
            <a:r>
              <a:rPr lang="ru-RU" sz="1800" smtClean="0">
                <a:solidFill>
                  <a:srgbClr val="800000"/>
                </a:solidFill>
              </a:rPr>
              <a:t>Лети, моя капустница.</a:t>
            </a:r>
            <a:br>
              <a:rPr lang="ru-RU" sz="1800" smtClean="0">
                <a:solidFill>
                  <a:srgbClr val="800000"/>
                </a:solidFill>
              </a:rPr>
            </a:br>
            <a:r>
              <a:rPr lang="ru-RU" sz="1800" smtClean="0">
                <a:solidFill>
                  <a:srgbClr val="800000"/>
                </a:solidFill>
              </a:rPr>
              <a:t>Я просто помечтал.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21150"/>
            <a:ext cx="338296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997200"/>
            <a:ext cx="37893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339975" y="476250"/>
            <a:ext cx="467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FF0000"/>
                </a:solidFill>
              </a:rPr>
              <a:t>Сосчитай бабочек</a:t>
            </a:r>
          </a:p>
        </p:txBody>
      </p:sp>
      <p:pic>
        <p:nvPicPr>
          <p:cNvPr id="10243" name="Picture 2" descr="Маркет Товары для рукоделий Золотое Ру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66750"/>
            <a:ext cx="194468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Маркет Товары для рукоделий Золотое Ру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924175"/>
            <a:ext cx="1943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Маркет Товары для рукоделий Золотое Ру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9575"/>
            <a:ext cx="1943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Маркет Товары для рукоделий Золотое Ру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11463"/>
            <a:ext cx="194468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Маркет Товары для рукоделий Золотое Ру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68375"/>
            <a:ext cx="1943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18201" y="4536156"/>
            <a:ext cx="1934512" cy="1818441"/>
            <a:chOff x="718201" y="4536156"/>
            <a:chExt cx="1934512" cy="1818441"/>
          </a:xfrm>
        </p:grpSpPr>
        <p:pic>
          <p:nvPicPr>
            <p:cNvPr id="10249" name="Picture 9" descr="Flower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01" y="4536156"/>
              <a:ext cx="1934512" cy="181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1187624" y="4883545"/>
              <a:ext cx="1017342" cy="1065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396469" y="4941168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  <a:endPara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645600" y="4509120"/>
            <a:ext cx="1934512" cy="1818441"/>
            <a:chOff x="718201" y="4536156"/>
            <a:chExt cx="1934512" cy="1818441"/>
          </a:xfrm>
        </p:grpSpPr>
        <p:pic>
          <p:nvPicPr>
            <p:cNvPr id="16" name="Picture 9" descr="Flower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01" y="4536156"/>
              <a:ext cx="1934512" cy="181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1187624" y="4883545"/>
              <a:ext cx="1017342" cy="1065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396469" y="4941168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5</a:t>
              </a:r>
              <a:endPara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381904" y="4490879"/>
            <a:ext cx="1934512" cy="1818441"/>
            <a:chOff x="718201" y="4536156"/>
            <a:chExt cx="1934512" cy="1818441"/>
          </a:xfrm>
        </p:grpSpPr>
        <p:pic>
          <p:nvPicPr>
            <p:cNvPr id="20" name="Picture 9" descr="Flower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01" y="4536156"/>
              <a:ext cx="1934512" cy="181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/>
            <p:cNvSpPr/>
            <p:nvPr/>
          </p:nvSpPr>
          <p:spPr>
            <a:xfrm>
              <a:off x="1187624" y="4883545"/>
              <a:ext cx="1017342" cy="1065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96469" y="4941168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6</a:t>
              </a:r>
              <a:endPara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125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Оформление по умолчанию</vt:lpstr>
      <vt:lpstr>Знакомьтесь: бабочки</vt:lpstr>
      <vt:lpstr>Отгадай загадку</vt:lpstr>
      <vt:lpstr>БАБОЧКА</vt:lpstr>
      <vt:lpstr>Как появляются бабочки?</vt:lpstr>
      <vt:lpstr>Презентация PowerPoint</vt:lpstr>
      <vt:lpstr>Презентация PowerPoint</vt:lpstr>
      <vt:lpstr>Капустница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Сочини свой рассказ про бабочку</vt:lpstr>
      <vt:lpstr>КОНЕЦ</vt:lpstr>
    </vt:vector>
  </TitlesOfParts>
  <Company>505.ru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Леденева Любовь</cp:lastModifiedBy>
  <cp:revision>19</cp:revision>
  <dcterms:created xsi:type="dcterms:W3CDTF">2012-04-22T01:27:09Z</dcterms:created>
  <dcterms:modified xsi:type="dcterms:W3CDTF">2015-01-03T15:10:37Z</dcterms:modified>
</cp:coreProperties>
</file>