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4" r:id="rId20"/>
    <p:sldId id="286" r:id="rId21"/>
    <p:sldId id="285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1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Педагогические идеи </a:t>
            </a:r>
            <a:r>
              <a:rPr lang="ru-RU" b="1" dirty="0" err="1" smtClean="0">
                <a:latin typeface="Bookman Old Style" panose="02050604050505020204" pitchFamily="18" charset="0"/>
              </a:rPr>
              <a:t>А.С.Макаренко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501008"/>
            <a:ext cx="3672408" cy="1021630"/>
          </a:xfrm>
        </p:spPr>
        <p:txBody>
          <a:bodyPr>
            <a:noAutofit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Самая трудная вещь - требование к </a:t>
            </a:r>
            <a:r>
              <a:rPr lang="ru-RU" b="1" dirty="0" smtClean="0">
                <a:solidFill>
                  <a:schemeClr val="tx1"/>
                </a:solidFill>
              </a:rPr>
              <a:t>себе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А.С. </a:t>
            </a:r>
            <a:r>
              <a:rPr lang="ru-RU" sz="1600" b="1" dirty="0">
                <a:solidFill>
                  <a:schemeClr val="tx1"/>
                </a:solidFill>
              </a:rPr>
              <a:t>Макаренко </a:t>
            </a:r>
            <a:r>
              <a:rPr lang="ru-RU" b="1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4" name="AutoShape 2" descr="Картинки по запросу А.С.Макарен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Яна\Desktop\dnoflr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3384029"/>
            <a:ext cx="3240360" cy="2277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671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коллективизм в понятии 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А</a:t>
            </a:r>
            <a:r>
              <a:rPr lang="ru-RU" sz="2400" b="1" dirty="0"/>
              <a:t>. С. Макаренко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528392"/>
          </a:xfrm>
        </p:spPr>
        <p:txBody>
          <a:bodyPr>
            <a:normAutofit fontScale="62500" lnSpcReduction="20000"/>
          </a:bodyPr>
          <a:lstStyle/>
          <a:p>
            <a:pPr indent="0" algn="r">
              <a:buNone/>
            </a:pPr>
            <a:r>
              <a:rPr lang="ru-RU" dirty="0"/>
              <a:t> «</a:t>
            </a:r>
            <a:r>
              <a:rPr lang="ru-RU" b="1" dirty="0"/>
              <a:t>В простейшем определении коллективизм </a:t>
            </a:r>
            <a:r>
              <a:rPr lang="ru-RU" b="1" dirty="0" smtClean="0"/>
              <a:t>означает солидарность </a:t>
            </a:r>
            <a:r>
              <a:rPr lang="ru-RU" b="1" dirty="0"/>
              <a:t> человека  с  обществом»   (А.  С.  Макаренко</a:t>
            </a:r>
            <a:r>
              <a:rPr lang="ru-RU" b="1" dirty="0" smtClean="0"/>
              <a:t>).</a:t>
            </a:r>
          </a:p>
          <a:p>
            <a:pPr indent="0">
              <a:buNone/>
            </a:pPr>
            <a:r>
              <a:rPr lang="ru-RU" dirty="0" smtClean="0"/>
              <a:t>Эта сторона личности включает в себя следующие </a:t>
            </a:r>
            <a:r>
              <a:rPr lang="ru-RU" b="1" dirty="0" smtClean="0"/>
              <a:t>признаки:</a:t>
            </a:r>
          </a:p>
          <a:p>
            <a:pPr indent="0">
              <a:buNone/>
            </a:pPr>
            <a:r>
              <a:rPr lang="ru-RU" dirty="0" smtClean="0"/>
              <a:t>1</a:t>
            </a:r>
            <a:r>
              <a:rPr lang="ru-RU" dirty="0"/>
              <a:t>.  Умение работать в коллективе;</a:t>
            </a:r>
          </a:p>
          <a:p>
            <a:pPr indent="0">
              <a:buNone/>
            </a:pPr>
            <a:r>
              <a:rPr lang="ru-RU" dirty="0"/>
              <a:t>2.  развитую способность к коллективному творчеству;</a:t>
            </a:r>
          </a:p>
          <a:p>
            <a:pPr indent="0">
              <a:buNone/>
            </a:pPr>
            <a:r>
              <a:rPr lang="ru-RU" dirty="0"/>
              <a:t>3.  товарищескую солидарность и взаимопомощь;</a:t>
            </a:r>
          </a:p>
          <a:p>
            <a:pPr indent="0">
              <a:buNone/>
            </a:pPr>
            <a:r>
              <a:rPr lang="ru-RU" dirty="0"/>
              <a:t>4.  активное участие в коллективной деятельности;</a:t>
            </a:r>
          </a:p>
          <a:p>
            <a:pPr indent="0">
              <a:buNone/>
            </a:pPr>
            <a:r>
              <a:rPr lang="ru-RU" dirty="0"/>
              <a:t>5.  заботу о своем коллективе и его перспективах;</a:t>
            </a:r>
          </a:p>
          <a:p>
            <a:pPr indent="0">
              <a:buNone/>
            </a:pPr>
            <a:r>
              <a:rPr lang="ru-RU" dirty="0"/>
              <a:t>6.  осознание себя хозяином коллектива;</a:t>
            </a:r>
          </a:p>
          <a:p>
            <a:pPr indent="0">
              <a:buNone/>
            </a:pPr>
            <a:r>
              <a:rPr lang="ru-RU" dirty="0"/>
              <a:t>7.  ответственность за своих товарищей и за весь коллектив;</a:t>
            </a:r>
          </a:p>
          <a:p>
            <a:pPr indent="0">
              <a:buNone/>
            </a:pPr>
            <a:r>
              <a:rPr lang="ru-RU" dirty="0"/>
              <a:t>8.  умение приказать и подчиниться товарищу;</a:t>
            </a:r>
          </a:p>
          <a:p>
            <a:pPr indent="0">
              <a:buNone/>
            </a:pPr>
            <a:r>
              <a:rPr lang="ru-RU" dirty="0"/>
              <a:t>9.   желание и потребность подчинить свои интересы </a:t>
            </a:r>
            <a:r>
              <a:rPr lang="ru-RU" dirty="0" smtClean="0"/>
              <a:t>коллективу;</a:t>
            </a:r>
          </a:p>
          <a:p>
            <a:pPr indent="0">
              <a:buNone/>
            </a:pPr>
            <a:r>
              <a:rPr lang="ru-RU" dirty="0" smtClean="0"/>
              <a:t>10</a:t>
            </a:r>
            <a:r>
              <a:rPr lang="ru-RU" dirty="0"/>
              <a:t>.   принятие коллективных    перспектив и традиций как своих собственных.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2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052736"/>
            <a:ext cx="6400800" cy="4807024"/>
          </a:xfrm>
        </p:spPr>
        <p:txBody>
          <a:bodyPr>
            <a:normAutofit fontScale="70000" lnSpcReduction="20000"/>
          </a:bodyPr>
          <a:lstStyle/>
          <a:p>
            <a:pPr indent="0" algn="just">
              <a:buNone/>
            </a:pPr>
            <a:r>
              <a:rPr lang="ru-RU" dirty="0" smtClean="0"/>
              <a:t>         </a:t>
            </a:r>
            <a:r>
              <a:rPr lang="ru-RU" dirty="0"/>
              <a:t> Антон Семенович разработал и на практике блестяще использовал </a:t>
            </a:r>
            <a:r>
              <a:rPr lang="ru-RU" b="1" dirty="0"/>
              <a:t>принцип параллельного воздействия на личность через коллектив.</a:t>
            </a:r>
            <a:r>
              <a:rPr lang="ru-RU" dirty="0"/>
              <a:t> Антон Семенович впервые научно разработал </a:t>
            </a:r>
            <a:r>
              <a:rPr lang="ru-RU" b="1" dirty="0"/>
              <a:t>методику воспитания в </a:t>
            </a:r>
            <a:r>
              <a:rPr lang="ru-RU" b="1" dirty="0" smtClean="0"/>
              <a:t>коллективе,</a:t>
            </a:r>
            <a:r>
              <a:rPr lang="ru-RU" dirty="0" smtClean="0"/>
              <a:t> рассмотрел </a:t>
            </a:r>
            <a:r>
              <a:rPr lang="ru-RU" dirty="0"/>
              <a:t>такие вопросы, как</a:t>
            </a:r>
            <a:r>
              <a:rPr lang="ru-RU" dirty="0" smtClean="0"/>
              <a:t>:</a:t>
            </a:r>
          </a:p>
          <a:p>
            <a:pPr indent="0" algn="just">
              <a:buNone/>
            </a:pPr>
            <a:r>
              <a:rPr lang="ru-RU" sz="2000" dirty="0" smtClean="0"/>
              <a:t>— </a:t>
            </a:r>
            <a:r>
              <a:rPr lang="ru-RU" sz="2000" dirty="0"/>
              <a:t> строение коллектива;</a:t>
            </a:r>
          </a:p>
          <a:p>
            <a:pPr indent="0" algn="just">
              <a:buNone/>
            </a:pPr>
            <a:r>
              <a:rPr lang="ru-RU" sz="2000" dirty="0"/>
              <a:t>—  взаимоотношения в коллективе;</a:t>
            </a:r>
          </a:p>
          <a:p>
            <a:pPr indent="0" algn="just">
              <a:buNone/>
            </a:pPr>
            <a:r>
              <a:rPr lang="ru-RU" sz="2000" dirty="0"/>
              <a:t>— педагогическое  требование,  дисциплина,   поощрения   и наказание;</a:t>
            </a:r>
          </a:p>
          <a:p>
            <a:pPr indent="0" algn="just">
              <a:buNone/>
            </a:pPr>
            <a:r>
              <a:rPr lang="ru-RU" sz="2000" dirty="0"/>
              <a:t>—  нравственное и трудовое воспитание;</a:t>
            </a:r>
          </a:p>
          <a:p>
            <a:pPr indent="0" algn="just">
              <a:buNone/>
            </a:pPr>
            <a:r>
              <a:rPr lang="ru-RU" sz="2000" dirty="0"/>
              <a:t>—  стиль работы;</a:t>
            </a:r>
          </a:p>
          <a:p>
            <a:pPr indent="0" algn="just">
              <a:buNone/>
            </a:pPr>
            <a:r>
              <a:rPr lang="ru-RU" sz="2000" dirty="0"/>
              <a:t>—  самоуправление, традиции;</a:t>
            </a:r>
          </a:p>
          <a:p>
            <a:pPr indent="0" algn="just">
              <a:buNone/>
            </a:pPr>
            <a:r>
              <a:rPr lang="ru-RU" sz="2000" dirty="0"/>
              <a:t>—  индивидуальный подход к детям</a:t>
            </a:r>
            <a:r>
              <a:rPr lang="ru-RU" sz="2000" dirty="0" smtClean="0"/>
              <a:t>.</a:t>
            </a:r>
            <a:endParaRPr lang="ru-RU" dirty="0" smtClean="0"/>
          </a:p>
          <a:p>
            <a:pPr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 </a:t>
            </a:r>
          </a:p>
          <a:p>
            <a:pPr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Макаренко </a:t>
            </a:r>
            <a:r>
              <a:rPr lang="ru-RU" dirty="0"/>
              <a:t>выступал за широкую и полную </a:t>
            </a:r>
            <a:r>
              <a:rPr lang="ru-RU" b="1" dirty="0"/>
              <a:t>демократизацию воспитания и обучения</a:t>
            </a:r>
            <a:r>
              <a:rPr lang="ru-RU" dirty="0"/>
              <a:t>, за создание нормального психологического </a:t>
            </a:r>
            <a:r>
              <a:rPr lang="ru-RU" dirty="0" smtClean="0"/>
              <a:t>климата, </a:t>
            </a:r>
            <a:r>
              <a:rPr lang="ru-RU" dirty="0"/>
              <a:t>который дает каждому гарантию защищенности. Гарантию свободного и творческого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4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268760"/>
            <a:ext cx="6696744" cy="4464496"/>
          </a:xfrm>
        </p:spPr>
        <p:txBody>
          <a:bodyPr>
            <a:normAutofit fontScale="25000" lnSpcReduction="20000"/>
          </a:bodyPr>
          <a:lstStyle/>
          <a:p>
            <a:pPr indent="0" algn="just">
              <a:buNone/>
            </a:pPr>
            <a:r>
              <a:rPr lang="ru-RU" sz="5600" dirty="0" smtClean="0"/>
              <a:t>        </a:t>
            </a:r>
            <a:r>
              <a:rPr lang="ru-RU" sz="5600" dirty="0"/>
              <a:t> Одной из черт демократического воспитательного процесса </a:t>
            </a:r>
            <a:endParaRPr lang="ru-RU" sz="5600" dirty="0" smtClean="0"/>
          </a:p>
          <a:p>
            <a:pPr indent="0" algn="just">
              <a:buNone/>
            </a:pPr>
            <a:r>
              <a:rPr lang="ru-RU" sz="5600" dirty="0"/>
              <a:t> </a:t>
            </a:r>
            <a:r>
              <a:rPr lang="ru-RU" sz="5600" dirty="0" smtClean="0"/>
              <a:t>А</a:t>
            </a:r>
            <a:r>
              <a:rPr lang="ru-RU" sz="5600" dirty="0"/>
              <a:t>. С. Макаренко считал </a:t>
            </a:r>
            <a:r>
              <a:rPr lang="ru-RU" sz="5600" b="1" dirty="0" smtClean="0"/>
              <a:t>самоуправление</a:t>
            </a:r>
            <a:r>
              <a:rPr lang="ru-RU" sz="5600" dirty="0" smtClean="0"/>
              <a:t>. </a:t>
            </a:r>
          </a:p>
          <a:p>
            <a:pPr indent="0" algn="just">
              <a:buNone/>
            </a:pPr>
            <a:r>
              <a:rPr lang="ru-RU" sz="5600" dirty="0"/>
              <a:t> </a:t>
            </a:r>
            <a:r>
              <a:rPr lang="ru-RU" sz="5600" dirty="0" smtClean="0"/>
              <a:t>       </a:t>
            </a:r>
          </a:p>
          <a:p>
            <a:pPr indent="0" algn="just">
              <a:buNone/>
            </a:pPr>
            <a:r>
              <a:rPr lang="ru-RU" sz="5600" dirty="0"/>
              <a:t> </a:t>
            </a:r>
            <a:r>
              <a:rPr lang="ru-RU" sz="5600" dirty="0" smtClean="0"/>
              <a:t>         Антон </a:t>
            </a:r>
            <a:r>
              <a:rPr lang="ru-RU" sz="5600" dirty="0"/>
              <a:t>Семенович так организовал педагогический и трудовой процесс в коммуне, что </a:t>
            </a:r>
            <a:r>
              <a:rPr lang="ru-RU" sz="5600" b="1" dirty="0"/>
              <a:t>«каждый </a:t>
            </a:r>
            <a:r>
              <a:rPr lang="ru-RU" sz="5600" b="1" dirty="0" smtClean="0"/>
              <a:t>человек </a:t>
            </a:r>
            <a:r>
              <a:rPr lang="ru-RU" sz="5600" b="1" dirty="0"/>
              <a:t>включался и систему реальной ответственности»</a:t>
            </a:r>
            <a:r>
              <a:rPr lang="ru-RU" sz="5600" dirty="0"/>
              <a:t>: и в роли командира, и в роли рядового. Там, где отсутствовала эта система, считал Макаренко, часто вырастают безвольные, не приспособленные к жизни люди</a:t>
            </a:r>
            <a:r>
              <a:rPr lang="ru-RU" sz="5600" dirty="0" smtClean="0"/>
              <a:t>.</a:t>
            </a:r>
          </a:p>
          <a:p>
            <a:pPr indent="0" algn="just">
              <a:buNone/>
            </a:pPr>
            <a:r>
              <a:rPr lang="ru-RU" sz="5600" dirty="0"/>
              <a:t> </a:t>
            </a:r>
            <a:r>
              <a:rPr lang="ru-RU" sz="5600" dirty="0" smtClean="0"/>
              <a:t>        </a:t>
            </a:r>
            <a:r>
              <a:rPr lang="ru-RU" sz="5600" dirty="0"/>
              <a:t>Важнейшей гранью жизни воспитательного коллектива Антон Семенович считал </a:t>
            </a:r>
            <a:r>
              <a:rPr lang="ru-RU" sz="5600" b="1" dirty="0"/>
              <a:t>характер взаимоотношений педагогов со своими </a:t>
            </a:r>
            <a:r>
              <a:rPr lang="ru-RU" sz="5600" b="1" dirty="0" smtClean="0"/>
              <a:t>воспитанниками</a:t>
            </a:r>
            <a:r>
              <a:rPr lang="ru-RU" sz="5600" dirty="0" smtClean="0"/>
              <a:t>:</a:t>
            </a:r>
            <a:r>
              <a:rPr lang="ru-RU" sz="5600" b="1" dirty="0"/>
              <a:t> </a:t>
            </a:r>
            <a:r>
              <a:rPr lang="ru-RU" sz="5600" dirty="0"/>
              <a:t>добивался отношений демократичных, а не авторитарных; отношений, основанных на товарищеском общении, дружбе в процессе совместной </a:t>
            </a:r>
            <a:r>
              <a:rPr lang="ru-RU" sz="5600" dirty="0" smtClean="0"/>
              <a:t>деятельности.</a:t>
            </a:r>
            <a:endParaRPr lang="ru-RU" sz="5600" dirty="0"/>
          </a:p>
          <a:p>
            <a:pPr indent="0" algn="just">
              <a:buNone/>
            </a:pPr>
            <a:r>
              <a:rPr lang="ru-RU" sz="5600" b="1" dirty="0"/>
              <a:t> </a:t>
            </a:r>
            <a:r>
              <a:rPr lang="ru-RU" sz="5600" b="1" dirty="0" smtClean="0"/>
              <a:t>         Воспитатель </a:t>
            </a:r>
            <a:r>
              <a:rPr lang="ru-RU" sz="5600" dirty="0"/>
              <a:t>— это, прежде всего </a:t>
            </a:r>
            <a:r>
              <a:rPr lang="ru-RU" sz="5600" b="1" dirty="0"/>
              <a:t>член коллектива</a:t>
            </a:r>
            <a:r>
              <a:rPr lang="ru-RU" sz="5600" dirty="0"/>
              <a:t>, а потом уже наставник, старший товарищ.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2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132856"/>
            <a:ext cx="6552728" cy="3528392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ru-RU" dirty="0" smtClean="0"/>
              <a:t>       Опираясь </a:t>
            </a:r>
            <a:r>
              <a:rPr lang="ru-RU" dirty="0"/>
              <a:t>на взгляды выдающихся советских педагогов, Макаренко взял </a:t>
            </a:r>
            <a:r>
              <a:rPr lang="ru-RU" b="1" dirty="0"/>
              <a:t>идею труда </a:t>
            </a:r>
            <a:r>
              <a:rPr lang="ru-RU" dirty="0"/>
              <a:t>и практически ее реализовал. </a:t>
            </a:r>
            <a:r>
              <a:rPr lang="ru-RU" dirty="0" smtClean="0"/>
              <a:t> </a:t>
            </a:r>
          </a:p>
          <a:p>
            <a:pPr indent="0"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   «Труд </a:t>
            </a:r>
            <a:r>
              <a:rPr lang="ru-RU" b="1" dirty="0"/>
              <a:t>без идущего рядом образования, без идущего рядом гражданского, общественного воспитания не при носит воспитательной пользы, оказывается нейтральным» </a:t>
            </a:r>
            <a:r>
              <a:rPr lang="ru-RU" dirty="0"/>
              <a:t>(А. С. Макаренко).</a:t>
            </a:r>
          </a:p>
          <a:p>
            <a:pPr indent="0" algn="just">
              <a:buNone/>
            </a:pPr>
            <a:r>
              <a:rPr lang="ru-RU" i="1" dirty="0"/>
              <a:t>— </a:t>
            </a:r>
            <a:r>
              <a:rPr lang="ru-RU" b="1" dirty="0"/>
              <a:t>участие в производительном труде сразу меняло социальный статус </a:t>
            </a:r>
            <a:r>
              <a:rPr lang="ru-RU" dirty="0"/>
              <a:t>(положение) подростков, превращая их во взрослых граждан со всеми вытекающими отсюда правами и обязанностями;</a:t>
            </a:r>
          </a:p>
          <a:p>
            <a:pPr indent="0" algn="just">
              <a:buNone/>
            </a:pPr>
            <a:r>
              <a:rPr lang="ru-RU" dirty="0" smtClean="0"/>
              <a:t>— Антон </a:t>
            </a:r>
            <a:r>
              <a:rPr lang="ru-RU" dirty="0"/>
              <a:t>Семенович считал, что </a:t>
            </a:r>
            <a:r>
              <a:rPr lang="ru-RU" b="1" dirty="0"/>
              <a:t>труд, не имеющий в виду создание ценностей, не является положительным элементом воспитания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4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04864"/>
            <a:ext cx="6624736" cy="3510880"/>
          </a:xfrm>
        </p:spPr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dirty="0" smtClean="0"/>
              <a:t>         В </a:t>
            </a:r>
            <a:r>
              <a:rPr lang="ru-RU" dirty="0"/>
              <a:t>формировании подрастающего поколения также надо учитывать </a:t>
            </a:r>
            <a:r>
              <a:rPr lang="ru-RU" b="1" dirty="0"/>
              <a:t>влияния  семьи</a:t>
            </a:r>
            <a:r>
              <a:rPr lang="ru-RU" dirty="0"/>
              <a:t>, поэтому Макаренко А. С. написал художественно публицистическую «Книгу для родителей». Секрет успеха «семейного» воспитания он видел в </a:t>
            </a:r>
            <a:r>
              <a:rPr lang="ru-RU" b="1" dirty="0"/>
              <a:t>честном выполнении родителями их гражданского долга перед обществом</a:t>
            </a:r>
            <a:r>
              <a:rPr lang="ru-RU" dirty="0"/>
              <a:t>. </a:t>
            </a:r>
            <a:endParaRPr lang="ru-RU" dirty="0" smtClean="0"/>
          </a:p>
          <a:p>
            <a:pPr indent="0" algn="just">
              <a:buNone/>
            </a:pPr>
            <a:r>
              <a:rPr lang="ru-RU" dirty="0" smtClean="0"/>
              <a:t>        Личный </a:t>
            </a:r>
            <a:r>
              <a:rPr lang="ru-RU" dirty="0"/>
              <a:t>пример родителей, их поведение, поступки, отношение к труду, к людям, к событиям и вещам, их отношение между собой — все это влияет на детей, формирует их личность. </a:t>
            </a:r>
          </a:p>
        </p:txBody>
      </p:sp>
    </p:spTree>
    <p:extLst>
      <p:ext uri="{BB962C8B-B14F-4D97-AF65-F5344CB8AC3E}">
        <p14:creationId xmlns:p14="http://schemas.microsoft.com/office/powerpoint/2010/main" val="18449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>Педагогическая цель в понимании Макаренко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88840"/>
            <a:ext cx="6696744" cy="4392488"/>
          </a:xfrm>
        </p:spPr>
        <p:txBody>
          <a:bodyPr>
            <a:normAutofit fontScale="47500" lnSpcReduction="20000"/>
          </a:bodyPr>
          <a:lstStyle/>
          <a:p>
            <a:pPr indent="0" algn="just">
              <a:buNone/>
            </a:pPr>
            <a:r>
              <a:rPr lang="ru-RU" b="1" i="1" dirty="0"/>
              <a:t>  </a:t>
            </a:r>
            <a:endParaRPr lang="ru-RU" dirty="0"/>
          </a:p>
          <a:p>
            <a:pPr indent="0" algn="just">
              <a:buNone/>
            </a:pPr>
            <a:r>
              <a:rPr lang="ru-RU" b="1" i="1" dirty="0" smtClean="0"/>
              <a:t>           </a:t>
            </a:r>
            <a:r>
              <a:rPr lang="ru-RU" b="1" i="1" dirty="0"/>
              <a:t>  </a:t>
            </a:r>
            <a:r>
              <a:rPr lang="ru-RU" sz="2800" dirty="0"/>
              <a:t>Макаренко считал, что ведущим компонентом в воспитании выступает </a:t>
            </a:r>
            <a:r>
              <a:rPr lang="ru-RU" sz="2800" b="1" dirty="0"/>
              <a:t>педагогическая цель</a:t>
            </a:r>
            <a:r>
              <a:rPr lang="ru-RU" sz="2800" dirty="0"/>
              <a:t>. Цель как непреложный закон </a:t>
            </a:r>
            <a:r>
              <a:rPr lang="ru-RU" sz="2800" b="1" dirty="0"/>
              <a:t>обуславливает содержание воспитательного процесса, его методы, средства, результаты</a:t>
            </a:r>
            <a:r>
              <a:rPr lang="ru-RU" sz="2800" dirty="0"/>
              <a:t>. Цель </a:t>
            </a:r>
            <a:r>
              <a:rPr lang="ru-RU" sz="2800" b="1" dirty="0"/>
              <a:t>предопределяет требования к воспитаннику, и к воспитателю, и к другим субъектам педагогического процесса, ко всем условиям </a:t>
            </a:r>
            <a:r>
              <a:rPr lang="ru-RU" sz="2800" b="1" dirty="0" smtClean="0"/>
              <a:t>воспитания</a:t>
            </a:r>
            <a:r>
              <a:rPr lang="ru-RU" sz="2800" dirty="0" smtClean="0"/>
              <a:t>.</a:t>
            </a:r>
          </a:p>
          <a:p>
            <a:pPr indent="0" algn="just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Поэтому </a:t>
            </a:r>
            <a:r>
              <a:rPr lang="ru-RU" sz="2800" dirty="0"/>
              <a:t>цель воспитательного процесса, указывает Макаренко, должна всегда ясно ощущаться воспитательной организацией и каждым воспитателем как обязательная, и к ней «мы должны стремиться в прямом и энергичном действии». Воспитательная работа должна быть, прежде всего </a:t>
            </a:r>
            <a:r>
              <a:rPr lang="ru-RU" sz="2800" b="1" dirty="0"/>
              <a:t>целесообразной</a:t>
            </a:r>
            <a:r>
              <a:rPr lang="ru-RU" sz="2800" dirty="0"/>
              <a:t>.  </a:t>
            </a:r>
            <a:endParaRPr lang="ru-RU" sz="2800" dirty="0" smtClean="0"/>
          </a:p>
          <a:p>
            <a:pPr indent="0" algn="just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Таким </a:t>
            </a:r>
            <a:r>
              <a:rPr lang="ru-RU" sz="2800" dirty="0"/>
              <a:t>образом, </a:t>
            </a:r>
            <a:r>
              <a:rPr lang="ru-RU" sz="2800" b="1" dirty="0"/>
              <a:t>педагог</a:t>
            </a:r>
            <a:r>
              <a:rPr lang="ru-RU" sz="2800" dirty="0"/>
              <a:t>, рассуждает Макаренко, должен всегда </a:t>
            </a:r>
            <a:r>
              <a:rPr lang="ru-RU" sz="2800" b="1" dirty="0"/>
              <a:t>иметь цель </a:t>
            </a:r>
            <a:r>
              <a:rPr lang="ru-RU" sz="2800" dirty="0"/>
              <a:t>в каждом своём действии, хорошо </a:t>
            </a:r>
            <a:r>
              <a:rPr lang="ru-RU" sz="2800" b="1" dirty="0"/>
              <a:t>представлять результат </a:t>
            </a:r>
            <a:r>
              <a:rPr lang="ru-RU" sz="2800" dirty="0"/>
              <a:t>своей работы и </a:t>
            </a:r>
            <a:r>
              <a:rPr lang="ru-RU" sz="2800" b="1" dirty="0"/>
              <a:t>создавать</a:t>
            </a:r>
            <a:r>
              <a:rPr lang="ru-RU" sz="2800" dirty="0"/>
              <a:t> все </a:t>
            </a:r>
            <a:r>
              <a:rPr lang="ru-RU" sz="2800" b="1" dirty="0"/>
              <a:t>условия</a:t>
            </a:r>
            <a:r>
              <a:rPr lang="ru-RU" sz="2800" dirty="0"/>
              <a:t> для достижения этого результата.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9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1683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Педагогический </a:t>
            </a:r>
            <a:r>
              <a:rPr lang="ru-RU" sz="2000" b="1" dirty="0"/>
              <a:t>коллектив как необходимое условие воспитания и </a:t>
            </a:r>
            <a:r>
              <a:rPr lang="ru-RU" sz="2000" b="1" dirty="0" smtClean="0"/>
              <a:t>обучения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04864"/>
            <a:ext cx="6512768" cy="3672408"/>
          </a:xfrm>
        </p:spPr>
        <p:txBody>
          <a:bodyPr>
            <a:normAutofit fontScale="55000" lnSpcReduction="20000"/>
          </a:bodyPr>
          <a:lstStyle/>
          <a:p>
            <a:pPr indent="0" algn="just">
              <a:buNone/>
            </a:pPr>
            <a:r>
              <a:rPr lang="ru-RU" dirty="0" smtClean="0"/>
              <a:t>    </a:t>
            </a:r>
            <a:r>
              <a:rPr lang="ru-RU" dirty="0"/>
              <a:t> </a:t>
            </a:r>
            <a:r>
              <a:rPr lang="ru-RU" sz="2200" dirty="0"/>
              <a:t>    Огромное значение Макаренко придавал формированию педагогического коллектива. </a:t>
            </a:r>
            <a:endParaRPr lang="ru-RU" sz="2200" dirty="0" smtClean="0"/>
          </a:p>
          <a:p>
            <a:pPr indent="0" algn="just">
              <a:buNone/>
            </a:pPr>
            <a:r>
              <a:rPr lang="ru-RU" sz="2200" dirty="0" smtClean="0"/>
              <a:t>Он </a:t>
            </a:r>
            <a:r>
              <a:rPr lang="ru-RU" sz="2200" dirty="0"/>
              <a:t>писал: </a:t>
            </a:r>
            <a:r>
              <a:rPr lang="ru-RU" sz="2200" b="1" dirty="0"/>
              <a:t>«Должен быть коллектив воспитателей, и там, где воспитатели не соединены в коллектив и коллектив не имеет единого плана работы, единого тона, единого точного подхода к ребёнку, там не может быть никакого воспитательного процесса». </a:t>
            </a:r>
            <a:endParaRPr lang="ru-RU" sz="2200" b="1" dirty="0" smtClean="0"/>
          </a:p>
          <a:p>
            <a:pPr indent="0" algn="just">
              <a:buNone/>
            </a:pPr>
            <a:r>
              <a:rPr lang="ru-RU" sz="2200" b="1" dirty="0"/>
              <a:t> </a:t>
            </a:r>
            <a:r>
              <a:rPr lang="ru-RU" sz="2200" b="1" dirty="0" smtClean="0"/>
              <a:t>         </a:t>
            </a:r>
            <a:r>
              <a:rPr lang="ru-RU" sz="2200" dirty="0" smtClean="0"/>
              <a:t>А</a:t>
            </a:r>
            <a:r>
              <a:rPr lang="ru-RU" sz="2200" dirty="0"/>
              <a:t>. С. Макаренко вскрыл закономерность, согласно которой педагогическое мастерство учителя обусловлено уровнем </a:t>
            </a:r>
            <a:r>
              <a:rPr lang="ru-RU" sz="2200" dirty="0" err="1"/>
              <a:t>сформированности</a:t>
            </a:r>
            <a:r>
              <a:rPr lang="ru-RU" sz="2200" dirty="0"/>
              <a:t>  педагогического коллектива. </a:t>
            </a:r>
            <a:r>
              <a:rPr lang="ru-RU" sz="2200" b="1" dirty="0"/>
              <a:t>«Единство педагогического коллектива</a:t>
            </a:r>
            <a:r>
              <a:rPr lang="ru-RU" sz="2200" dirty="0"/>
              <a:t>, - считал он, - </a:t>
            </a:r>
            <a:r>
              <a:rPr lang="ru-RU" sz="2200" b="1" dirty="0"/>
              <a:t>совершенно определяющая вещь, и самый молодой, самый неопытный педагог в едином, спаянном коллективе, возглавляемом хорошим мастером-руководителем, больше сделает, чем какой угодно опытный и талантливый педагог, который идёт вразрез с педагогическим коллективом. Нет ничего опаснее индивидуализма и склоки в педагогическом коллективе, нет ничего отвратительнее, нет ничего вреднее». </a:t>
            </a:r>
            <a:endParaRPr lang="ru-RU" sz="2200" b="1" dirty="0" smtClean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4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7281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Отношения педагогов и воспитанников по </a:t>
            </a:r>
            <a:r>
              <a:rPr lang="ru-RU" sz="2200" b="1" dirty="0" smtClean="0"/>
              <a:t>Макаренко</a:t>
            </a:r>
            <a:r>
              <a:rPr lang="ru-RU" sz="2200" dirty="0"/>
              <a:t> </a:t>
            </a:r>
            <a:br>
              <a:rPr lang="ru-RU" sz="2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04864"/>
            <a:ext cx="6768752" cy="3960440"/>
          </a:xfrm>
        </p:spPr>
        <p:txBody>
          <a:bodyPr>
            <a:normAutofit fontScale="40000" lnSpcReduction="20000"/>
          </a:bodyPr>
          <a:lstStyle/>
          <a:p>
            <a:pPr indent="0" algn="just">
              <a:buNone/>
            </a:pPr>
            <a:r>
              <a:rPr lang="ru-RU" sz="2500" dirty="0"/>
              <a:t> </a:t>
            </a:r>
            <a:r>
              <a:rPr lang="ru-RU" sz="2500" dirty="0" smtClean="0"/>
              <a:t>        </a:t>
            </a:r>
            <a:r>
              <a:rPr lang="ru-RU" sz="2800" dirty="0" smtClean="0"/>
              <a:t>   </a:t>
            </a:r>
            <a:r>
              <a:rPr lang="ru-RU" sz="2800" dirty="0"/>
              <a:t> В теоретическом наследии и опыте А. С. Макаренко проблема </a:t>
            </a:r>
            <a:r>
              <a:rPr lang="ru-RU" sz="2800" b="1" dirty="0"/>
              <a:t>формирования отношений педагогов и воспитанников</a:t>
            </a:r>
            <a:r>
              <a:rPr lang="ru-RU" sz="2800" dirty="0"/>
              <a:t> – одна из центральных. </a:t>
            </a:r>
            <a:endParaRPr lang="ru-RU" sz="2800" dirty="0" smtClean="0"/>
          </a:p>
          <a:p>
            <a:pPr indent="0" algn="just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     «Именно </a:t>
            </a:r>
            <a:r>
              <a:rPr lang="ru-RU" sz="2800" b="1" dirty="0"/>
              <a:t>отношение составляет истинный объект нашей педагогической работы».  </a:t>
            </a:r>
            <a:r>
              <a:rPr lang="ru-RU" sz="2800" dirty="0" smtClean="0"/>
              <a:t>Педагог для </a:t>
            </a:r>
            <a:r>
              <a:rPr lang="ru-RU" sz="2800" dirty="0"/>
              <a:t>того и </a:t>
            </a:r>
            <a:r>
              <a:rPr lang="ru-RU" sz="2800" dirty="0" smtClean="0"/>
              <a:t>вступает </a:t>
            </a:r>
            <a:r>
              <a:rPr lang="ru-RU" sz="2800" dirty="0"/>
              <a:t>в личные отношения с учащимися, </a:t>
            </a:r>
            <a:r>
              <a:rPr lang="ru-RU" sz="2800" dirty="0" smtClean="0"/>
              <a:t>чтобы выполнить </a:t>
            </a:r>
            <a:r>
              <a:rPr lang="ru-RU" sz="2800" dirty="0"/>
              <a:t>задачу направления развития отношений учащихся </a:t>
            </a:r>
            <a:r>
              <a:rPr lang="ru-RU" sz="2800" dirty="0" smtClean="0"/>
              <a:t>ко </a:t>
            </a:r>
            <a:r>
              <a:rPr lang="ru-RU" sz="2800" dirty="0"/>
              <a:t>всей окружающей действительности. </a:t>
            </a:r>
            <a:r>
              <a:rPr lang="ru-RU" sz="2800" dirty="0" smtClean="0"/>
              <a:t>Он  может </a:t>
            </a:r>
            <a:r>
              <a:rPr lang="ru-RU" sz="2800" dirty="0"/>
              <a:t>и </a:t>
            </a:r>
            <a:r>
              <a:rPr lang="ru-RU" sz="2800" dirty="0" smtClean="0"/>
              <a:t>обязан </a:t>
            </a:r>
            <a:r>
              <a:rPr lang="ru-RU" sz="2800" dirty="0"/>
              <a:t>сознательно использовать свои отношения с учащимися в качестве </a:t>
            </a:r>
            <a:r>
              <a:rPr lang="ru-RU" sz="2800" dirty="0" smtClean="0"/>
              <a:t>средства </a:t>
            </a:r>
            <a:r>
              <a:rPr lang="ru-RU" sz="2800" dirty="0"/>
              <a:t>сознательного регулирования процесса формирования всей совокупности отношений своих воспитанников к окружающей действительности. </a:t>
            </a:r>
          </a:p>
          <a:p>
            <a:pPr indent="0" algn="just">
              <a:buNone/>
            </a:pPr>
            <a:r>
              <a:rPr lang="ru-RU" sz="2800" b="1" dirty="0" smtClean="0"/>
              <a:t>             Отношения </a:t>
            </a:r>
            <a:r>
              <a:rPr lang="ru-RU" sz="2800" b="1" dirty="0"/>
              <a:t>педагогов и учащихся </a:t>
            </a:r>
            <a:r>
              <a:rPr lang="ru-RU" sz="2800" dirty="0" smtClean="0"/>
              <a:t> </a:t>
            </a:r>
            <a:r>
              <a:rPr lang="ru-RU" sz="2800" dirty="0"/>
              <a:t>– это взаимодействие субъектов учебно-воспитательного процесса, направляемое педагогами в соответствии с целями воспитания, выдвигаемыми обществом и обусловленными социально и психологически всей системой господствующих в обществе материальных и идеологических отношений.</a:t>
            </a:r>
          </a:p>
          <a:p>
            <a:pPr indent="0" algn="just">
              <a:buNone/>
            </a:pPr>
            <a:r>
              <a:rPr lang="ru-RU" sz="2800" dirty="0" smtClean="0"/>
              <a:t>             В </a:t>
            </a:r>
            <a:r>
              <a:rPr lang="ru-RU" sz="2800" dirty="0"/>
              <a:t>трудах А. С. Макаренко </a:t>
            </a:r>
            <a:r>
              <a:rPr lang="ru-RU" sz="2800" dirty="0" smtClean="0"/>
              <a:t>были </a:t>
            </a:r>
            <a:r>
              <a:rPr lang="ru-RU" sz="2800" dirty="0"/>
              <a:t>раскрыты </a:t>
            </a:r>
            <a:r>
              <a:rPr lang="ru-RU" sz="2800" b="1" dirty="0" smtClean="0"/>
              <a:t>сущность </a:t>
            </a:r>
            <a:r>
              <a:rPr lang="ru-RU" sz="2800" b="1" dirty="0"/>
              <a:t>и основы методики формирования гуманных, товарищеских отношений учителя и </a:t>
            </a:r>
            <a:r>
              <a:rPr lang="ru-RU" sz="2800" b="1" dirty="0" smtClean="0"/>
              <a:t>учащихся</a:t>
            </a:r>
            <a:r>
              <a:rPr lang="ru-RU" sz="2800" dirty="0" smtClean="0"/>
              <a:t>. </a:t>
            </a:r>
            <a:r>
              <a:rPr lang="ru-RU" sz="2800" dirty="0"/>
              <a:t>Принципиально новым в его подходе к данной проблеме было то, что он сумел преодолеть чисто декларативный характер провозглашения роли </a:t>
            </a:r>
            <a:r>
              <a:rPr lang="ru-RU" sz="2800" dirty="0" smtClean="0"/>
              <a:t>коллектива.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6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Педагогический опыт по </a:t>
            </a:r>
            <a:r>
              <a:rPr lang="ru-RU" sz="2700" b="1" dirty="0" smtClean="0"/>
              <a:t>Макаренко</a:t>
            </a:r>
            <a:r>
              <a:rPr lang="ru-RU" sz="2700" dirty="0"/>
              <a:t/>
            </a:r>
            <a:br>
              <a:rPr lang="ru-RU" sz="27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76872"/>
            <a:ext cx="6624736" cy="3672408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1050" b="1" i="1" dirty="0"/>
              <a:t> </a:t>
            </a:r>
            <a:r>
              <a:rPr lang="ru-RU" sz="1050" b="1" i="1" dirty="0" smtClean="0"/>
              <a:t>     </a:t>
            </a:r>
            <a:r>
              <a:rPr lang="ru-RU" sz="1050" b="1" i="1" dirty="0"/>
              <a:t> </a:t>
            </a:r>
            <a:r>
              <a:rPr lang="ru-RU" sz="1300" dirty="0" smtClean="0"/>
              <a:t>При </a:t>
            </a:r>
            <a:r>
              <a:rPr lang="ru-RU" sz="1300" dirty="0"/>
              <a:t>анализе особенностей </a:t>
            </a:r>
            <a:r>
              <a:rPr lang="ru-RU" sz="1300" dirty="0" smtClean="0"/>
              <a:t>учащихся </a:t>
            </a:r>
            <a:r>
              <a:rPr lang="ru-RU" sz="1300" dirty="0"/>
              <a:t>Макаренко исходил из понятия </a:t>
            </a:r>
            <a:r>
              <a:rPr lang="ru-RU" sz="1300" b="1" dirty="0"/>
              <a:t>педагогического опыта </a:t>
            </a:r>
            <a:r>
              <a:rPr lang="ru-RU" sz="1300" dirty="0"/>
              <a:t>как чрезвычайно </a:t>
            </a:r>
            <a:r>
              <a:rPr lang="ru-RU" sz="1300" b="1" dirty="0"/>
              <a:t>сложного социального явления</a:t>
            </a:r>
            <a:r>
              <a:rPr lang="ru-RU" sz="1300" dirty="0"/>
              <a:t>. </a:t>
            </a:r>
            <a:endParaRPr lang="ru-RU" sz="1300" dirty="0" smtClean="0"/>
          </a:p>
          <a:p>
            <a:pPr indent="0" algn="just">
              <a:buNone/>
            </a:pPr>
            <a:r>
              <a:rPr lang="ru-RU" sz="1300" dirty="0"/>
              <a:t> </a:t>
            </a:r>
            <a:r>
              <a:rPr lang="ru-RU" sz="1300" dirty="0" smtClean="0"/>
              <a:t>       Его </a:t>
            </a:r>
            <a:r>
              <a:rPr lang="ru-RU" sz="1300" b="1" dirty="0"/>
              <a:t>главнейшими компонентами </a:t>
            </a:r>
            <a:r>
              <a:rPr lang="ru-RU" sz="1300" dirty="0"/>
              <a:t>выступают </a:t>
            </a:r>
            <a:r>
              <a:rPr lang="ru-RU" sz="1300" b="1" dirty="0"/>
              <a:t>личность </a:t>
            </a:r>
            <a:r>
              <a:rPr lang="ru-RU" sz="1300" b="1" dirty="0" smtClean="0"/>
              <a:t>учащегося </a:t>
            </a:r>
            <a:r>
              <a:rPr lang="ru-RU" sz="1300" b="1" dirty="0"/>
              <a:t>и личность педагога</a:t>
            </a:r>
            <a:r>
              <a:rPr lang="ru-RU" sz="1300" dirty="0"/>
              <a:t>, ставящего определённые воспитательные цели; здесь действуют определённые </a:t>
            </a:r>
            <a:r>
              <a:rPr lang="ru-RU" sz="1300" b="1" dirty="0"/>
              <a:t>воспитательные средства</a:t>
            </a:r>
            <a:r>
              <a:rPr lang="ru-RU" sz="1300" dirty="0"/>
              <a:t>, </a:t>
            </a:r>
            <a:r>
              <a:rPr lang="ru-RU" sz="1300" b="1" dirty="0"/>
              <a:t>условия</a:t>
            </a:r>
            <a:r>
              <a:rPr lang="ru-RU" sz="1300" dirty="0"/>
              <a:t>; им соответствуют </a:t>
            </a:r>
            <a:r>
              <a:rPr lang="ru-RU" sz="1300" b="1" dirty="0"/>
              <a:t>результаты</a:t>
            </a:r>
            <a:r>
              <a:rPr lang="ru-RU" sz="1300" dirty="0"/>
              <a:t>. </a:t>
            </a:r>
            <a:r>
              <a:rPr lang="ru-RU" sz="1300" b="1" dirty="0" smtClean="0"/>
              <a:t>Закономерности</a:t>
            </a:r>
            <a:r>
              <a:rPr lang="ru-RU" sz="1300" dirty="0" smtClean="0"/>
              <a:t> </a:t>
            </a:r>
            <a:r>
              <a:rPr lang="ru-RU" sz="1300" dirty="0"/>
              <a:t>же процесса воспитания есть не что иное, как </a:t>
            </a:r>
            <a:r>
              <a:rPr lang="ru-RU" sz="1300" b="1" dirty="0"/>
              <a:t>существенные, устойчивые, повторяющиеся связи </a:t>
            </a:r>
            <a:r>
              <a:rPr lang="ru-RU" sz="1300" dirty="0"/>
              <a:t>между этими компонентами воспитания. </a:t>
            </a:r>
            <a:endParaRPr lang="ru-RU" sz="1300" dirty="0" smtClean="0"/>
          </a:p>
          <a:p>
            <a:pPr indent="0" algn="just">
              <a:buNone/>
            </a:pPr>
            <a:r>
              <a:rPr lang="ru-RU" sz="1300" dirty="0" smtClean="0"/>
              <a:t>        Таким </a:t>
            </a:r>
            <a:r>
              <a:rPr lang="ru-RU" sz="1300" dirty="0"/>
              <a:t>образом, ещё одно требование, предъявляемое к личности учителя Макаренко, - </a:t>
            </a:r>
            <a:r>
              <a:rPr lang="ru-RU" sz="1300" b="1" dirty="0"/>
              <a:t>наличие и постоянное накопление педагогического опыта, постоянные наблюдения и переработки педагога в его отношениях с </a:t>
            </a:r>
            <a:r>
              <a:rPr lang="ru-RU" sz="1300" b="1" dirty="0" smtClean="0"/>
              <a:t>детьми.</a:t>
            </a:r>
          </a:p>
          <a:p>
            <a:pPr indent="0" algn="just">
              <a:buNone/>
            </a:pPr>
            <a:r>
              <a:rPr lang="ru-RU" sz="1200" b="1" dirty="0"/>
              <a:t> </a:t>
            </a:r>
            <a:r>
              <a:rPr lang="ru-RU" sz="1200" b="1" dirty="0" smtClean="0"/>
              <a:t>      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492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7281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Особенности педагогических приёмов по </a:t>
            </a:r>
            <a:r>
              <a:rPr lang="ru-RU" sz="2200" b="1" dirty="0" smtClean="0"/>
              <a:t>Макаренко</a:t>
            </a:r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960440"/>
          </a:xfrm>
        </p:spPr>
        <p:txBody>
          <a:bodyPr>
            <a:normAutofit fontScale="62500" lnSpcReduction="20000"/>
          </a:bodyPr>
          <a:lstStyle/>
          <a:p>
            <a:pPr indent="0" algn="just">
              <a:buNone/>
            </a:pPr>
            <a:r>
              <a:rPr lang="ru-RU" sz="2200" b="1" i="1" dirty="0"/>
              <a:t> </a:t>
            </a:r>
            <a:r>
              <a:rPr lang="ru-RU" sz="2200" b="1" i="1" dirty="0" smtClean="0"/>
              <a:t>         </a:t>
            </a:r>
            <a:r>
              <a:rPr lang="ru-RU" sz="2200" dirty="0"/>
              <a:t> Учитывая особенности ситуации и личные качества ученика, считал Макаренко, педагог каждый раз находит </a:t>
            </a:r>
            <a:r>
              <a:rPr lang="ru-RU" sz="2200" b="1" dirty="0"/>
              <a:t>свой воспитательный приём</a:t>
            </a:r>
            <a:r>
              <a:rPr lang="ru-RU" sz="2200" dirty="0"/>
              <a:t>, который в большей мере, чем другие, может изменить поведение ученика.  То есть он должен найти </a:t>
            </a:r>
            <a:r>
              <a:rPr lang="ru-RU" sz="2200" b="1" dirty="0"/>
              <a:t>лучший вариант</a:t>
            </a:r>
            <a:r>
              <a:rPr lang="ru-RU" sz="2200" dirty="0"/>
              <a:t>, дать свою поправку к общему методу, используя коллектив, обстановку, фактор времени и так далее.  </a:t>
            </a:r>
            <a:r>
              <a:rPr lang="ru-RU" sz="2200" dirty="0" smtClean="0"/>
              <a:t>Нельзя </a:t>
            </a:r>
            <a:r>
              <a:rPr lang="ru-RU" sz="2200" dirty="0"/>
              <a:t>один и тот же приём применять трафаретно, без поиска творческих вариантов, поправок, наиболее эффективных для данного </a:t>
            </a:r>
            <a:r>
              <a:rPr lang="ru-RU" sz="2200" dirty="0" smtClean="0"/>
              <a:t>ученика.</a:t>
            </a:r>
          </a:p>
          <a:p>
            <a:pPr indent="0" algn="just">
              <a:buNone/>
            </a:pPr>
            <a:r>
              <a:rPr lang="ru-RU" sz="2200" dirty="0"/>
              <a:t> </a:t>
            </a:r>
            <a:r>
              <a:rPr lang="ru-RU" sz="2200" dirty="0" smtClean="0"/>
              <a:t>         Развитие </a:t>
            </a:r>
            <a:r>
              <a:rPr lang="ru-RU" sz="2200" dirty="0"/>
              <a:t>педагогического мастерства учителя идёт </a:t>
            </a:r>
            <a:r>
              <a:rPr lang="ru-RU" sz="2200" b="1" dirty="0"/>
              <a:t>по логике</a:t>
            </a:r>
            <a:r>
              <a:rPr lang="ru-RU" sz="2200" dirty="0"/>
              <a:t>: </a:t>
            </a:r>
            <a:r>
              <a:rPr lang="ru-RU" sz="2200" dirty="0" smtClean="0"/>
              <a:t>от </a:t>
            </a:r>
            <a:r>
              <a:rPr lang="ru-RU" sz="2200" dirty="0"/>
              <a:t>подражательного переноса приёмов в свой опыт до творческого его преломления,  к вариативности и созданию новых собственных средств прикосновения к личности воспитанника.</a:t>
            </a:r>
          </a:p>
          <a:p>
            <a:pPr indent="0">
              <a:buNone/>
            </a:pPr>
            <a:r>
              <a:rPr lang="ru-RU" sz="2200" dirty="0"/>
              <a:t>    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0094" y="2348880"/>
            <a:ext cx="6400800" cy="3384376"/>
          </a:xfrm>
        </p:spPr>
        <p:txBody>
          <a:bodyPr>
            <a:normAutofit fontScale="77500" lnSpcReduction="20000"/>
          </a:bodyPr>
          <a:lstStyle/>
          <a:p>
            <a:pPr indent="0" algn="just">
              <a:buNone/>
            </a:pPr>
            <a:r>
              <a:rPr lang="ru-RU" dirty="0" smtClean="0"/>
              <a:t>       </a:t>
            </a:r>
            <a:r>
              <a:rPr lang="ru-RU" sz="2200" dirty="0" smtClean="0"/>
              <a:t>Один из отечественных педагогов и писателей. Он творчески переосмыслил классическое педагогическое наследие, принял активное участие в педагогических поисках 1920-30-х годов. </a:t>
            </a:r>
          </a:p>
          <a:p>
            <a:pPr indent="0" algn="just">
              <a:buNone/>
            </a:pPr>
            <a:r>
              <a:rPr lang="ru-RU" sz="2200" dirty="0"/>
              <a:t> </a:t>
            </a:r>
            <a:r>
              <a:rPr lang="ru-RU" sz="2200" dirty="0" smtClean="0"/>
              <a:t>      Спектр </a:t>
            </a:r>
            <a:r>
              <a:rPr lang="ru-RU" sz="2200" dirty="0"/>
              <a:t>научных интересов </a:t>
            </a:r>
            <a:r>
              <a:rPr lang="ru-RU" sz="2200" dirty="0" smtClean="0"/>
              <a:t>Макаренко направлен </a:t>
            </a:r>
            <a:r>
              <a:rPr lang="ru-RU" sz="2200" dirty="0"/>
              <a:t>на вопросы </a:t>
            </a:r>
            <a:r>
              <a:rPr lang="ru-RU" sz="2200" b="1" dirty="0"/>
              <a:t>методологии педагогики, теории воспитания, организации воспитания.</a:t>
            </a:r>
            <a:r>
              <a:rPr lang="ru-RU" sz="2200" dirty="0"/>
              <a:t> Наиболее обстоятельно он успел представить свои взгляды, относящиеся к </a:t>
            </a:r>
            <a:r>
              <a:rPr lang="ru-RU" sz="2200" b="1" dirty="0"/>
              <a:t>методике воспитательного процесса.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1914" y="1340767"/>
            <a:ext cx="6577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Антон Семенович  Макаренко  (1888-1939)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некоторые </a:t>
            </a:r>
            <a:r>
              <a:rPr lang="ru-RU" sz="2200" b="1" dirty="0"/>
              <a:t>из приемов,  которые применял Макаренко:</a:t>
            </a:r>
            <a:br>
              <a:rPr lang="ru-RU" sz="2200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276872"/>
            <a:ext cx="7056784" cy="4104456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ru-RU" sz="2300" dirty="0" smtClean="0"/>
              <a:t>а</a:t>
            </a:r>
            <a:r>
              <a:rPr lang="ru-RU" sz="2300" dirty="0"/>
              <a:t>)    Метод — </a:t>
            </a:r>
            <a:r>
              <a:rPr lang="ru-RU" sz="2300" b="1" dirty="0"/>
              <a:t>«атака    в лоб</a:t>
            </a:r>
            <a:r>
              <a:rPr lang="ru-RU" sz="2300" b="1" dirty="0" smtClean="0"/>
              <a:t>». </a:t>
            </a:r>
            <a:r>
              <a:rPr lang="ru-RU" sz="2300" dirty="0"/>
              <a:t> Этот метод применялся Антоном Семеновичем к сильным духом </a:t>
            </a:r>
            <a:r>
              <a:rPr lang="ru-RU" sz="2300" dirty="0" smtClean="0"/>
              <a:t>воспитанникам</a:t>
            </a:r>
            <a:endParaRPr lang="ru-RU" sz="2300" dirty="0"/>
          </a:p>
          <a:p>
            <a:pPr indent="0">
              <a:buNone/>
            </a:pPr>
            <a:r>
              <a:rPr lang="ru-RU" sz="2300" dirty="0" smtClean="0"/>
              <a:t>б</a:t>
            </a:r>
            <a:r>
              <a:rPr lang="ru-RU" sz="2300" dirty="0"/>
              <a:t>) Метод </a:t>
            </a:r>
            <a:r>
              <a:rPr lang="ru-RU" sz="2300" b="1" dirty="0"/>
              <a:t>«обходного движения», </a:t>
            </a:r>
            <a:r>
              <a:rPr lang="ru-RU" sz="2300" dirty="0"/>
              <a:t>когда «против личности восстановлен  весь </a:t>
            </a:r>
            <a:r>
              <a:rPr lang="ru-RU" sz="2300" dirty="0" smtClean="0"/>
              <a:t>коллектив</a:t>
            </a:r>
          </a:p>
          <a:p>
            <a:pPr indent="0">
              <a:buNone/>
            </a:pPr>
            <a:r>
              <a:rPr lang="ru-RU" sz="2300" dirty="0" smtClean="0"/>
              <a:t>в</a:t>
            </a:r>
            <a:r>
              <a:rPr lang="ru-RU" sz="2300" dirty="0"/>
              <a:t>) Важным средством воспитания Антон Семенович считал </a:t>
            </a:r>
            <a:r>
              <a:rPr lang="ru-RU" sz="2300" b="1" dirty="0"/>
              <a:t>«воздействие </a:t>
            </a:r>
            <a:r>
              <a:rPr lang="ru-RU" sz="2300" b="1" dirty="0" smtClean="0"/>
              <a:t>словом»</a:t>
            </a:r>
            <a:r>
              <a:rPr lang="ru-RU" sz="2300" dirty="0" smtClean="0"/>
              <a:t>    </a:t>
            </a:r>
          </a:p>
          <a:p>
            <a:pPr indent="0">
              <a:buNone/>
            </a:pPr>
            <a:r>
              <a:rPr lang="ru-RU" sz="2300" dirty="0" smtClean="0"/>
              <a:t>г</a:t>
            </a:r>
            <a:r>
              <a:rPr lang="ru-RU" sz="2300" dirty="0"/>
              <a:t>)   Огромное значение в деле воспитания придавал </a:t>
            </a:r>
            <a:r>
              <a:rPr lang="ru-RU" sz="2300" b="1" dirty="0"/>
              <a:t>педагогической </a:t>
            </a:r>
            <a:r>
              <a:rPr lang="ru-RU" sz="2300" b="1" dirty="0" smtClean="0"/>
              <a:t>технике</a:t>
            </a:r>
            <a:endParaRPr lang="ru-RU" sz="2300" b="1" dirty="0"/>
          </a:p>
          <a:p>
            <a:pPr indent="0">
              <a:buNone/>
            </a:pPr>
            <a:r>
              <a:rPr lang="ru-RU" sz="2300" dirty="0"/>
              <a:t>д) </a:t>
            </a:r>
            <a:r>
              <a:rPr lang="ru-RU" sz="2300" b="1" dirty="0"/>
              <a:t> </a:t>
            </a:r>
            <a:r>
              <a:rPr lang="ru-RU" sz="2300" b="1" dirty="0" smtClean="0"/>
              <a:t>«Метод </a:t>
            </a:r>
            <a:r>
              <a:rPr lang="ru-RU" sz="2300" b="1" dirty="0"/>
              <a:t>переключения страстей» </a:t>
            </a:r>
            <a:r>
              <a:rPr lang="ru-RU" sz="2300" dirty="0"/>
              <a:t>                                                             </a:t>
            </a:r>
          </a:p>
          <a:p>
            <a:pPr indent="0">
              <a:buNone/>
            </a:pPr>
            <a:r>
              <a:rPr lang="ru-RU" sz="2300" dirty="0"/>
              <a:t>          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4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77281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Свобода творчества учителя во взглядах </a:t>
            </a:r>
            <a:r>
              <a:rPr lang="ru-RU" sz="2700" b="1" dirty="0" smtClean="0"/>
              <a:t>Макаренко</a:t>
            </a:r>
            <a:r>
              <a:rPr lang="ru-RU" sz="2700" dirty="0"/>
              <a:t> </a:t>
            </a:r>
            <a:br>
              <a:rPr lang="ru-RU" sz="27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656784" cy="3294856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Особое </a:t>
            </a:r>
            <a:r>
              <a:rPr lang="ru-RU" dirty="0"/>
              <a:t>внимание в своей педагогической практике и попытках её теоретического обобщения Макаренко уделял </a:t>
            </a:r>
            <a:r>
              <a:rPr lang="ru-RU" b="1" dirty="0"/>
              <a:t>роли учителя в образовательном процессе</a:t>
            </a:r>
            <a:r>
              <a:rPr lang="ru-RU" dirty="0"/>
              <a:t>, считая, что лишённый  своеобразно трактуемой свободы творчества, подвергаемый мелочной проверке, учитель ничего, кроме вреда, не принесёт воспитаннику. </a:t>
            </a:r>
            <a:endParaRPr lang="ru-RU" dirty="0" smtClean="0"/>
          </a:p>
          <a:p>
            <a:pPr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Воспитатель </a:t>
            </a:r>
            <a:r>
              <a:rPr lang="ru-RU" dirty="0"/>
              <a:t>должен </a:t>
            </a:r>
            <a:r>
              <a:rPr lang="ru-RU" b="1" dirty="0"/>
              <a:t>иметь право на риск, на свободу маневрирования </a:t>
            </a:r>
            <a:r>
              <a:rPr lang="ru-RU" dirty="0"/>
              <a:t>в сложных и непредсказуемых условиях педагогического взаимодействия, но в рамках его определённых установок, что и является решающим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4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Список литературы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49488"/>
            <a:ext cx="6480720" cy="4608512"/>
          </a:xfrm>
        </p:spPr>
        <p:txBody>
          <a:bodyPr>
            <a:normAutofit fontScale="32500" lnSpcReduction="20000"/>
          </a:bodyPr>
          <a:lstStyle/>
          <a:p>
            <a:pPr indent="0" algn="just">
              <a:buNone/>
            </a:pPr>
            <a:r>
              <a:rPr lang="ru-RU" sz="3400" dirty="0"/>
              <a:t>1</a:t>
            </a:r>
            <a:r>
              <a:rPr lang="ru-RU" sz="3400" dirty="0" smtClean="0"/>
              <a:t>.</a:t>
            </a:r>
            <a:r>
              <a:rPr lang="ru-RU" sz="3400" dirty="0"/>
              <a:t> </a:t>
            </a:r>
            <a:r>
              <a:rPr lang="ru-RU" sz="3400" i="1" dirty="0" err="1"/>
              <a:t>Гордин</a:t>
            </a:r>
            <a:r>
              <a:rPr lang="ru-RU" sz="3400" i="1" dirty="0"/>
              <a:t> Л.Ю</a:t>
            </a:r>
            <a:r>
              <a:rPr lang="ru-RU" sz="3400" dirty="0"/>
              <a:t> Диалектика общечеловеческих и социалистических ценностей в наследии </a:t>
            </a:r>
            <a:r>
              <a:rPr lang="ru-RU" sz="3400" dirty="0" err="1"/>
              <a:t>А.С.Макаренко</a:t>
            </a:r>
            <a:r>
              <a:rPr lang="ru-RU" sz="3400" dirty="0"/>
              <a:t> // </a:t>
            </a:r>
            <a:r>
              <a:rPr lang="ru-RU" sz="3400" dirty="0" err="1"/>
              <a:t>А.С.Макаренко</a:t>
            </a:r>
            <a:r>
              <a:rPr lang="ru-RU" sz="3400" dirty="0"/>
              <a:t> сегодня: новые материалы, исследования, опыт. – </a:t>
            </a:r>
            <a:r>
              <a:rPr lang="ru-RU" sz="3400" dirty="0" err="1"/>
              <a:t>Нижн</a:t>
            </a:r>
            <a:r>
              <a:rPr lang="ru-RU" sz="3400" dirty="0"/>
              <a:t>. Новгород, </a:t>
            </a:r>
            <a:r>
              <a:rPr lang="ru-RU" sz="3400" dirty="0" smtClean="0"/>
              <a:t>1992.</a:t>
            </a:r>
            <a:endParaRPr lang="ru-RU" sz="3400" dirty="0"/>
          </a:p>
          <a:p>
            <a:pPr indent="0" algn="just">
              <a:buNone/>
            </a:pPr>
            <a:r>
              <a:rPr lang="ru-RU" sz="3400" dirty="0" smtClean="0"/>
              <a:t>2.</a:t>
            </a:r>
            <a:r>
              <a:rPr lang="ru-RU" sz="3400" i="1" dirty="0" smtClean="0"/>
              <a:t>Козлов </a:t>
            </a:r>
            <a:r>
              <a:rPr lang="ru-RU" sz="3400" i="1" dirty="0"/>
              <a:t>И.Ф.</a:t>
            </a:r>
            <a:r>
              <a:rPr lang="ru-RU" sz="3400" dirty="0"/>
              <a:t> Педагогический опыт А.С. Макаренко. Книга для учителя. – М.: </a:t>
            </a:r>
            <a:r>
              <a:rPr lang="ru-RU" sz="3400" dirty="0" smtClean="0"/>
              <a:t>Просвещение.</a:t>
            </a:r>
            <a:endParaRPr lang="ru-RU" sz="3400" dirty="0"/>
          </a:p>
          <a:p>
            <a:pPr indent="0" algn="just">
              <a:buNone/>
            </a:pPr>
            <a:r>
              <a:rPr lang="ru-RU" sz="3400" dirty="0"/>
              <a:t>3</a:t>
            </a:r>
            <a:r>
              <a:rPr lang="ru-RU" sz="3400" dirty="0" smtClean="0"/>
              <a:t>.</a:t>
            </a:r>
            <a:r>
              <a:rPr lang="ru-RU" sz="3400" dirty="0"/>
              <a:t> </a:t>
            </a:r>
            <a:r>
              <a:rPr lang="ru-RU" sz="3400" i="1" dirty="0"/>
              <a:t>Макаренко А.С.</a:t>
            </a:r>
            <a:r>
              <a:rPr lang="ru-RU" sz="3400" dirty="0"/>
              <a:t> Педагогическая поэма // </a:t>
            </a:r>
            <a:r>
              <a:rPr lang="ru-RU" sz="3400" dirty="0" err="1"/>
              <a:t>Пед</a:t>
            </a:r>
            <a:r>
              <a:rPr lang="ru-RU" sz="3400" dirty="0"/>
              <a:t>. соч.: В 4 т. – М.: Правда, 1987. – Т.1. – С.149-570.</a:t>
            </a:r>
          </a:p>
          <a:p>
            <a:pPr indent="0" algn="just">
              <a:buNone/>
            </a:pPr>
            <a:r>
              <a:rPr lang="ru-RU" sz="3400" dirty="0"/>
              <a:t>4</a:t>
            </a:r>
            <a:r>
              <a:rPr lang="ru-RU" sz="3400" dirty="0" smtClean="0"/>
              <a:t>.</a:t>
            </a:r>
            <a:r>
              <a:rPr lang="ru-RU" sz="3400" dirty="0"/>
              <a:t> </a:t>
            </a:r>
            <a:r>
              <a:rPr lang="ru-RU" sz="3400" i="1" dirty="0"/>
              <a:t>Макаренко А.С.</a:t>
            </a:r>
            <a:r>
              <a:rPr lang="ru-RU" sz="3400" dirty="0"/>
              <a:t> Проблемы школьного советского воспитания // </a:t>
            </a:r>
            <a:r>
              <a:rPr lang="ru-RU" sz="3400" dirty="0" err="1"/>
              <a:t>Пед</a:t>
            </a:r>
            <a:r>
              <a:rPr lang="ru-RU" sz="3400" dirty="0"/>
              <a:t>. соч.: В 8 т. / Сост. </a:t>
            </a:r>
            <a:r>
              <a:rPr lang="ru-RU" sz="3400" dirty="0" err="1"/>
              <a:t>М.Д.Виноградова</a:t>
            </a:r>
            <a:r>
              <a:rPr lang="ru-RU" sz="3400" dirty="0"/>
              <a:t>, </a:t>
            </a:r>
            <a:r>
              <a:rPr lang="ru-RU" sz="3400" dirty="0" err="1"/>
              <a:t>А.А.Фролов</a:t>
            </a:r>
            <a:r>
              <a:rPr lang="ru-RU" sz="3400" dirty="0"/>
              <a:t>. – М.: Педагогика, 1984. – </a:t>
            </a:r>
            <a:r>
              <a:rPr lang="ru-RU" sz="3400" dirty="0" smtClean="0"/>
              <a:t>Т.4.</a:t>
            </a:r>
            <a:endParaRPr lang="ru-RU" sz="3400" dirty="0"/>
          </a:p>
          <a:p>
            <a:pPr indent="0" algn="just">
              <a:buNone/>
            </a:pPr>
            <a:r>
              <a:rPr lang="ru-RU" sz="3400" dirty="0" smtClean="0"/>
              <a:t>5.</a:t>
            </a:r>
            <a:r>
              <a:rPr lang="ru-RU" sz="3400" i="1" dirty="0" smtClean="0"/>
              <a:t>Моргун </a:t>
            </a:r>
            <a:r>
              <a:rPr lang="ru-RU" sz="3400" i="1" dirty="0"/>
              <a:t>В.Ф.</a:t>
            </a:r>
            <a:r>
              <a:rPr lang="ru-RU" sz="3400" dirty="0"/>
              <a:t> </a:t>
            </a:r>
            <a:r>
              <a:rPr lang="ru-RU" sz="3400" dirty="0" err="1"/>
              <a:t>А.С.Макаренко</a:t>
            </a:r>
            <a:r>
              <a:rPr lang="ru-RU" sz="3400" dirty="0"/>
              <a:t> и проблема «многомерности» личности (вопросы психологии) // А.С. Макаренко сегодня: новые материалы, исследования, опыт. – </a:t>
            </a:r>
            <a:r>
              <a:rPr lang="ru-RU" sz="3400" dirty="0" err="1"/>
              <a:t>Нижн</a:t>
            </a:r>
            <a:r>
              <a:rPr lang="ru-RU" sz="3400" dirty="0"/>
              <a:t>. Новгород, </a:t>
            </a:r>
            <a:r>
              <a:rPr lang="ru-RU" sz="3400" dirty="0" smtClean="0"/>
              <a:t>1992.</a:t>
            </a:r>
            <a:endParaRPr lang="ru-RU" sz="3400" dirty="0"/>
          </a:p>
          <a:p>
            <a:pPr indent="0" algn="just">
              <a:buNone/>
            </a:pPr>
            <a:r>
              <a:rPr lang="ru-RU" sz="3400" dirty="0"/>
              <a:t>6</a:t>
            </a:r>
            <a:r>
              <a:rPr lang="ru-RU" sz="3400" dirty="0" smtClean="0"/>
              <a:t>.</a:t>
            </a:r>
            <a:r>
              <a:rPr lang="ru-RU" sz="3400" dirty="0"/>
              <a:t> </a:t>
            </a:r>
            <a:r>
              <a:rPr lang="ru-RU" sz="3400" i="1" dirty="0" err="1"/>
              <a:t>Опалихин</a:t>
            </a:r>
            <a:r>
              <a:rPr lang="ru-RU" sz="3400" i="1" dirty="0"/>
              <a:t> В.М.</a:t>
            </a:r>
            <a:r>
              <a:rPr lang="ru-RU" sz="3400" dirty="0"/>
              <a:t> Освоение идей и опыта А.С. Макаренко в школах Челябинской области // </a:t>
            </a:r>
            <a:r>
              <a:rPr lang="ru-RU" sz="3400" dirty="0" err="1"/>
              <a:t>А.С.Макаренко</a:t>
            </a:r>
            <a:r>
              <a:rPr lang="ru-RU" sz="3400" dirty="0"/>
              <a:t> сегодня: новые материалы, исследования, опыт. – </a:t>
            </a:r>
            <a:r>
              <a:rPr lang="ru-RU" sz="3400" dirty="0" err="1"/>
              <a:t>Нижн</a:t>
            </a:r>
            <a:r>
              <a:rPr lang="ru-RU" sz="3400" dirty="0"/>
              <a:t>. Новгород, </a:t>
            </a:r>
            <a:r>
              <a:rPr lang="ru-RU" sz="3400" dirty="0" smtClean="0"/>
              <a:t>1992.</a:t>
            </a:r>
            <a:endParaRPr lang="ru-RU" sz="3400" dirty="0"/>
          </a:p>
          <a:p>
            <a:pPr indent="0">
              <a:buNone/>
            </a:pPr>
            <a:r>
              <a:rPr lang="ru-RU" sz="3400" dirty="0"/>
              <a:t>7</a:t>
            </a:r>
            <a:r>
              <a:rPr lang="ru-RU" sz="3400" dirty="0" smtClean="0"/>
              <a:t>.</a:t>
            </a:r>
            <a:r>
              <a:rPr lang="ru-RU" sz="3400" dirty="0"/>
              <a:t> </a:t>
            </a:r>
            <a:r>
              <a:rPr lang="ru-RU" sz="3400" i="1" dirty="0" err="1"/>
              <a:t>Питюков</a:t>
            </a:r>
            <a:r>
              <a:rPr lang="ru-RU" sz="3400" i="1" dirty="0"/>
              <a:t> В.Ю.</a:t>
            </a:r>
            <a:r>
              <a:rPr lang="ru-RU" sz="3400" dirty="0"/>
              <a:t> Педагогическая операция как единица воспитательного процесса и проявление технологического подхода в воспитании // А.С. Макаренко сегодня: новые материалы, исследования, опыт. – </a:t>
            </a:r>
            <a:r>
              <a:rPr lang="ru-RU" sz="3400" dirty="0" err="1"/>
              <a:t>Нижн</a:t>
            </a:r>
            <a:r>
              <a:rPr lang="ru-RU" sz="3400" dirty="0"/>
              <a:t>. Новгород, </a:t>
            </a:r>
            <a:r>
              <a:rPr lang="ru-RU" sz="3400" dirty="0" smtClean="0"/>
              <a:t>1992.</a:t>
            </a:r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5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А.С</a:t>
            </a:r>
            <a:r>
              <a:rPr lang="ru-RU" dirty="0"/>
              <a:t>. Макаренко разработал стройную педагогическую систему, методологической основой которой является </a:t>
            </a:r>
            <a:r>
              <a:rPr lang="ru-RU" b="1" dirty="0"/>
              <a:t>педагогическая логика</a:t>
            </a:r>
            <a:r>
              <a:rPr lang="ru-RU" dirty="0"/>
              <a:t>, трактующая педагогику как «прежде всего </a:t>
            </a:r>
            <a:r>
              <a:rPr lang="ru-RU" b="1" dirty="0"/>
              <a:t>практически целесообразную науку</a:t>
            </a:r>
            <a:r>
              <a:rPr lang="ru-RU" dirty="0"/>
              <a:t>». </a:t>
            </a:r>
            <a:endParaRPr lang="ru-RU" dirty="0" smtClean="0"/>
          </a:p>
          <a:p>
            <a:pPr indent="0" algn="just">
              <a:buNone/>
            </a:pPr>
            <a:r>
              <a:rPr lang="ru-RU" dirty="0" smtClean="0"/>
              <a:t>        Такой </a:t>
            </a:r>
            <a:r>
              <a:rPr lang="ru-RU" dirty="0"/>
              <a:t>подход означает </a:t>
            </a:r>
            <a:r>
              <a:rPr lang="ru-RU" b="1" dirty="0"/>
              <a:t>необходимость выявления </a:t>
            </a:r>
            <a:r>
              <a:rPr lang="ru-RU" b="1" dirty="0" smtClean="0"/>
              <a:t>закономерного соответствия </a:t>
            </a:r>
            <a:r>
              <a:rPr lang="ru-RU" b="1" dirty="0"/>
              <a:t>между целями, средствами и результатами воспитания. </a:t>
            </a:r>
          </a:p>
        </p:txBody>
      </p:sp>
    </p:spTree>
    <p:extLst>
      <p:ext uri="{BB962C8B-B14F-4D97-AF65-F5344CB8AC3E}">
        <p14:creationId xmlns:p14="http://schemas.microsoft.com/office/powerpoint/2010/main" val="15964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Узловой </a:t>
            </a:r>
            <a:r>
              <a:rPr lang="ru-RU" dirty="0"/>
              <a:t>пункт </a:t>
            </a:r>
            <a:r>
              <a:rPr lang="ru-RU" dirty="0" smtClean="0"/>
              <a:t>теории Макаренко </a:t>
            </a:r>
            <a:r>
              <a:rPr lang="ru-RU" dirty="0"/>
              <a:t>– </a:t>
            </a:r>
            <a:r>
              <a:rPr lang="ru-RU" b="1" dirty="0"/>
              <a:t>тезис параллельного действия</a:t>
            </a:r>
            <a:r>
              <a:rPr lang="ru-RU" dirty="0"/>
              <a:t>, то есть органического единства воспитания и жизни общества, коллектива и личности. </a:t>
            </a:r>
            <a:endParaRPr lang="ru-RU" dirty="0" smtClean="0"/>
          </a:p>
          <a:p>
            <a:pPr indent="0" algn="just">
              <a:buNone/>
            </a:pPr>
            <a:r>
              <a:rPr lang="ru-RU" dirty="0" smtClean="0"/>
              <a:t>        При </a:t>
            </a:r>
            <a:r>
              <a:rPr lang="ru-RU" dirty="0"/>
              <a:t>параллельном действии обеспечиваются «свобода и самочувствие воспитанника</a:t>
            </a:r>
            <a:r>
              <a:rPr lang="ru-RU" dirty="0" smtClean="0"/>
              <a:t>», который </a:t>
            </a:r>
            <a:r>
              <a:rPr lang="ru-RU" dirty="0"/>
              <a:t>выступает </a:t>
            </a:r>
            <a:r>
              <a:rPr lang="ru-RU" b="1" dirty="0"/>
              <a:t>творцом</a:t>
            </a:r>
            <a:r>
              <a:rPr lang="ru-RU" dirty="0"/>
              <a:t>, а не объектом педагогического воздействия.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32828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ru-RU" dirty="0" smtClean="0"/>
              <a:t>         Квинтэссенцией </a:t>
            </a:r>
            <a:r>
              <a:rPr lang="ru-RU" dirty="0"/>
              <a:t>методики системы воспитания, по Макаренко, является </a:t>
            </a:r>
            <a:r>
              <a:rPr lang="ru-RU" b="1" dirty="0"/>
              <a:t>идея воспитательного коллектива. </a:t>
            </a:r>
            <a:r>
              <a:rPr lang="ru-RU" dirty="0"/>
              <a:t>Суть </a:t>
            </a:r>
            <a:r>
              <a:rPr lang="ru-RU" dirty="0" smtClean="0"/>
              <a:t>этой идеи </a:t>
            </a:r>
            <a:r>
              <a:rPr lang="ru-RU" dirty="0"/>
              <a:t>заключается в </a:t>
            </a:r>
            <a:r>
              <a:rPr lang="ru-RU" b="1" dirty="0"/>
              <a:t>необходимости формирования единого трудового коллектива педагогов и воспитанников</a:t>
            </a:r>
            <a:r>
              <a:rPr lang="ru-RU" dirty="0"/>
              <a:t>, жизнедеятельность которого служит питательной средой для развития личности и индивидуальности.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445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основы педагогики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А.С</a:t>
            </a:r>
            <a:r>
              <a:rPr lang="ru-RU" sz="2400" b="1" dirty="0"/>
              <a:t>. </a:t>
            </a:r>
            <a:r>
              <a:rPr lang="ru-RU" sz="2400" b="1" dirty="0" smtClean="0"/>
              <a:t>Макаренко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04864"/>
            <a:ext cx="6400800" cy="3870920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ru-RU" sz="2500" b="1" dirty="0"/>
              <a:t>1.  Воспитание детей в коллективе</a:t>
            </a:r>
          </a:p>
          <a:p>
            <a:pPr indent="0" algn="just">
              <a:buNone/>
            </a:pPr>
            <a:r>
              <a:rPr lang="ru-RU" b="1" dirty="0" smtClean="0"/>
              <a:t>         Коллектив</a:t>
            </a:r>
            <a:r>
              <a:rPr lang="ru-RU" dirty="0"/>
              <a:t> – это контактная совокупность людей, основанная на следующих принципах:</a:t>
            </a:r>
          </a:p>
          <a:p>
            <a:pPr algn="just"/>
            <a:r>
              <a:rPr lang="ru-RU" dirty="0"/>
              <a:t> общая цель;</a:t>
            </a:r>
          </a:p>
          <a:p>
            <a:pPr algn="just"/>
            <a:r>
              <a:rPr lang="ru-RU" dirty="0"/>
              <a:t> общая деятельность;</a:t>
            </a:r>
          </a:p>
          <a:p>
            <a:pPr algn="just"/>
            <a:r>
              <a:rPr lang="ru-RU" dirty="0"/>
              <a:t> дисциплина;</a:t>
            </a:r>
          </a:p>
          <a:p>
            <a:pPr algn="just"/>
            <a:r>
              <a:rPr lang="ru-RU" dirty="0"/>
              <a:t> органы самоуправления;</a:t>
            </a:r>
          </a:p>
          <a:p>
            <a:pPr algn="just"/>
            <a:r>
              <a:rPr lang="ru-RU" dirty="0"/>
              <a:t> связь данного коллектива с </a:t>
            </a:r>
            <a:r>
              <a:rPr lang="ru-RU" dirty="0" smtClean="0"/>
              <a:t>обществом</a:t>
            </a:r>
          </a:p>
          <a:p>
            <a:pPr indent="0" algn="just">
              <a:buNone/>
            </a:pPr>
            <a:r>
              <a:rPr lang="ru-RU" dirty="0" smtClean="0"/>
              <a:t>         По </a:t>
            </a:r>
            <a:r>
              <a:rPr lang="ru-RU" dirty="0"/>
              <a:t>своей структуре коллектив делится на 2 вида: </a:t>
            </a:r>
            <a:r>
              <a:rPr lang="ru-RU" b="1" dirty="0"/>
              <a:t>общий и первичный. </a:t>
            </a:r>
            <a:r>
              <a:rPr lang="ru-RU" dirty="0"/>
              <a:t>Воспитание должно начинаться с первичного коллектива. Это такой коллектив, в котором отдельные его члены находятся в постоянном деловом, бытовом, дружеском и идеологическом объединении. </a:t>
            </a:r>
            <a:endParaRPr lang="ru-RU" dirty="0" smtClean="0"/>
          </a:p>
          <a:p>
            <a:pPr indent="0">
              <a:buNone/>
            </a:pPr>
            <a:r>
              <a:rPr lang="ru-RU" dirty="0"/>
              <a:t>      </a:t>
            </a:r>
          </a:p>
        </p:txBody>
      </p:sp>
    </p:spTree>
    <p:extLst>
      <p:ext uri="{BB962C8B-B14F-4D97-AF65-F5344CB8AC3E}">
        <p14:creationId xmlns:p14="http://schemas.microsoft.com/office/powerpoint/2010/main" val="15726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76872"/>
            <a:ext cx="6840760" cy="3456384"/>
          </a:xfrm>
        </p:spPr>
        <p:txBody>
          <a:bodyPr>
            <a:normAutofit fontScale="70000" lnSpcReduction="20000"/>
          </a:bodyPr>
          <a:lstStyle/>
          <a:p>
            <a:pPr indent="0" algn="just">
              <a:buNone/>
            </a:pPr>
            <a:r>
              <a:rPr lang="ru-RU" sz="1900" b="1" dirty="0"/>
              <a:t>      Дисциплина</a:t>
            </a:r>
            <a:r>
              <a:rPr lang="ru-RU" sz="1900" dirty="0"/>
              <a:t> – это не средство и не метод воспитания</a:t>
            </a:r>
            <a:r>
              <a:rPr lang="ru-RU" sz="1900" b="1" dirty="0"/>
              <a:t>.</a:t>
            </a:r>
            <a:r>
              <a:rPr lang="ru-RU" sz="1900" dirty="0"/>
              <a:t> Это </a:t>
            </a:r>
            <a:r>
              <a:rPr lang="ru-RU" sz="1900" b="1" dirty="0"/>
              <a:t>результат</a:t>
            </a:r>
            <a:r>
              <a:rPr lang="ru-RU" sz="1900" dirty="0"/>
              <a:t> всей воспитательной системы. </a:t>
            </a:r>
            <a:r>
              <a:rPr lang="ru-RU" sz="1900" b="1" dirty="0"/>
              <a:t>Воспитание</a:t>
            </a:r>
            <a:r>
              <a:rPr lang="ru-RU" sz="1900" dirty="0"/>
              <a:t> – это не морализирование, это хорошо организованная жизнь </a:t>
            </a:r>
            <a:r>
              <a:rPr lang="ru-RU" sz="1900" dirty="0" smtClean="0"/>
              <a:t>учащихся. </a:t>
            </a:r>
          </a:p>
          <a:p>
            <a:pPr indent="0" algn="just">
              <a:buNone/>
            </a:pPr>
            <a:r>
              <a:rPr lang="ru-RU" sz="1900" b="1" dirty="0" smtClean="0"/>
              <a:t>Логика </a:t>
            </a:r>
            <a:r>
              <a:rPr lang="ru-RU" sz="1900" b="1" dirty="0"/>
              <a:t>дисциплины: </a:t>
            </a:r>
            <a:r>
              <a:rPr lang="ru-RU" sz="1900" dirty="0"/>
              <a:t>дисциплина должна в первую очередь требоваться от коллектива; интересы коллектива стоят выше интересов личности, если личность сознательно выступает против коллектива.</a:t>
            </a:r>
          </a:p>
          <a:p>
            <a:pPr indent="0" algn="just">
              <a:buNone/>
            </a:pPr>
            <a:r>
              <a:rPr lang="ru-RU" sz="1900" b="1" dirty="0"/>
              <a:t>      </a:t>
            </a:r>
            <a:r>
              <a:rPr lang="ru-RU" sz="1900" b="1" dirty="0" smtClean="0"/>
              <a:t>  Режим</a:t>
            </a:r>
            <a:r>
              <a:rPr lang="ru-RU" sz="1900" b="1" dirty="0"/>
              <a:t> </a:t>
            </a:r>
            <a:r>
              <a:rPr lang="ru-RU" sz="1900" dirty="0"/>
              <a:t>– </a:t>
            </a:r>
            <a:r>
              <a:rPr lang="ru-RU" sz="1900" b="1" dirty="0"/>
              <a:t>средство </a:t>
            </a:r>
            <a:r>
              <a:rPr lang="ru-RU" sz="1900" dirty="0"/>
              <a:t>(метод) </a:t>
            </a:r>
            <a:r>
              <a:rPr lang="ru-RU" sz="1900" b="1" dirty="0"/>
              <a:t>воспитания</a:t>
            </a:r>
            <a:r>
              <a:rPr lang="ru-RU" sz="1900" dirty="0"/>
              <a:t>. Он должен быть обязателен для всех, точно по времени. </a:t>
            </a:r>
            <a:endParaRPr lang="ru-RU" sz="1900" dirty="0" smtClean="0"/>
          </a:p>
          <a:p>
            <a:pPr indent="0" algn="just">
              <a:buNone/>
            </a:pPr>
            <a:r>
              <a:rPr lang="ru-RU" sz="1900" b="1" dirty="0" smtClean="0"/>
              <a:t>Свойства </a:t>
            </a:r>
            <a:r>
              <a:rPr lang="ru-RU" sz="1900" b="1" dirty="0"/>
              <a:t>режима:</a:t>
            </a:r>
            <a:r>
              <a:rPr lang="ru-RU" sz="1900" dirty="0"/>
              <a:t> должно быть целесообразным; точным по времени;  обязательным для всех; носит изменчивый характер. </a:t>
            </a:r>
            <a:r>
              <a:rPr lang="ru-RU" sz="1900" dirty="0" smtClean="0"/>
              <a:t>Воспитание </a:t>
            </a:r>
            <a:r>
              <a:rPr lang="ru-RU" sz="1900" dirty="0"/>
              <a:t>должно быть без наказания, если конечно воспитание правильно организовано. Наказание не должно приносить ребёнку моральные и физические страдания.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11967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60240" y="1700808"/>
            <a:ext cx="320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  Дисциплина  и   </a:t>
            </a:r>
            <a:r>
              <a:rPr lang="ru-RU" b="1" dirty="0" smtClean="0"/>
              <a:t>режим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0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312368"/>
          </a:xfrm>
        </p:spPr>
        <p:txBody>
          <a:bodyPr/>
          <a:lstStyle/>
          <a:p>
            <a:pPr indent="0" algn="just">
              <a:buNone/>
            </a:pPr>
            <a:r>
              <a:rPr lang="ru-RU" dirty="0" smtClean="0"/>
              <a:t>       Макаренко </a:t>
            </a:r>
            <a:r>
              <a:rPr lang="ru-RU" dirty="0"/>
              <a:t>не мыслил свою систему Воспитания без </a:t>
            </a:r>
            <a:r>
              <a:rPr lang="ru-RU" b="1" dirty="0"/>
              <a:t>участия в производительном труде</a:t>
            </a:r>
            <a:r>
              <a:rPr lang="ru-RU" dirty="0"/>
              <a:t>. В его коммуне труд носил промышленный характер. Дети работали и учились по 4 часа в день. Открыли вечерний Индустриальный Техникум. Принцип полной самоокупаемости коммуны.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62880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3.  Трудовое </a:t>
            </a:r>
            <a:r>
              <a:rPr lang="ru-RU" b="1" dirty="0" smtClean="0"/>
              <a:t>воспитание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1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1683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Проблема семейного </a:t>
            </a:r>
            <a:r>
              <a:rPr lang="ru-RU" sz="3100" b="1" dirty="0" smtClean="0"/>
              <a:t>воспитания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 algn="just">
              <a:buNone/>
            </a:pPr>
            <a:r>
              <a:rPr lang="ru-RU" dirty="0" smtClean="0"/>
              <a:t>      Макаренко </a:t>
            </a:r>
            <a:r>
              <a:rPr lang="ru-RU" dirty="0"/>
              <a:t>пишет лекции для родителей о воспитании, в которых есть общие условия семейного воспитания, пишет о </a:t>
            </a:r>
            <a:r>
              <a:rPr lang="ru-RU" b="1" dirty="0"/>
              <a:t>родительском авторитете</a:t>
            </a:r>
            <a:r>
              <a:rPr lang="ru-RU" dirty="0"/>
              <a:t>, о </a:t>
            </a:r>
            <a:r>
              <a:rPr lang="ru-RU" b="1" dirty="0"/>
              <a:t>трудовом воспитании в семье</a:t>
            </a:r>
            <a:r>
              <a:rPr lang="ru-RU" dirty="0"/>
              <a:t>, о </a:t>
            </a:r>
            <a:r>
              <a:rPr lang="ru-RU" b="1" dirty="0"/>
              <a:t>дисциплине</a:t>
            </a:r>
            <a:r>
              <a:rPr lang="ru-RU" dirty="0"/>
              <a:t>, о </a:t>
            </a:r>
            <a:r>
              <a:rPr lang="ru-RU" b="1" dirty="0"/>
              <a:t>половом воспитании</a:t>
            </a:r>
            <a:r>
              <a:rPr lang="ru-RU" dirty="0"/>
              <a:t>. </a:t>
            </a:r>
            <a:endParaRPr lang="ru-RU" dirty="0" smtClean="0"/>
          </a:p>
          <a:p>
            <a:pPr indent="0" algn="just">
              <a:buNone/>
            </a:pPr>
            <a:r>
              <a:rPr lang="ru-RU" dirty="0" smtClean="0"/>
              <a:t>      Он </a:t>
            </a:r>
            <a:r>
              <a:rPr lang="ru-RU" dirty="0"/>
              <a:t>пишет «Книгу для родителей», рассматривает </a:t>
            </a:r>
            <a:r>
              <a:rPr lang="ru-RU" b="1" dirty="0"/>
              <a:t>проблемы педагогического мастерства и педагогической техники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0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147</TotalTime>
  <Words>425</Words>
  <Application>Microsoft Office PowerPoint</Application>
  <PresentationFormat>Экран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Кутюр</vt:lpstr>
      <vt:lpstr>Педагогические идеи А.С.Макаренко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педагогики  А.С. Макаренко</vt:lpstr>
      <vt:lpstr>Презентация PowerPoint</vt:lpstr>
      <vt:lpstr>Презентация PowerPoint</vt:lpstr>
      <vt:lpstr>Проблема семейного воспитания </vt:lpstr>
      <vt:lpstr>коллективизм в понятии   А. С. Макаренко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Педагогическая цель в понимании Макаренко</vt:lpstr>
      <vt:lpstr>Педагогический коллектив как необходимое условие воспитания и обучения </vt:lpstr>
      <vt:lpstr>Отношения педагогов и воспитанников по Макаренко  </vt:lpstr>
      <vt:lpstr>Педагогический опыт по Макаренко </vt:lpstr>
      <vt:lpstr>Особенности педагогических приёмов по Макаренко </vt:lpstr>
      <vt:lpstr>некоторые из приемов,  которые применял Макаренко: </vt:lpstr>
      <vt:lpstr>Свобода творчества учителя во взглядах Макаренко  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идеи А.С.Макаренко</dc:title>
  <dc:creator>Яна</dc:creator>
  <cp:lastModifiedBy>Яна</cp:lastModifiedBy>
  <cp:revision>13</cp:revision>
  <dcterms:created xsi:type="dcterms:W3CDTF">2017-01-17T11:01:32Z</dcterms:created>
  <dcterms:modified xsi:type="dcterms:W3CDTF">2017-01-17T13:43:24Z</dcterms:modified>
</cp:coreProperties>
</file>