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3" r:id="rId3"/>
    <p:sldId id="257" r:id="rId4"/>
    <p:sldId id="280" r:id="rId5"/>
    <p:sldId id="279" r:id="rId6"/>
    <p:sldId id="281" r:id="rId7"/>
    <p:sldId id="282" r:id="rId8"/>
    <p:sldId id="284" r:id="rId9"/>
    <p:sldId id="285" r:id="rId10"/>
    <p:sldId id="286" r:id="rId11"/>
    <p:sldId id="289" r:id="rId12"/>
    <p:sldId id="288" r:id="rId13"/>
    <p:sldId id="290" r:id="rId14"/>
    <p:sldId id="291" r:id="rId1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2D14"/>
    <a:srgbClr val="000000"/>
    <a:srgbClr val="0033CC"/>
    <a:srgbClr val="4D4D4D"/>
    <a:srgbClr val="35759D"/>
    <a:srgbClr val="35B19D"/>
    <a:srgbClr val="20A6C6"/>
    <a:srgbClr val="DEDEDE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2536" autoAdjust="0"/>
    <p:restoredTop sz="95596" autoAdjust="0"/>
  </p:normalViewPr>
  <p:slideViewPr>
    <p:cSldViewPr>
      <p:cViewPr>
        <p:scale>
          <a:sx n="70" d="100"/>
          <a:sy n="70" d="100"/>
        </p:scale>
        <p:origin x="-11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0E3A93-5661-4873-8F21-46788B8689E8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/>
      <dgm:spPr/>
      <dgm:t>
        <a:bodyPr/>
        <a:lstStyle/>
        <a:p>
          <a:endParaRPr lang="ru-RU"/>
        </a:p>
      </dgm:t>
    </dgm:pt>
    <dgm:pt modelId="{381E4D15-2CE8-485C-B44C-007AF6461B1E}">
      <dgm:prSet/>
      <dgm:spPr/>
      <dgm:t>
        <a:bodyPr/>
        <a:lstStyle/>
        <a:p>
          <a:pPr rtl="0"/>
          <a:r>
            <a:rPr lang="ru-RU" b="1" dirty="0" smtClean="0"/>
            <a:t>Государственная политика в области образования и развития одарённых детей</a:t>
          </a:r>
          <a:endParaRPr lang="ru-RU" dirty="0"/>
        </a:p>
      </dgm:t>
    </dgm:pt>
    <dgm:pt modelId="{01585A98-6CB3-4CA7-8602-7F11FEB7969F}" type="parTrans" cxnId="{419E5D2D-3ED7-438E-A77C-E1EEBA5193AD}">
      <dgm:prSet/>
      <dgm:spPr/>
      <dgm:t>
        <a:bodyPr/>
        <a:lstStyle/>
        <a:p>
          <a:endParaRPr lang="ru-RU"/>
        </a:p>
      </dgm:t>
    </dgm:pt>
    <dgm:pt modelId="{7FBE892F-91DA-4B69-BC16-F1E195241560}" type="sibTrans" cxnId="{419E5D2D-3ED7-438E-A77C-E1EEBA5193AD}">
      <dgm:prSet/>
      <dgm:spPr/>
      <dgm:t>
        <a:bodyPr/>
        <a:lstStyle/>
        <a:p>
          <a:endParaRPr lang="ru-RU"/>
        </a:p>
      </dgm:t>
    </dgm:pt>
    <dgm:pt modelId="{E692BA11-EFC6-4068-B3FF-9002F1B74772}" type="pres">
      <dgm:prSet presAssocID="{8B0E3A93-5661-4873-8F21-46788B8689E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1E3ACB-54F0-41CE-8252-625D8D4E9911}" type="pres">
      <dgm:prSet presAssocID="{381E4D15-2CE8-485C-B44C-007AF6461B1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9E5D2D-3ED7-438E-A77C-E1EEBA5193AD}" srcId="{8B0E3A93-5661-4873-8F21-46788B8689E8}" destId="{381E4D15-2CE8-485C-B44C-007AF6461B1E}" srcOrd="0" destOrd="0" parTransId="{01585A98-6CB3-4CA7-8602-7F11FEB7969F}" sibTransId="{7FBE892F-91DA-4B69-BC16-F1E195241560}"/>
    <dgm:cxn modelId="{8609FDD8-2D29-4CD2-9D16-7D661C8D5691}" type="presOf" srcId="{8B0E3A93-5661-4873-8F21-46788B8689E8}" destId="{E692BA11-EFC6-4068-B3FF-9002F1B74772}" srcOrd="0" destOrd="0" presId="urn:microsoft.com/office/officeart/2005/8/layout/vList2"/>
    <dgm:cxn modelId="{772E53EF-42D3-4F1B-92C8-71FE90780199}" type="presOf" srcId="{381E4D15-2CE8-485C-B44C-007AF6461B1E}" destId="{B61E3ACB-54F0-41CE-8252-625D8D4E9911}" srcOrd="0" destOrd="0" presId="urn:microsoft.com/office/officeart/2005/8/layout/vList2"/>
    <dgm:cxn modelId="{BFFE9D82-8F2A-41B7-B8CF-E527A827DC2F}" type="presParOf" srcId="{E692BA11-EFC6-4068-B3FF-9002F1B74772}" destId="{B61E3ACB-54F0-41CE-8252-625D8D4E99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519D8DE-789C-4A17-A7AC-6DDAE5D0EF6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B3F1676-7687-43A1-AFA9-C2A91F1E4685}">
      <dgm:prSet/>
      <dgm:spPr/>
      <dgm:t>
        <a:bodyPr/>
        <a:lstStyle/>
        <a:p>
          <a:pPr rtl="0"/>
          <a:r>
            <a:rPr lang="ru-RU" b="1" smtClean="0"/>
            <a:t>ПОСТАНОВЛЕНИЕ ПРАВИТЕЛЬСТВА РОССИЙСКОЙ ФЕДЕРАЦИИ от 25 августа 2000 г. N 625</a:t>
          </a:r>
          <a:endParaRPr lang="ru-RU"/>
        </a:p>
      </dgm:t>
    </dgm:pt>
    <dgm:pt modelId="{57F3B04A-F575-48CF-B74F-E74C99F4CFA9}" type="parTrans" cxnId="{F3AC8155-B4FB-4D6B-B51A-47284F640E21}">
      <dgm:prSet/>
      <dgm:spPr/>
      <dgm:t>
        <a:bodyPr/>
        <a:lstStyle/>
        <a:p>
          <a:endParaRPr lang="ru-RU"/>
        </a:p>
      </dgm:t>
    </dgm:pt>
    <dgm:pt modelId="{BFC8B07B-83D4-4980-9619-D59F1DA8599C}" type="sibTrans" cxnId="{F3AC8155-B4FB-4D6B-B51A-47284F640E21}">
      <dgm:prSet/>
      <dgm:spPr/>
      <dgm:t>
        <a:bodyPr/>
        <a:lstStyle/>
        <a:p>
          <a:endParaRPr lang="ru-RU"/>
        </a:p>
      </dgm:t>
    </dgm:pt>
    <dgm:pt modelId="{8A83CCD2-4267-4142-9772-4DB2275644E6}">
      <dgm:prSet/>
      <dgm:spPr/>
      <dgm:t>
        <a:bodyPr/>
        <a:lstStyle/>
        <a:p>
          <a:pPr rtl="0"/>
          <a:r>
            <a:rPr lang="ru-RU" b="1" smtClean="0"/>
            <a:t>«О ФЕДЕРАЛЬНЫХ ЦЕЛЕВЫХ ПРОГРАММАХ ПО УЛУЧШЕНИЮ ПОЛОЖЕНИЯ ДЕТЕЙ В РОССИЙСКОЙ ФЕДЕРАЦИИ НА 2001 - 2002 ГОДЫ»</a:t>
          </a:r>
          <a:endParaRPr lang="ru-RU"/>
        </a:p>
      </dgm:t>
    </dgm:pt>
    <dgm:pt modelId="{554DE0E6-3AC0-4F5F-BF2E-2E386AFDC3FC}" type="parTrans" cxnId="{E2342DB0-4977-48C0-A9FB-EC25E456780C}">
      <dgm:prSet/>
      <dgm:spPr/>
      <dgm:t>
        <a:bodyPr/>
        <a:lstStyle/>
        <a:p>
          <a:endParaRPr lang="ru-RU"/>
        </a:p>
      </dgm:t>
    </dgm:pt>
    <dgm:pt modelId="{EB05F9B7-C2C1-4E6F-889B-E4BC110700E8}" type="sibTrans" cxnId="{E2342DB0-4977-48C0-A9FB-EC25E456780C}">
      <dgm:prSet/>
      <dgm:spPr/>
      <dgm:t>
        <a:bodyPr/>
        <a:lstStyle/>
        <a:p>
          <a:endParaRPr lang="ru-RU"/>
        </a:p>
      </dgm:t>
    </dgm:pt>
    <dgm:pt modelId="{98DC3B0C-26FC-46A9-A2F3-213E46B9BFFF}" type="pres">
      <dgm:prSet presAssocID="{9519D8DE-789C-4A17-A7AC-6DDAE5D0EF67}" presName="linear" presStyleCnt="0">
        <dgm:presLayoutVars>
          <dgm:animLvl val="lvl"/>
          <dgm:resizeHandles val="exact"/>
        </dgm:presLayoutVars>
      </dgm:prSet>
      <dgm:spPr/>
    </dgm:pt>
    <dgm:pt modelId="{676DBCFD-9B24-4DF8-AAD2-A694BFC07D76}" type="pres">
      <dgm:prSet presAssocID="{0B3F1676-7687-43A1-AFA9-C2A91F1E468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7778F32-8048-4686-BD47-33372BCBEAAD}" type="pres">
      <dgm:prSet presAssocID="{BFC8B07B-83D4-4980-9619-D59F1DA8599C}" presName="spacer" presStyleCnt="0"/>
      <dgm:spPr/>
    </dgm:pt>
    <dgm:pt modelId="{D4DF9E6E-7193-4EDD-B86E-0F0169D5B0D3}" type="pres">
      <dgm:prSet presAssocID="{8A83CCD2-4267-4142-9772-4DB2275644E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2342DB0-4977-48C0-A9FB-EC25E456780C}" srcId="{9519D8DE-789C-4A17-A7AC-6DDAE5D0EF67}" destId="{8A83CCD2-4267-4142-9772-4DB2275644E6}" srcOrd="1" destOrd="0" parTransId="{554DE0E6-3AC0-4F5F-BF2E-2E386AFDC3FC}" sibTransId="{EB05F9B7-C2C1-4E6F-889B-E4BC110700E8}"/>
    <dgm:cxn modelId="{D5918463-CC69-4EBF-A4F5-BD7CB9093E3F}" type="presOf" srcId="{0B3F1676-7687-43A1-AFA9-C2A91F1E4685}" destId="{676DBCFD-9B24-4DF8-AAD2-A694BFC07D76}" srcOrd="0" destOrd="0" presId="urn:microsoft.com/office/officeart/2005/8/layout/vList2"/>
    <dgm:cxn modelId="{999FE277-4BF3-4B40-8413-A04E89C36ABD}" type="presOf" srcId="{8A83CCD2-4267-4142-9772-4DB2275644E6}" destId="{D4DF9E6E-7193-4EDD-B86E-0F0169D5B0D3}" srcOrd="0" destOrd="0" presId="urn:microsoft.com/office/officeart/2005/8/layout/vList2"/>
    <dgm:cxn modelId="{F3AC8155-B4FB-4D6B-B51A-47284F640E21}" srcId="{9519D8DE-789C-4A17-A7AC-6DDAE5D0EF67}" destId="{0B3F1676-7687-43A1-AFA9-C2A91F1E4685}" srcOrd="0" destOrd="0" parTransId="{57F3B04A-F575-48CF-B74F-E74C99F4CFA9}" sibTransId="{BFC8B07B-83D4-4980-9619-D59F1DA8599C}"/>
    <dgm:cxn modelId="{DC245B2B-63CD-4221-9818-810286F6B765}" type="presOf" srcId="{9519D8DE-789C-4A17-A7AC-6DDAE5D0EF67}" destId="{98DC3B0C-26FC-46A9-A2F3-213E46B9BFFF}" srcOrd="0" destOrd="0" presId="urn:microsoft.com/office/officeart/2005/8/layout/vList2"/>
    <dgm:cxn modelId="{40456926-7358-4AD0-BA4B-6496012778F9}" type="presParOf" srcId="{98DC3B0C-26FC-46A9-A2F3-213E46B9BFFF}" destId="{676DBCFD-9B24-4DF8-AAD2-A694BFC07D76}" srcOrd="0" destOrd="0" presId="urn:microsoft.com/office/officeart/2005/8/layout/vList2"/>
    <dgm:cxn modelId="{0DE0D0BE-0596-47A3-B585-588A65CC57EF}" type="presParOf" srcId="{98DC3B0C-26FC-46A9-A2F3-213E46B9BFFF}" destId="{B7778F32-8048-4686-BD47-33372BCBEAAD}" srcOrd="1" destOrd="0" presId="urn:microsoft.com/office/officeart/2005/8/layout/vList2"/>
    <dgm:cxn modelId="{51680CCC-19E7-4927-AD0D-25BCBCC36806}" type="presParOf" srcId="{98DC3B0C-26FC-46A9-A2F3-213E46B9BFFF}" destId="{D4DF9E6E-7193-4EDD-B86E-0F0169D5B0D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96A7F3C-572D-4D6B-89DE-01F6078BD81B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8BCC78-B514-4DE3-B94F-F635F7AF4092}">
      <dgm:prSet/>
      <dgm:spPr/>
      <dgm:t>
        <a:bodyPr/>
        <a:lstStyle/>
        <a:p>
          <a:pPr algn="l" rtl="0"/>
          <a:r>
            <a:rPr lang="ru-RU" b="1" dirty="0" smtClean="0"/>
            <a:t>"КОНЦЕПЦИЯ ОБЩЕНАЦИОНАЛЬНОЙ СИСТЕМЫ ВЫЯВЛЕНИЯ И РАЗВИТИЯ МОЛОДЫХ ТАЛАНТОВ"(УТВ. ПРЕЗИДЕНТОМ РФ 03.04.2012)</a:t>
          </a:r>
          <a:endParaRPr lang="ru-RU" dirty="0"/>
        </a:p>
      </dgm:t>
    </dgm:pt>
    <dgm:pt modelId="{0D9C2EAA-92B6-47F4-9CFF-CD8B9BBA72C4}" type="parTrans" cxnId="{439DBBFC-1D44-4FF9-9883-03924F1C1AA8}">
      <dgm:prSet/>
      <dgm:spPr/>
      <dgm:t>
        <a:bodyPr/>
        <a:lstStyle/>
        <a:p>
          <a:endParaRPr lang="ru-RU"/>
        </a:p>
      </dgm:t>
    </dgm:pt>
    <dgm:pt modelId="{67575831-2F57-4DDC-A830-BB08B25CFE59}" type="sibTrans" cxnId="{439DBBFC-1D44-4FF9-9883-03924F1C1AA8}">
      <dgm:prSet/>
      <dgm:spPr/>
      <dgm:t>
        <a:bodyPr/>
        <a:lstStyle/>
        <a:p>
          <a:endParaRPr lang="ru-RU"/>
        </a:p>
      </dgm:t>
    </dgm:pt>
    <dgm:pt modelId="{BA38D32D-7821-4D5A-B10E-1856A99B9A75}" type="pres">
      <dgm:prSet presAssocID="{396A7F3C-572D-4D6B-89DE-01F6078BD81B}" presName="linear" presStyleCnt="0">
        <dgm:presLayoutVars>
          <dgm:animLvl val="lvl"/>
          <dgm:resizeHandles val="exact"/>
        </dgm:presLayoutVars>
      </dgm:prSet>
      <dgm:spPr/>
    </dgm:pt>
    <dgm:pt modelId="{A303BD12-29BF-49BB-B25C-99401F2B54AD}" type="pres">
      <dgm:prSet presAssocID="{378BCC78-B514-4DE3-B94F-F635F7AF4092}" presName="parentText" presStyleLbl="node1" presStyleIdx="0" presStyleCnt="1" custScaleY="103562">
        <dgm:presLayoutVars>
          <dgm:chMax val="0"/>
          <dgm:bulletEnabled val="1"/>
        </dgm:presLayoutVars>
      </dgm:prSet>
      <dgm:spPr/>
    </dgm:pt>
  </dgm:ptLst>
  <dgm:cxnLst>
    <dgm:cxn modelId="{23FF933A-79D7-430A-B867-D97855FAD51C}" type="presOf" srcId="{378BCC78-B514-4DE3-B94F-F635F7AF4092}" destId="{A303BD12-29BF-49BB-B25C-99401F2B54AD}" srcOrd="0" destOrd="0" presId="urn:microsoft.com/office/officeart/2005/8/layout/vList2"/>
    <dgm:cxn modelId="{14244C6D-D269-4B29-B531-18D11754E93D}" type="presOf" srcId="{396A7F3C-572D-4D6B-89DE-01F6078BD81B}" destId="{BA38D32D-7821-4D5A-B10E-1856A99B9A75}" srcOrd="0" destOrd="0" presId="urn:microsoft.com/office/officeart/2005/8/layout/vList2"/>
    <dgm:cxn modelId="{439DBBFC-1D44-4FF9-9883-03924F1C1AA8}" srcId="{396A7F3C-572D-4D6B-89DE-01F6078BD81B}" destId="{378BCC78-B514-4DE3-B94F-F635F7AF4092}" srcOrd="0" destOrd="0" parTransId="{0D9C2EAA-92B6-47F4-9CFF-CD8B9BBA72C4}" sibTransId="{67575831-2F57-4DDC-A830-BB08B25CFE59}"/>
    <dgm:cxn modelId="{3251D9FD-3099-41F3-9D73-F3B49D3DF0DB}" type="presParOf" srcId="{BA38D32D-7821-4D5A-B10E-1856A99B9A75}" destId="{A303BD12-29BF-49BB-B25C-99401F2B54A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1612739-03CD-4337-9763-F18B077D79F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6D6030-337D-4199-A974-391EF7B818A6}">
      <dgm:prSet/>
      <dgm:spPr/>
      <dgm:t>
        <a:bodyPr/>
        <a:lstStyle/>
        <a:p>
          <a:pPr algn="ctr" rtl="0"/>
          <a:r>
            <a:rPr lang="ru-RU" dirty="0" smtClean="0"/>
            <a:t>ЗАКОН ВОЛГОГРАДСКОЙ ОБЛАСТИ ОТ 4 ОКТЯБРЯ 2013 ГОДА №118-ОД </a:t>
          </a:r>
        </a:p>
        <a:p>
          <a:pPr algn="ctr" rtl="0"/>
          <a:r>
            <a:rPr lang="ru-RU" dirty="0" smtClean="0"/>
            <a:t>"ОБ ОБРАЗОВАНИИ</a:t>
          </a:r>
        </a:p>
        <a:p>
          <a:pPr algn="ctr" rtl="0"/>
          <a:r>
            <a:rPr lang="ru-RU" dirty="0" smtClean="0"/>
            <a:t>В ВОЛГОГРАДСКОЙ ОБЛАСТИ"</a:t>
          </a:r>
          <a:endParaRPr lang="ru-RU" dirty="0"/>
        </a:p>
      </dgm:t>
    </dgm:pt>
    <dgm:pt modelId="{05089EC3-B644-4E8E-9C0E-74EBD24025C5}" type="parTrans" cxnId="{88AF2922-662F-42C6-A5B7-B7C6C62279D2}">
      <dgm:prSet/>
      <dgm:spPr/>
      <dgm:t>
        <a:bodyPr/>
        <a:lstStyle/>
        <a:p>
          <a:endParaRPr lang="ru-RU"/>
        </a:p>
      </dgm:t>
    </dgm:pt>
    <dgm:pt modelId="{4F1CA2A1-92C5-4AD5-850C-EBC045488451}" type="sibTrans" cxnId="{88AF2922-662F-42C6-A5B7-B7C6C62279D2}">
      <dgm:prSet/>
      <dgm:spPr/>
      <dgm:t>
        <a:bodyPr/>
        <a:lstStyle/>
        <a:p>
          <a:endParaRPr lang="ru-RU"/>
        </a:p>
      </dgm:t>
    </dgm:pt>
    <dgm:pt modelId="{176606FA-07CD-443D-B8AB-202F68C0DD19}" type="pres">
      <dgm:prSet presAssocID="{C1612739-03CD-4337-9763-F18B077D79F9}" presName="linear" presStyleCnt="0">
        <dgm:presLayoutVars>
          <dgm:animLvl val="lvl"/>
          <dgm:resizeHandles val="exact"/>
        </dgm:presLayoutVars>
      </dgm:prSet>
      <dgm:spPr/>
    </dgm:pt>
    <dgm:pt modelId="{65D31B78-8CC0-4D28-B715-1E055ABB8134}" type="pres">
      <dgm:prSet presAssocID="{256D6030-337D-4199-A974-391EF7B818A6}" presName="parentText" presStyleLbl="node1" presStyleIdx="0" presStyleCnt="1" custScaleY="1536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AF2922-662F-42C6-A5B7-B7C6C62279D2}" srcId="{C1612739-03CD-4337-9763-F18B077D79F9}" destId="{256D6030-337D-4199-A974-391EF7B818A6}" srcOrd="0" destOrd="0" parTransId="{05089EC3-B644-4E8E-9C0E-74EBD24025C5}" sibTransId="{4F1CA2A1-92C5-4AD5-850C-EBC045488451}"/>
    <dgm:cxn modelId="{5F517F90-FA00-46B6-B227-3118A131116F}" type="presOf" srcId="{256D6030-337D-4199-A974-391EF7B818A6}" destId="{65D31B78-8CC0-4D28-B715-1E055ABB8134}" srcOrd="0" destOrd="0" presId="urn:microsoft.com/office/officeart/2005/8/layout/vList2"/>
    <dgm:cxn modelId="{118F9B69-3E68-4BA7-BB25-5519DD0D4BF4}" type="presOf" srcId="{C1612739-03CD-4337-9763-F18B077D79F9}" destId="{176606FA-07CD-443D-B8AB-202F68C0DD19}" srcOrd="0" destOrd="0" presId="urn:microsoft.com/office/officeart/2005/8/layout/vList2"/>
    <dgm:cxn modelId="{0EDBC615-696E-42B9-BCD9-AEDF743DBBA9}" type="presParOf" srcId="{176606FA-07CD-443D-B8AB-202F68C0DD19}" destId="{65D31B78-8CC0-4D28-B715-1E055ABB813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5720FA7-F2DB-4AE1-9F57-A2143AB365C1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577165-D6AA-42DD-9FF1-CE736894A950}">
      <dgm:prSet custT="1"/>
      <dgm:spPr/>
      <dgm:t>
        <a:bodyPr/>
        <a:lstStyle/>
        <a:p>
          <a:pPr algn="ctr" rtl="0"/>
          <a:endParaRPr lang="ru-RU" sz="2800" b="1" dirty="0" smtClean="0"/>
        </a:p>
        <a:p>
          <a:pPr algn="ctr" rtl="0"/>
          <a:r>
            <a:rPr lang="ru-RU" sz="2800" b="1" dirty="0" smtClean="0"/>
            <a:t>Специализированные учреждения, центры по работе с одаренными детьм</a:t>
          </a:r>
          <a:r>
            <a:rPr lang="ru-RU" sz="2800" dirty="0" smtClean="0"/>
            <a:t>и</a:t>
          </a:r>
          <a:br>
            <a:rPr lang="ru-RU" sz="2800" dirty="0" smtClean="0"/>
          </a:br>
          <a:endParaRPr lang="ru-RU" sz="2800" dirty="0"/>
        </a:p>
      </dgm:t>
    </dgm:pt>
    <dgm:pt modelId="{B30F9D4D-D798-4900-9374-E9A442BD2B47}" type="parTrans" cxnId="{90483766-0267-4F5C-B255-D510198D3C95}">
      <dgm:prSet/>
      <dgm:spPr/>
      <dgm:t>
        <a:bodyPr/>
        <a:lstStyle/>
        <a:p>
          <a:endParaRPr lang="ru-RU"/>
        </a:p>
      </dgm:t>
    </dgm:pt>
    <dgm:pt modelId="{F7548B8A-8D11-43D1-A041-0B69779C18AC}" type="sibTrans" cxnId="{90483766-0267-4F5C-B255-D510198D3C95}">
      <dgm:prSet/>
      <dgm:spPr/>
      <dgm:t>
        <a:bodyPr/>
        <a:lstStyle/>
        <a:p>
          <a:endParaRPr lang="ru-RU"/>
        </a:p>
      </dgm:t>
    </dgm:pt>
    <dgm:pt modelId="{3AF68B46-F24A-4958-984B-64AC44051AAC}" type="pres">
      <dgm:prSet presAssocID="{D5720FA7-F2DB-4AE1-9F57-A2143AB365C1}" presName="linear" presStyleCnt="0">
        <dgm:presLayoutVars>
          <dgm:animLvl val="lvl"/>
          <dgm:resizeHandles val="exact"/>
        </dgm:presLayoutVars>
      </dgm:prSet>
      <dgm:spPr/>
    </dgm:pt>
    <dgm:pt modelId="{C4B92601-537D-4B63-AF0A-4366A427ED97}" type="pres">
      <dgm:prSet presAssocID="{56577165-D6AA-42DD-9FF1-CE736894A950}" presName="parentText" presStyleLbl="node1" presStyleIdx="0" presStyleCnt="1" custScaleX="91667" custScaleY="197643">
        <dgm:presLayoutVars>
          <dgm:chMax val="0"/>
          <dgm:bulletEnabled val="1"/>
        </dgm:presLayoutVars>
      </dgm:prSet>
      <dgm:spPr/>
    </dgm:pt>
  </dgm:ptLst>
  <dgm:cxnLst>
    <dgm:cxn modelId="{FD648071-11BE-4E64-8D8C-B2831B575DB0}" type="presOf" srcId="{56577165-D6AA-42DD-9FF1-CE736894A950}" destId="{C4B92601-537D-4B63-AF0A-4366A427ED97}" srcOrd="0" destOrd="0" presId="urn:microsoft.com/office/officeart/2005/8/layout/vList2"/>
    <dgm:cxn modelId="{90483766-0267-4F5C-B255-D510198D3C95}" srcId="{D5720FA7-F2DB-4AE1-9F57-A2143AB365C1}" destId="{56577165-D6AA-42DD-9FF1-CE736894A950}" srcOrd="0" destOrd="0" parTransId="{B30F9D4D-D798-4900-9374-E9A442BD2B47}" sibTransId="{F7548B8A-8D11-43D1-A041-0B69779C18AC}"/>
    <dgm:cxn modelId="{A0F23805-14CA-4D18-A7AC-EF135D41CFEC}" type="presOf" srcId="{D5720FA7-F2DB-4AE1-9F57-A2143AB365C1}" destId="{3AF68B46-F24A-4958-984B-64AC44051AAC}" srcOrd="0" destOrd="0" presId="urn:microsoft.com/office/officeart/2005/8/layout/vList2"/>
    <dgm:cxn modelId="{DF67AD7D-F581-41FF-B19F-FB19575234B5}" type="presParOf" srcId="{3AF68B46-F24A-4958-984B-64AC44051AAC}" destId="{C4B92601-537D-4B63-AF0A-4366A427ED9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D880E8F-C5AD-4D3E-9E12-DBACB2E13A8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5AC2A01-AB6A-458A-8421-1185EF1F7686}">
      <dgm:prSet/>
      <dgm:spPr/>
      <dgm:t>
        <a:bodyPr/>
        <a:lstStyle/>
        <a:p>
          <a:pPr rtl="0"/>
          <a:r>
            <a:rPr lang="ru-RU" smtClean="0"/>
            <a:t>Поощрение одарённых детей</a:t>
          </a:r>
          <a:endParaRPr lang="ru-RU"/>
        </a:p>
      </dgm:t>
    </dgm:pt>
    <dgm:pt modelId="{2E880DA8-EA48-403A-A8BF-0D25685D30CB}" type="parTrans" cxnId="{C92FC6F4-DCE7-43F2-927D-E4465822827D}">
      <dgm:prSet/>
      <dgm:spPr/>
      <dgm:t>
        <a:bodyPr/>
        <a:lstStyle/>
        <a:p>
          <a:endParaRPr lang="ru-RU"/>
        </a:p>
      </dgm:t>
    </dgm:pt>
    <dgm:pt modelId="{B381781F-A873-4162-9DB5-9D653851B3C0}" type="sibTrans" cxnId="{C92FC6F4-DCE7-43F2-927D-E4465822827D}">
      <dgm:prSet/>
      <dgm:spPr/>
      <dgm:t>
        <a:bodyPr/>
        <a:lstStyle/>
        <a:p>
          <a:endParaRPr lang="ru-RU"/>
        </a:p>
      </dgm:t>
    </dgm:pt>
    <dgm:pt modelId="{DEA93C0D-3817-48E2-9904-9C2FB9F535C4}" type="pres">
      <dgm:prSet presAssocID="{FD880E8F-C5AD-4D3E-9E12-DBACB2E13A8F}" presName="linear" presStyleCnt="0">
        <dgm:presLayoutVars>
          <dgm:animLvl val="lvl"/>
          <dgm:resizeHandles val="exact"/>
        </dgm:presLayoutVars>
      </dgm:prSet>
      <dgm:spPr/>
    </dgm:pt>
    <dgm:pt modelId="{C0E84307-E8D2-4167-8C83-312822C6D472}" type="pres">
      <dgm:prSet presAssocID="{B5AC2A01-AB6A-458A-8421-1185EF1F768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92FC6F4-DCE7-43F2-927D-E4465822827D}" srcId="{FD880E8F-C5AD-4D3E-9E12-DBACB2E13A8F}" destId="{B5AC2A01-AB6A-458A-8421-1185EF1F7686}" srcOrd="0" destOrd="0" parTransId="{2E880DA8-EA48-403A-A8BF-0D25685D30CB}" sibTransId="{B381781F-A873-4162-9DB5-9D653851B3C0}"/>
    <dgm:cxn modelId="{579E805F-34A0-4A6C-B8AD-EC053C436443}" type="presOf" srcId="{B5AC2A01-AB6A-458A-8421-1185EF1F7686}" destId="{C0E84307-E8D2-4167-8C83-312822C6D472}" srcOrd="0" destOrd="0" presId="urn:microsoft.com/office/officeart/2005/8/layout/vList2"/>
    <dgm:cxn modelId="{6D24B75A-5BD1-4FD5-AC80-81B4BE67A1CB}" type="presOf" srcId="{FD880E8F-C5AD-4D3E-9E12-DBACB2E13A8F}" destId="{DEA93C0D-3817-48E2-9904-9C2FB9F535C4}" srcOrd="0" destOrd="0" presId="urn:microsoft.com/office/officeart/2005/8/layout/vList2"/>
    <dgm:cxn modelId="{376E84D1-A55A-4777-B9A3-09A8137BDC65}" type="presParOf" srcId="{DEA93C0D-3817-48E2-9904-9C2FB9F535C4}" destId="{C0E84307-E8D2-4167-8C83-312822C6D47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6E71B1F-AB04-4EA6-9F13-40F4444F613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9FDB4EC-9C11-4548-9F1F-895C34D0D607}">
      <dgm:prSet/>
      <dgm:spPr/>
      <dgm:t>
        <a:bodyPr/>
        <a:lstStyle/>
        <a:p>
          <a:pPr rtl="0"/>
          <a:r>
            <a:rPr lang="ru-RU" b="1" smtClean="0"/>
            <a:t>Современные подходы к проблеме одарённости</a:t>
          </a:r>
          <a:endParaRPr lang="ru-RU"/>
        </a:p>
      </dgm:t>
    </dgm:pt>
    <dgm:pt modelId="{A2667870-E394-4DC9-B74E-6B2D393C8E8D}" type="parTrans" cxnId="{475FC75C-2FFF-4B93-9070-CA2F899F2302}">
      <dgm:prSet/>
      <dgm:spPr/>
      <dgm:t>
        <a:bodyPr/>
        <a:lstStyle/>
        <a:p>
          <a:endParaRPr lang="ru-RU"/>
        </a:p>
      </dgm:t>
    </dgm:pt>
    <dgm:pt modelId="{4479A104-38CB-4C9B-87A0-AD5CBFD1B3E7}" type="sibTrans" cxnId="{475FC75C-2FFF-4B93-9070-CA2F899F2302}">
      <dgm:prSet/>
      <dgm:spPr/>
      <dgm:t>
        <a:bodyPr/>
        <a:lstStyle/>
        <a:p>
          <a:endParaRPr lang="ru-RU"/>
        </a:p>
      </dgm:t>
    </dgm:pt>
    <dgm:pt modelId="{56D58697-B793-495C-AD5B-936DC8C36FFA}" type="pres">
      <dgm:prSet presAssocID="{F6E71B1F-AB04-4EA6-9F13-40F4444F6139}" presName="linear" presStyleCnt="0">
        <dgm:presLayoutVars>
          <dgm:animLvl val="lvl"/>
          <dgm:resizeHandles val="exact"/>
        </dgm:presLayoutVars>
      </dgm:prSet>
      <dgm:spPr/>
    </dgm:pt>
    <dgm:pt modelId="{1178F183-DB58-47C0-97DD-6B1C1E4C5EFB}" type="pres">
      <dgm:prSet presAssocID="{19FDB4EC-9C11-4548-9F1F-895C34D0D60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475FC75C-2FFF-4B93-9070-CA2F899F2302}" srcId="{F6E71B1F-AB04-4EA6-9F13-40F4444F6139}" destId="{19FDB4EC-9C11-4548-9F1F-895C34D0D607}" srcOrd="0" destOrd="0" parTransId="{A2667870-E394-4DC9-B74E-6B2D393C8E8D}" sibTransId="{4479A104-38CB-4C9B-87A0-AD5CBFD1B3E7}"/>
    <dgm:cxn modelId="{F4FAA87B-9C82-496A-91D9-C01942663E35}" type="presOf" srcId="{19FDB4EC-9C11-4548-9F1F-895C34D0D607}" destId="{1178F183-DB58-47C0-97DD-6B1C1E4C5EFB}" srcOrd="0" destOrd="0" presId="urn:microsoft.com/office/officeart/2005/8/layout/vList2"/>
    <dgm:cxn modelId="{C7686A24-E2E7-4A67-8465-14FE5D58008A}" type="presOf" srcId="{F6E71B1F-AB04-4EA6-9F13-40F4444F6139}" destId="{56D58697-B793-495C-AD5B-936DC8C36FFA}" srcOrd="0" destOrd="0" presId="urn:microsoft.com/office/officeart/2005/8/layout/vList2"/>
    <dgm:cxn modelId="{96860A89-266B-4485-9E6F-E265BD1C4E2E}" type="presParOf" srcId="{56D58697-B793-495C-AD5B-936DC8C36FFA}" destId="{1178F183-DB58-47C0-97DD-6B1C1E4C5EF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1628113-D06B-4A55-BD3C-894CEC6760E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5D5DF6-A498-442E-9314-CCA63E0053A8}">
      <dgm:prSet/>
      <dgm:spPr/>
      <dgm:t>
        <a:bodyPr/>
        <a:lstStyle/>
        <a:p>
          <a:pPr rtl="0"/>
          <a:r>
            <a:rPr lang="ru-RU" b="1" smtClean="0"/>
            <a:t>Принцип  дифференциации и индивидуализации </a:t>
          </a:r>
          <a:endParaRPr lang="ru-RU"/>
        </a:p>
      </dgm:t>
    </dgm:pt>
    <dgm:pt modelId="{7678DC1A-953B-4067-9C78-5CD6B6C33CD6}" type="parTrans" cxnId="{87EA9B0B-AFEF-437D-9EA6-FAF14AE1E09C}">
      <dgm:prSet/>
      <dgm:spPr/>
      <dgm:t>
        <a:bodyPr/>
        <a:lstStyle/>
        <a:p>
          <a:endParaRPr lang="ru-RU"/>
        </a:p>
      </dgm:t>
    </dgm:pt>
    <dgm:pt modelId="{0C596905-7EFB-45EE-BB2B-E9B160C8FDE3}" type="sibTrans" cxnId="{87EA9B0B-AFEF-437D-9EA6-FAF14AE1E09C}">
      <dgm:prSet/>
      <dgm:spPr/>
      <dgm:t>
        <a:bodyPr/>
        <a:lstStyle/>
        <a:p>
          <a:endParaRPr lang="ru-RU"/>
        </a:p>
      </dgm:t>
    </dgm:pt>
    <dgm:pt modelId="{4E962C3E-D76A-4D7D-8B35-58EAF34CDB3B}">
      <dgm:prSet/>
      <dgm:spPr/>
      <dgm:t>
        <a:bodyPr/>
        <a:lstStyle/>
        <a:p>
          <a:pPr rtl="0"/>
          <a:r>
            <a:rPr lang="ru-RU" b="1" smtClean="0"/>
            <a:t>Обучение по индивидуальным образовательным программам</a:t>
          </a:r>
          <a:endParaRPr lang="ru-RU"/>
        </a:p>
      </dgm:t>
    </dgm:pt>
    <dgm:pt modelId="{23E06880-ED43-44A3-9D8A-84F2C9CD40DC}" type="parTrans" cxnId="{FF70FBF4-C4DB-495A-88BB-E50ABE16DE75}">
      <dgm:prSet/>
      <dgm:spPr/>
      <dgm:t>
        <a:bodyPr/>
        <a:lstStyle/>
        <a:p>
          <a:endParaRPr lang="ru-RU"/>
        </a:p>
      </dgm:t>
    </dgm:pt>
    <dgm:pt modelId="{C2B21447-542C-4464-A8BF-D25EFD5BF6C1}" type="sibTrans" cxnId="{FF70FBF4-C4DB-495A-88BB-E50ABE16DE75}">
      <dgm:prSet/>
      <dgm:spPr/>
      <dgm:t>
        <a:bodyPr/>
        <a:lstStyle/>
        <a:p>
          <a:endParaRPr lang="ru-RU"/>
        </a:p>
      </dgm:t>
    </dgm:pt>
    <dgm:pt modelId="{76851C1C-091B-48F9-A33C-E3D6126ABD84}">
      <dgm:prSet/>
      <dgm:spPr/>
      <dgm:t>
        <a:bodyPr/>
        <a:lstStyle/>
        <a:p>
          <a:pPr rtl="0"/>
          <a:r>
            <a:rPr lang="ru-RU" b="1" dirty="0" smtClean="0"/>
            <a:t>Индивидуальный образовательный маршрут</a:t>
          </a:r>
          <a:endParaRPr lang="ru-RU" dirty="0"/>
        </a:p>
      </dgm:t>
    </dgm:pt>
    <dgm:pt modelId="{720061C8-314F-420B-943B-9D4A39451ACD}" type="parTrans" cxnId="{235BBCC2-C71D-4E53-A96E-2E25F877E64F}">
      <dgm:prSet/>
      <dgm:spPr/>
      <dgm:t>
        <a:bodyPr/>
        <a:lstStyle/>
        <a:p>
          <a:endParaRPr lang="ru-RU"/>
        </a:p>
      </dgm:t>
    </dgm:pt>
    <dgm:pt modelId="{16D3A360-D8C6-437F-8B05-8BA934A5DEC6}" type="sibTrans" cxnId="{235BBCC2-C71D-4E53-A96E-2E25F877E64F}">
      <dgm:prSet/>
      <dgm:spPr/>
      <dgm:t>
        <a:bodyPr/>
        <a:lstStyle/>
        <a:p>
          <a:endParaRPr lang="ru-RU"/>
        </a:p>
      </dgm:t>
    </dgm:pt>
    <dgm:pt modelId="{F9B1D3C0-21DA-41F2-97B6-1E55A5318A06}">
      <dgm:prSet/>
      <dgm:spPr/>
      <dgm:t>
        <a:bodyPr/>
        <a:lstStyle/>
        <a:p>
          <a:pPr rtl="0"/>
          <a:r>
            <a:rPr lang="ru-RU" b="1" smtClean="0"/>
            <a:t>Индивидуальные учебные планы - еще одно условие индивидуализации работы с одаренными детьми</a:t>
          </a:r>
          <a:r>
            <a:rPr lang="ru-RU" smtClean="0"/>
            <a:t>.</a:t>
          </a:r>
          <a:endParaRPr lang="ru-RU"/>
        </a:p>
      </dgm:t>
    </dgm:pt>
    <dgm:pt modelId="{158DFD30-26BD-462E-A096-808F893266A9}" type="parTrans" cxnId="{723555D6-F9E7-4C97-957D-1476D4D6E5A2}">
      <dgm:prSet/>
      <dgm:spPr/>
      <dgm:t>
        <a:bodyPr/>
        <a:lstStyle/>
        <a:p>
          <a:endParaRPr lang="ru-RU"/>
        </a:p>
      </dgm:t>
    </dgm:pt>
    <dgm:pt modelId="{5BB90F6E-819A-4E52-8D9D-6B754DDDCC3C}" type="sibTrans" cxnId="{723555D6-F9E7-4C97-957D-1476D4D6E5A2}">
      <dgm:prSet/>
      <dgm:spPr/>
      <dgm:t>
        <a:bodyPr/>
        <a:lstStyle/>
        <a:p>
          <a:endParaRPr lang="ru-RU"/>
        </a:p>
      </dgm:t>
    </dgm:pt>
    <dgm:pt modelId="{98A8D0EE-D7C6-46AC-BC88-6E23F35B268A}" type="pres">
      <dgm:prSet presAssocID="{51628113-D06B-4A55-BD3C-894CEC6760E2}" presName="linear" presStyleCnt="0">
        <dgm:presLayoutVars>
          <dgm:animLvl val="lvl"/>
          <dgm:resizeHandles val="exact"/>
        </dgm:presLayoutVars>
      </dgm:prSet>
      <dgm:spPr/>
    </dgm:pt>
    <dgm:pt modelId="{ACAF8D4D-EE3A-4E23-87E1-B667732B9F56}" type="pres">
      <dgm:prSet presAssocID="{2A5D5DF6-A498-442E-9314-CCA63E0053A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754BFCB-BF46-4A9C-8215-1564330A66A5}" type="pres">
      <dgm:prSet presAssocID="{0C596905-7EFB-45EE-BB2B-E9B160C8FDE3}" presName="spacer" presStyleCnt="0"/>
      <dgm:spPr/>
    </dgm:pt>
    <dgm:pt modelId="{D863AF72-98CC-4C91-A012-CF06C04B5D5D}" type="pres">
      <dgm:prSet presAssocID="{4E962C3E-D76A-4D7D-8B35-58EAF34CDB3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D75AED8-BE07-430C-B70D-EFE1C93939CC}" type="pres">
      <dgm:prSet presAssocID="{C2B21447-542C-4464-A8BF-D25EFD5BF6C1}" presName="spacer" presStyleCnt="0"/>
      <dgm:spPr/>
    </dgm:pt>
    <dgm:pt modelId="{367A7836-0D15-45B8-9558-FC1416E5A3D0}" type="pres">
      <dgm:prSet presAssocID="{76851C1C-091B-48F9-A33C-E3D6126ABD8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23FC71-2A95-41FF-A10A-E8E62F6976D1}" type="pres">
      <dgm:prSet presAssocID="{16D3A360-D8C6-437F-8B05-8BA934A5DEC6}" presName="spacer" presStyleCnt="0"/>
      <dgm:spPr/>
    </dgm:pt>
    <dgm:pt modelId="{C061EDB7-4F24-4641-8EAE-58E037C4BC8E}" type="pres">
      <dgm:prSet presAssocID="{F9B1D3C0-21DA-41F2-97B6-1E55A5318A0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23555D6-F9E7-4C97-957D-1476D4D6E5A2}" srcId="{51628113-D06B-4A55-BD3C-894CEC6760E2}" destId="{F9B1D3C0-21DA-41F2-97B6-1E55A5318A06}" srcOrd="3" destOrd="0" parTransId="{158DFD30-26BD-462E-A096-808F893266A9}" sibTransId="{5BB90F6E-819A-4E52-8D9D-6B754DDDCC3C}"/>
    <dgm:cxn modelId="{5EDBE03F-6D78-44DF-8214-E8DCA3658209}" type="presOf" srcId="{F9B1D3C0-21DA-41F2-97B6-1E55A5318A06}" destId="{C061EDB7-4F24-4641-8EAE-58E037C4BC8E}" srcOrd="0" destOrd="0" presId="urn:microsoft.com/office/officeart/2005/8/layout/vList2"/>
    <dgm:cxn modelId="{2B236D08-6DCB-4361-A142-9F653D3F4664}" type="presOf" srcId="{2A5D5DF6-A498-442E-9314-CCA63E0053A8}" destId="{ACAF8D4D-EE3A-4E23-87E1-B667732B9F56}" srcOrd="0" destOrd="0" presId="urn:microsoft.com/office/officeart/2005/8/layout/vList2"/>
    <dgm:cxn modelId="{202A7852-82CF-47FE-822F-81111F452CDD}" type="presOf" srcId="{4E962C3E-D76A-4D7D-8B35-58EAF34CDB3B}" destId="{D863AF72-98CC-4C91-A012-CF06C04B5D5D}" srcOrd="0" destOrd="0" presId="urn:microsoft.com/office/officeart/2005/8/layout/vList2"/>
    <dgm:cxn modelId="{87EA9B0B-AFEF-437D-9EA6-FAF14AE1E09C}" srcId="{51628113-D06B-4A55-BD3C-894CEC6760E2}" destId="{2A5D5DF6-A498-442E-9314-CCA63E0053A8}" srcOrd="0" destOrd="0" parTransId="{7678DC1A-953B-4067-9C78-5CD6B6C33CD6}" sibTransId="{0C596905-7EFB-45EE-BB2B-E9B160C8FDE3}"/>
    <dgm:cxn modelId="{FF70FBF4-C4DB-495A-88BB-E50ABE16DE75}" srcId="{51628113-D06B-4A55-BD3C-894CEC6760E2}" destId="{4E962C3E-D76A-4D7D-8B35-58EAF34CDB3B}" srcOrd="1" destOrd="0" parTransId="{23E06880-ED43-44A3-9D8A-84F2C9CD40DC}" sibTransId="{C2B21447-542C-4464-A8BF-D25EFD5BF6C1}"/>
    <dgm:cxn modelId="{679B7BEC-E3D8-4DD7-AE77-8578689F4668}" type="presOf" srcId="{76851C1C-091B-48F9-A33C-E3D6126ABD84}" destId="{367A7836-0D15-45B8-9558-FC1416E5A3D0}" srcOrd="0" destOrd="0" presId="urn:microsoft.com/office/officeart/2005/8/layout/vList2"/>
    <dgm:cxn modelId="{2C42325E-306E-48EF-9638-AD3295B957C1}" type="presOf" srcId="{51628113-D06B-4A55-BD3C-894CEC6760E2}" destId="{98A8D0EE-D7C6-46AC-BC88-6E23F35B268A}" srcOrd="0" destOrd="0" presId="urn:microsoft.com/office/officeart/2005/8/layout/vList2"/>
    <dgm:cxn modelId="{235BBCC2-C71D-4E53-A96E-2E25F877E64F}" srcId="{51628113-D06B-4A55-BD3C-894CEC6760E2}" destId="{76851C1C-091B-48F9-A33C-E3D6126ABD84}" srcOrd="2" destOrd="0" parTransId="{720061C8-314F-420B-943B-9D4A39451ACD}" sibTransId="{16D3A360-D8C6-437F-8B05-8BA934A5DEC6}"/>
    <dgm:cxn modelId="{B77E957C-66F0-4A1D-A13A-F779041BAC89}" type="presParOf" srcId="{98A8D0EE-D7C6-46AC-BC88-6E23F35B268A}" destId="{ACAF8D4D-EE3A-4E23-87E1-B667732B9F56}" srcOrd="0" destOrd="0" presId="urn:microsoft.com/office/officeart/2005/8/layout/vList2"/>
    <dgm:cxn modelId="{EA34580D-0163-4C92-A52C-F7F88C1BE648}" type="presParOf" srcId="{98A8D0EE-D7C6-46AC-BC88-6E23F35B268A}" destId="{7754BFCB-BF46-4A9C-8215-1564330A66A5}" srcOrd="1" destOrd="0" presId="urn:microsoft.com/office/officeart/2005/8/layout/vList2"/>
    <dgm:cxn modelId="{015E94A4-2B82-4B67-9238-669A4C532E41}" type="presParOf" srcId="{98A8D0EE-D7C6-46AC-BC88-6E23F35B268A}" destId="{D863AF72-98CC-4C91-A012-CF06C04B5D5D}" srcOrd="2" destOrd="0" presId="urn:microsoft.com/office/officeart/2005/8/layout/vList2"/>
    <dgm:cxn modelId="{40B8AE83-3F2F-41B1-8D64-EF27F9C5BE2E}" type="presParOf" srcId="{98A8D0EE-D7C6-46AC-BC88-6E23F35B268A}" destId="{BD75AED8-BE07-430C-B70D-EFE1C93939CC}" srcOrd="3" destOrd="0" presId="urn:microsoft.com/office/officeart/2005/8/layout/vList2"/>
    <dgm:cxn modelId="{DF733DB1-239C-4940-8F0A-F2CBF5A46091}" type="presParOf" srcId="{98A8D0EE-D7C6-46AC-BC88-6E23F35B268A}" destId="{367A7836-0D15-45B8-9558-FC1416E5A3D0}" srcOrd="4" destOrd="0" presId="urn:microsoft.com/office/officeart/2005/8/layout/vList2"/>
    <dgm:cxn modelId="{587895F5-BB7F-4EC2-8F47-C4CA8178E971}" type="presParOf" srcId="{98A8D0EE-D7C6-46AC-BC88-6E23F35B268A}" destId="{EE23FC71-2A95-41FF-A10A-E8E62F6976D1}" srcOrd="5" destOrd="0" presId="urn:microsoft.com/office/officeart/2005/8/layout/vList2"/>
    <dgm:cxn modelId="{EFC31361-0AFD-44DA-A90B-A90E4FE67DE0}" type="presParOf" srcId="{98A8D0EE-D7C6-46AC-BC88-6E23F35B268A}" destId="{C061EDB7-4F24-4641-8EAE-58E037C4BC8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DF54C0-C736-4198-A2A0-0BFEC9631C2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C77742C-A9F7-4C2E-92F2-5BE4DEBC98AB}">
      <dgm:prSet/>
      <dgm:spPr/>
      <dgm:t>
        <a:bodyPr/>
        <a:lstStyle/>
        <a:p>
          <a:pPr rtl="0"/>
          <a:r>
            <a:rPr lang="ru-RU" smtClean="0"/>
            <a:t>МИССИЯ ГОСУДАРСТВА</a:t>
          </a:r>
          <a:endParaRPr lang="ru-RU"/>
        </a:p>
      </dgm:t>
    </dgm:pt>
    <dgm:pt modelId="{0DA69D0B-019C-4320-8EE2-D1FC2DD28338}" type="parTrans" cxnId="{5E6B66EB-E6D9-4D7C-9293-C16D0F6E81F6}">
      <dgm:prSet/>
      <dgm:spPr/>
      <dgm:t>
        <a:bodyPr/>
        <a:lstStyle/>
        <a:p>
          <a:endParaRPr lang="ru-RU"/>
        </a:p>
      </dgm:t>
    </dgm:pt>
    <dgm:pt modelId="{49536450-0AD5-47F7-BE88-6ED145CBE47D}" type="sibTrans" cxnId="{5E6B66EB-E6D9-4D7C-9293-C16D0F6E81F6}">
      <dgm:prSet/>
      <dgm:spPr/>
      <dgm:t>
        <a:bodyPr/>
        <a:lstStyle/>
        <a:p>
          <a:endParaRPr lang="ru-RU"/>
        </a:p>
      </dgm:t>
    </dgm:pt>
    <dgm:pt modelId="{3A2A1EA9-5215-42C9-A38A-EBD6181F25CE}" type="pres">
      <dgm:prSet presAssocID="{27DF54C0-C736-4198-A2A0-0BFEC9631C20}" presName="linear" presStyleCnt="0">
        <dgm:presLayoutVars>
          <dgm:animLvl val="lvl"/>
          <dgm:resizeHandles val="exact"/>
        </dgm:presLayoutVars>
      </dgm:prSet>
      <dgm:spPr/>
    </dgm:pt>
    <dgm:pt modelId="{1B32E448-EB2C-47CA-A801-D14AF3E83EA4}" type="pres">
      <dgm:prSet presAssocID="{3C77742C-A9F7-4C2E-92F2-5BE4DEBC98A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A21B49F-80D2-4CE4-9A62-9D762719271A}" type="presOf" srcId="{3C77742C-A9F7-4C2E-92F2-5BE4DEBC98AB}" destId="{1B32E448-EB2C-47CA-A801-D14AF3E83EA4}" srcOrd="0" destOrd="0" presId="urn:microsoft.com/office/officeart/2005/8/layout/vList2"/>
    <dgm:cxn modelId="{0A4A9C54-790D-4989-92D8-7D9CF7765763}" type="presOf" srcId="{27DF54C0-C736-4198-A2A0-0BFEC9631C20}" destId="{3A2A1EA9-5215-42C9-A38A-EBD6181F25CE}" srcOrd="0" destOrd="0" presId="urn:microsoft.com/office/officeart/2005/8/layout/vList2"/>
    <dgm:cxn modelId="{5E6B66EB-E6D9-4D7C-9293-C16D0F6E81F6}" srcId="{27DF54C0-C736-4198-A2A0-0BFEC9631C20}" destId="{3C77742C-A9F7-4C2E-92F2-5BE4DEBC98AB}" srcOrd="0" destOrd="0" parTransId="{0DA69D0B-019C-4320-8EE2-D1FC2DD28338}" sibTransId="{49536450-0AD5-47F7-BE88-6ED145CBE47D}"/>
    <dgm:cxn modelId="{10FF80C7-F502-4B58-801B-2AC2478EA355}" type="presParOf" srcId="{3A2A1EA9-5215-42C9-A38A-EBD6181F25CE}" destId="{1B32E448-EB2C-47CA-A801-D14AF3E83EA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7D866F-B543-4777-B907-9FBD438358FD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4EB36D-2508-49A6-B870-FE16FE865C40}">
      <dgm:prSet/>
      <dgm:spPr/>
      <dgm:t>
        <a:bodyPr/>
        <a:lstStyle/>
        <a:p>
          <a:pPr rtl="0"/>
          <a:r>
            <a:rPr lang="vi-VN" b="1" i="0" dirty="0" smtClean="0"/>
            <a:t>Георгий Валентинович</a:t>
          </a:r>
          <a:r>
            <a:rPr lang="ru-RU" b="1" i="0" dirty="0" smtClean="0"/>
            <a:t> Плеханов:</a:t>
          </a:r>
          <a:endParaRPr lang="ru-RU" dirty="0"/>
        </a:p>
      </dgm:t>
    </dgm:pt>
    <dgm:pt modelId="{7C0187FB-7F4F-4368-A427-609B64ED1C3A}" type="parTrans" cxnId="{9DFB10BD-1177-4881-BB27-959872ED5BB6}">
      <dgm:prSet/>
      <dgm:spPr/>
      <dgm:t>
        <a:bodyPr/>
        <a:lstStyle/>
        <a:p>
          <a:endParaRPr lang="ru-RU"/>
        </a:p>
      </dgm:t>
    </dgm:pt>
    <dgm:pt modelId="{97C52195-865B-41CB-84E3-C4012AA7E603}" type="sibTrans" cxnId="{9DFB10BD-1177-4881-BB27-959872ED5BB6}">
      <dgm:prSet/>
      <dgm:spPr/>
      <dgm:t>
        <a:bodyPr/>
        <a:lstStyle/>
        <a:p>
          <a:endParaRPr lang="ru-RU"/>
        </a:p>
      </dgm:t>
    </dgm:pt>
    <dgm:pt modelId="{855BFE45-5C6B-44CA-864D-673B4CEA5AE4}" type="pres">
      <dgm:prSet presAssocID="{457D866F-B543-4777-B907-9FBD438358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12397E-E558-4F10-98B9-757271632B5D}" type="pres">
      <dgm:prSet presAssocID="{5F4EB36D-2508-49A6-B870-FE16FE865C4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E3A249-C5F7-4874-868F-77F9B7813734}" type="presOf" srcId="{457D866F-B543-4777-B907-9FBD438358FD}" destId="{855BFE45-5C6B-44CA-864D-673B4CEA5AE4}" srcOrd="0" destOrd="0" presId="urn:microsoft.com/office/officeart/2005/8/layout/vList2"/>
    <dgm:cxn modelId="{9DFB10BD-1177-4881-BB27-959872ED5BB6}" srcId="{457D866F-B543-4777-B907-9FBD438358FD}" destId="{5F4EB36D-2508-49A6-B870-FE16FE865C40}" srcOrd="0" destOrd="0" parTransId="{7C0187FB-7F4F-4368-A427-609B64ED1C3A}" sibTransId="{97C52195-865B-41CB-84E3-C4012AA7E603}"/>
    <dgm:cxn modelId="{CEFBF22A-36BE-4D39-9806-ED11AA206992}" type="presOf" srcId="{5F4EB36D-2508-49A6-B870-FE16FE865C40}" destId="{4B12397E-E558-4F10-98B9-757271632B5D}" srcOrd="0" destOrd="0" presId="urn:microsoft.com/office/officeart/2005/8/layout/vList2"/>
    <dgm:cxn modelId="{686A8FB1-5723-4C73-ABEE-9B662E3DC7B0}" type="presParOf" srcId="{855BFE45-5C6B-44CA-864D-673B4CEA5AE4}" destId="{4B12397E-E558-4F10-98B9-757271632B5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4610C4-94C9-412E-A2F1-C62586D83E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D59FFC-ED2C-455D-B39C-6EBC5AA18C45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3600" b="1" dirty="0" smtClean="0">
              <a:solidFill>
                <a:schemeClr val="bg2"/>
              </a:solidFill>
            </a:rPr>
            <a:t>Давно уже было замечено, что </a:t>
          </a:r>
          <a:r>
            <a:rPr lang="ru-RU" sz="36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таланты</a:t>
          </a:r>
          <a:r>
            <a:rPr lang="ru-RU" sz="3600" b="1" dirty="0" smtClean="0">
              <a:solidFill>
                <a:schemeClr val="bg2"/>
              </a:solidFill>
            </a:rPr>
            <a:t> являются всюду и всегда, где и когда </a:t>
          </a:r>
          <a:r>
            <a:rPr lang="ru-RU" sz="36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существуют общественные условия</a:t>
          </a:r>
          <a:r>
            <a:rPr lang="ru-RU" sz="3600" b="1" dirty="0" smtClean="0">
              <a:solidFill>
                <a:schemeClr val="bg2"/>
              </a:solidFill>
            </a:rPr>
            <a:t>,</a:t>
          </a:r>
        </a:p>
        <a:p>
          <a:pPr algn="ctr" rtl="0"/>
          <a:r>
            <a:rPr lang="ru-RU" sz="3600" b="1" i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благоприятные</a:t>
          </a:r>
          <a:r>
            <a:rPr lang="ru-RU" sz="36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для их развития.</a:t>
          </a:r>
          <a:r>
            <a:rPr lang="ru-RU" sz="3600" b="1" dirty="0" smtClean="0">
              <a:solidFill>
                <a:schemeClr val="bg2"/>
              </a:solidFill>
            </a:rPr>
            <a:t/>
          </a:r>
          <a:br>
            <a:rPr lang="ru-RU" sz="3600" b="1" dirty="0" smtClean="0">
              <a:solidFill>
                <a:schemeClr val="bg2"/>
              </a:solidFill>
            </a:rPr>
          </a:br>
          <a:endParaRPr lang="ru-RU" sz="3600" b="1" dirty="0">
            <a:solidFill>
              <a:schemeClr val="bg2"/>
            </a:solidFill>
          </a:endParaRPr>
        </a:p>
      </dgm:t>
    </dgm:pt>
    <dgm:pt modelId="{424CCFBE-9E85-40E8-ADCA-50A43DF31A0C}" type="parTrans" cxnId="{0C76D768-1172-4827-A36A-A809B0E47AD2}">
      <dgm:prSet/>
      <dgm:spPr/>
      <dgm:t>
        <a:bodyPr/>
        <a:lstStyle/>
        <a:p>
          <a:endParaRPr lang="ru-RU"/>
        </a:p>
      </dgm:t>
    </dgm:pt>
    <dgm:pt modelId="{30FF3E33-D3D8-4824-82E1-87A0CB9585F4}" type="sibTrans" cxnId="{0C76D768-1172-4827-A36A-A809B0E47AD2}">
      <dgm:prSet/>
      <dgm:spPr/>
      <dgm:t>
        <a:bodyPr/>
        <a:lstStyle/>
        <a:p>
          <a:endParaRPr lang="ru-RU"/>
        </a:p>
      </dgm:t>
    </dgm:pt>
    <dgm:pt modelId="{F5EF17A1-3075-45AF-BCEF-0E64F5ADA2B0}" type="pres">
      <dgm:prSet presAssocID="{F04610C4-94C9-412E-A2F1-C62586D83E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799142-53A8-433F-8116-0AFEF2111D22}" type="pres">
      <dgm:prSet presAssocID="{0CD59FFC-ED2C-455D-B39C-6EBC5AA18C45}" presName="circle1" presStyleLbl="node1" presStyleIdx="0" presStyleCnt="1"/>
      <dgm:spPr/>
    </dgm:pt>
    <dgm:pt modelId="{95E3ECEF-FE89-4B63-AD94-62C9F6FD1691}" type="pres">
      <dgm:prSet presAssocID="{0CD59FFC-ED2C-455D-B39C-6EBC5AA18C45}" presName="space" presStyleCnt="0"/>
      <dgm:spPr/>
    </dgm:pt>
    <dgm:pt modelId="{F352831A-8FED-49A0-89C8-F5F2D9BEE1DB}" type="pres">
      <dgm:prSet presAssocID="{0CD59FFC-ED2C-455D-B39C-6EBC5AA18C45}" presName="rect1" presStyleLbl="alignAcc1" presStyleIdx="0" presStyleCnt="1" custScaleX="106369"/>
      <dgm:spPr/>
      <dgm:t>
        <a:bodyPr/>
        <a:lstStyle/>
        <a:p>
          <a:endParaRPr lang="ru-RU"/>
        </a:p>
      </dgm:t>
    </dgm:pt>
    <dgm:pt modelId="{7F990A19-DD56-4B11-8CB7-44BD67EE10F3}" type="pres">
      <dgm:prSet presAssocID="{0CD59FFC-ED2C-455D-B39C-6EBC5AA18C45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76D768-1172-4827-A36A-A809B0E47AD2}" srcId="{F04610C4-94C9-412E-A2F1-C62586D83E75}" destId="{0CD59FFC-ED2C-455D-B39C-6EBC5AA18C45}" srcOrd="0" destOrd="0" parTransId="{424CCFBE-9E85-40E8-ADCA-50A43DF31A0C}" sibTransId="{30FF3E33-D3D8-4824-82E1-87A0CB9585F4}"/>
    <dgm:cxn modelId="{D647659E-29DC-4091-8E2F-A70C88EA6E3A}" type="presOf" srcId="{0CD59FFC-ED2C-455D-B39C-6EBC5AA18C45}" destId="{7F990A19-DD56-4B11-8CB7-44BD67EE10F3}" srcOrd="1" destOrd="0" presId="urn:microsoft.com/office/officeart/2005/8/layout/target3"/>
    <dgm:cxn modelId="{D8E70B9A-BB22-42A3-B3BA-3B95E7EB7B94}" type="presOf" srcId="{F04610C4-94C9-412E-A2F1-C62586D83E75}" destId="{F5EF17A1-3075-45AF-BCEF-0E64F5ADA2B0}" srcOrd="0" destOrd="0" presId="urn:microsoft.com/office/officeart/2005/8/layout/target3"/>
    <dgm:cxn modelId="{7B35613A-7EA6-40AC-AA18-398E7E39D2FE}" type="presOf" srcId="{0CD59FFC-ED2C-455D-B39C-6EBC5AA18C45}" destId="{F352831A-8FED-49A0-89C8-F5F2D9BEE1DB}" srcOrd="0" destOrd="0" presId="urn:microsoft.com/office/officeart/2005/8/layout/target3"/>
    <dgm:cxn modelId="{C5BB28F3-A936-4100-898E-A57EF1A41E2D}" type="presParOf" srcId="{F5EF17A1-3075-45AF-BCEF-0E64F5ADA2B0}" destId="{88799142-53A8-433F-8116-0AFEF2111D22}" srcOrd="0" destOrd="0" presId="urn:microsoft.com/office/officeart/2005/8/layout/target3"/>
    <dgm:cxn modelId="{DFB087C6-0CA3-46A1-95DB-8ECEF33EBB41}" type="presParOf" srcId="{F5EF17A1-3075-45AF-BCEF-0E64F5ADA2B0}" destId="{95E3ECEF-FE89-4B63-AD94-62C9F6FD1691}" srcOrd="1" destOrd="0" presId="urn:microsoft.com/office/officeart/2005/8/layout/target3"/>
    <dgm:cxn modelId="{E3110893-849A-440F-B865-BCDE6D26434B}" type="presParOf" srcId="{F5EF17A1-3075-45AF-BCEF-0E64F5ADA2B0}" destId="{F352831A-8FED-49A0-89C8-F5F2D9BEE1DB}" srcOrd="2" destOrd="0" presId="urn:microsoft.com/office/officeart/2005/8/layout/target3"/>
    <dgm:cxn modelId="{AE1E2CDA-0721-4791-8DEA-A38904BC5F9A}" type="presParOf" srcId="{F5EF17A1-3075-45AF-BCEF-0E64F5ADA2B0}" destId="{7F990A19-DD56-4B11-8CB7-44BD67EE10F3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8F8244-6263-45D2-8EB4-42666FBDE27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AA4F04-F8AB-4EEE-B6AD-308B1025ED63}">
      <dgm:prSet/>
      <dgm:spPr/>
      <dgm:t>
        <a:bodyPr/>
        <a:lstStyle/>
        <a:p>
          <a:r>
            <a:rPr lang="ru-RU" b="1" smtClean="0"/>
            <a:t>УКАЗ ПРЕЗИДЕНТА РФ ОТ 1 ИЮНЯ 2012 Г. N 761 "О НАЦИОНАЛЬНОЙ СТРАТЕГИИ ДЕЙСТВИЙ В ИНТЕРЕСАХ ДЕТЕЙ НА 2012 - 2017 ГОДЫ"</a:t>
          </a:r>
          <a:endParaRPr lang="ru-RU"/>
        </a:p>
      </dgm:t>
    </dgm:pt>
    <dgm:pt modelId="{1544F006-34C2-4FA3-A5C0-A6E1AAD57CF2}" type="parTrans" cxnId="{55CFADAF-F5E3-4EC6-8E09-57E7520BC44E}">
      <dgm:prSet/>
      <dgm:spPr/>
      <dgm:t>
        <a:bodyPr/>
        <a:lstStyle/>
        <a:p>
          <a:endParaRPr lang="ru-RU"/>
        </a:p>
      </dgm:t>
    </dgm:pt>
    <dgm:pt modelId="{88267BA7-214F-4A69-9196-B32D05FD2A96}" type="sibTrans" cxnId="{55CFADAF-F5E3-4EC6-8E09-57E7520BC44E}">
      <dgm:prSet/>
      <dgm:spPr/>
      <dgm:t>
        <a:bodyPr/>
        <a:lstStyle/>
        <a:p>
          <a:endParaRPr lang="ru-RU"/>
        </a:p>
      </dgm:t>
    </dgm:pt>
    <dgm:pt modelId="{0BBA297F-9813-47C2-8023-4D815A6C1739}" type="pres">
      <dgm:prSet presAssocID="{4E8F8244-6263-45D2-8EB4-42666FBDE2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A77BBD-6427-4D2C-9550-1A6B7FB4CB03}" type="pres">
      <dgm:prSet presAssocID="{2BAA4F04-F8AB-4EEE-B6AD-308B1025ED6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994044-03C3-4321-9E7A-440CC95FC8C7}" type="presOf" srcId="{4E8F8244-6263-45D2-8EB4-42666FBDE27E}" destId="{0BBA297F-9813-47C2-8023-4D815A6C1739}" srcOrd="0" destOrd="0" presId="urn:microsoft.com/office/officeart/2005/8/layout/vList2"/>
    <dgm:cxn modelId="{55CFADAF-F5E3-4EC6-8E09-57E7520BC44E}" srcId="{4E8F8244-6263-45D2-8EB4-42666FBDE27E}" destId="{2BAA4F04-F8AB-4EEE-B6AD-308B1025ED63}" srcOrd="0" destOrd="0" parTransId="{1544F006-34C2-4FA3-A5C0-A6E1AAD57CF2}" sibTransId="{88267BA7-214F-4A69-9196-B32D05FD2A96}"/>
    <dgm:cxn modelId="{2DBF4FCE-0C61-48AF-9319-2DE1331A290F}" type="presOf" srcId="{2BAA4F04-F8AB-4EEE-B6AD-308B1025ED63}" destId="{A3A77BBD-6427-4D2C-9550-1A6B7FB4CB03}" srcOrd="0" destOrd="0" presId="urn:microsoft.com/office/officeart/2005/8/layout/vList2"/>
    <dgm:cxn modelId="{FB4FB482-C5BD-47E1-B29E-590397DEF4A4}" type="presParOf" srcId="{0BBA297F-9813-47C2-8023-4D815A6C1739}" destId="{A3A77BBD-6427-4D2C-9550-1A6B7FB4CB0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E4A910-8173-47B7-92FF-84AF33E0645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48B3C59-D10E-40E2-B22A-ED393ED32C40}">
      <dgm:prSet/>
      <dgm:spPr/>
      <dgm:t>
        <a:bodyPr/>
        <a:lstStyle/>
        <a:p>
          <a:pPr rtl="0"/>
          <a:r>
            <a:rPr lang="ru-RU" b="1" smtClean="0"/>
            <a:t>КЛЮЧЕВЫЕ ПРИНЦИПЫ НАЦИОНАЛЬНОЙ СТРАТЕГИИ.</a:t>
          </a:r>
          <a:endParaRPr lang="ru-RU"/>
        </a:p>
      </dgm:t>
    </dgm:pt>
    <dgm:pt modelId="{DD298928-0FDD-4C39-81CD-36FF87D47636}" type="parTrans" cxnId="{6B2CB049-8254-4A37-9CD8-B9F9A95BA7E0}">
      <dgm:prSet/>
      <dgm:spPr/>
      <dgm:t>
        <a:bodyPr/>
        <a:lstStyle/>
        <a:p>
          <a:endParaRPr lang="ru-RU"/>
        </a:p>
      </dgm:t>
    </dgm:pt>
    <dgm:pt modelId="{C7165573-BEF4-474A-97F2-E5953D91B516}" type="sibTrans" cxnId="{6B2CB049-8254-4A37-9CD8-B9F9A95BA7E0}">
      <dgm:prSet/>
      <dgm:spPr/>
      <dgm:t>
        <a:bodyPr/>
        <a:lstStyle/>
        <a:p>
          <a:endParaRPr lang="ru-RU"/>
        </a:p>
      </dgm:t>
    </dgm:pt>
    <dgm:pt modelId="{27C4CD0A-BFA3-4A54-B57B-255CF6360D8D}" type="pres">
      <dgm:prSet presAssocID="{8EE4A910-8173-47B7-92FF-84AF33E064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3C801F-9ED6-4C29-876E-C5D09AC3BBC1}" type="pres">
      <dgm:prSet presAssocID="{148B3C59-D10E-40E2-B22A-ED393ED32C4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B1E233-47DB-4193-99C9-98C864C0C8BC}" type="presOf" srcId="{148B3C59-D10E-40E2-B22A-ED393ED32C40}" destId="{713C801F-9ED6-4C29-876E-C5D09AC3BBC1}" srcOrd="0" destOrd="0" presId="urn:microsoft.com/office/officeart/2005/8/layout/vList2"/>
    <dgm:cxn modelId="{7021DCC5-8F43-40CA-A194-E6B8BABABE46}" type="presOf" srcId="{8EE4A910-8173-47B7-92FF-84AF33E0645F}" destId="{27C4CD0A-BFA3-4A54-B57B-255CF6360D8D}" srcOrd="0" destOrd="0" presId="urn:microsoft.com/office/officeart/2005/8/layout/vList2"/>
    <dgm:cxn modelId="{6B2CB049-8254-4A37-9CD8-B9F9A95BA7E0}" srcId="{8EE4A910-8173-47B7-92FF-84AF33E0645F}" destId="{148B3C59-D10E-40E2-B22A-ED393ED32C40}" srcOrd="0" destOrd="0" parTransId="{DD298928-0FDD-4C39-81CD-36FF87D47636}" sibTransId="{C7165573-BEF4-474A-97F2-E5953D91B516}"/>
    <dgm:cxn modelId="{9CB40EC4-BA64-4B6B-AEBB-E9B6D0E664F7}" type="presParOf" srcId="{27C4CD0A-BFA3-4A54-B57B-255CF6360D8D}" destId="{713C801F-9ED6-4C29-876E-C5D09AC3BBC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7C2854B-415B-42D7-AF7F-D3E1BF85029B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D5C91E-3FAF-4690-8401-EE8D156F1239}">
      <dgm:prSet/>
      <dgm:spPr/>
      <dgm:t>
        <a:bodyPr/>
        <a:lstStyle/>
        <a:p>
          <a:pPr rtl="0"/>
          <a:r>
            <a:rPr lang="ru-RU" b="1" dirty="0" smtClean="0"/>
            <a:t>ФЕДЕРАЛЬНЫЙ ЗАКОН от 29.12.2012 N 273-ФЗ</a:t>
          </a:r>
          <a:br>
            <a:rPr lang="ru-RU" b="1" dirty="0" smtClean="0"/>
          </a:br>
          <a:r>
            <a:rPr lang="ru-RU" b="1" dirty="0" smtClean="0"/>
            <a:t>"ОБ ОБРАЗОВАНИИ В РОССИЙСКОЙ ФЕДЕРАЦИИ"</a:t>
          </a:r>
          <a:endParaRPr lang="ru-RU" dirty="0"/>
        </a:p>
      </dgm:t>
    </dgm:pt>
    <dgm:pt modelId="{8FC210F3-5883-4203-B92D-884C2EDB2E49}" type="parTrans" cxnId="{7367DDED-2197-4E5E-8D67-1C595A0C7B19}">
      <dgm:prSet/>
      <dgm:spPr/>
      <dgm:t>
        <a:bodyPr/>
        <a:lstStyle/>
        <a:p>
          <a:endParaRPr lang="ru-RU"/>
        </a:p>
      </dgm:t>
    </dgm:pt>
    <dgm:pt modelId="{E18A3146-6D68-4D12-83DF-63D25D902D1C}" type="sibTrans" cxnId="{7367DDED-2197-4E5E-8D67-1C595A0C7B19}">
      <dgm:prSet/>
      <dgm:spPr/>
      <dgm:t>
        <a:bodyPr/>
        <a:lstStyle/>
        <a:p>
          <a:endParaRPr lang="ru-RU"/>
        </a:p>
      </dgm:t>
    </dgm:pt>
    <dgm:pt modelId="{A6D51982-4AEC-4B42-8F49-D445D8B20F34}" type="pres">
      <dgm:prSet presAssocID="{E7C2854B-415B-42D7-AF7F-D3E1BF85029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AEFA41-431C-43E6-89A5-CCCFE7D230BA}" type="pres">
      <dgm:prSet presAssocID="{98D5C91E-3FAF-4690-8401-EE8D156F123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67DDED-2197-4E5E-8D67-1C595A0C7B19}" srcId="{E7C2854B-415B-42D7-AF7F-D3E1BF85029B}" destId="{98D5C91E-3FAF-4690-8401-EE8D156F1239}" srcOrd="0" destOrd="0" parTransId="{8FC210F3-5883-4203-B92D-884C2EDB2E49}" sibTransId="{E18A3146-6D68-4D12-83DF-63D25D902D1C}"/>
    <dgm:cxn modelId="{BEAA4D49-3E35-457E-8470-A51F8C229296}" type="presOf" srcId="{E7C2854B-415B-42D7-AF7F-D3E1BF85029B}" destId="{A6D51982-4AEC-4B42-8F49-D445D8B20F34}" srcOrd="0" destOrd="0" presId="urn:microsoft.com/office/officeart/2005/8/layout/vList2"/>
    <dgm:cxn modelId="{057D703B-C5BB-4A33-A6CA-53BF4D44D3D7}" type="presOf" srcId="{98D5C91E-3FAF-4690-8401-EE8D156F1239}" destId="{CFAEFA41-431C-43E6-89A5-CCCFE7D230BA}" srcOrd="0" destOrd="0" presId="urn:microsoft.com/office/officeart/2005/8/layout/vList2"/>
    <dgm:cxn modelId="{9B4E1EAB-73A3-449C-BD9D-8E14368DE64C}" type="presParOf" srcId="{A6D51982-4AEC-4B42-8F49-D445D8B20F34}" destId="{CFAEFA41-431C-43E6-89A5-CCCFE7D230B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DA6AE32-1012-4E5B-8C6D-61B51B5BA26B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EFD446F-3313-4A0E-A1CD-ED9427579727}">
      <dgm:prSet custT="1"/>
      <dgm:spPr/>
      <dgm:t>
        <a:bodyPr/>
        <a:lstStyle/>
        <a:p>
          <a:pPr rtl="0"/>
          <a:r>
            <a:rPr lang="ru-RU" sz="1800" dirty="0" smtClean="0">
              <a:latin typeface="+mn-lt"/>
            </a:rPr>
            <a:t>Приказ Министерства образования и науки РФ от 17 декабря 2010 г. № 1897 "Об утверждении федерального государственного образовательного стандарта основного общего образования"</a:t>
          </a:r>
          <a:br>
            <a:rPr lang="ru-RU" sz="1800" dirty="0" smtClean="0">
              <a:latin typeface="+mn-lt"/>
            </a:rPr>
          </a:br>
          <a:endParaRPr lang="ru-RU" sz="1800" dirty="0">
            <a:latin typeface="+mn-lt"/>
          </a:endParaRPr>
        </a:p>
      </dgm:t>
    </dgm:pt>
    <dgm:pt modelId="{F5CD904B-1B5D-4BE0-B77A-FEF20C211DF9}" type="parTrans" cxnId="{5BFD712A-E0E9-4B63-B72A-401D1978E234}">
      <dgm:prSet/>
      <dgm:spPr/>
      <dgm:t>
        <a:bodyPr/>
        <a:lstStyle/>
        <a:p>
          <a:endParaRPr lang="ru-RU"/>
        </a:p>
      </dgm:t>
    </dgm:pt>
    <dgm:pt modelId="{140BFBB5-5F55-48C9-96C5-5D331B938BF5}" type="sibTrans" cxnId="{5BFD712A-E0E9-4B63-B72A-401D1978E234}">
      <dgm:prSet/>
      <dgm:spPr/>
      <dgm:t>
        <a:bodyPr/>
        <a:lstStyle/>
        <a:p>
          <a:endParaRPr lang="ru-RU"/>
        </a:p>
      </dgm:t>
    </dgm:pt>
    <dgm:pt modelId="{6188813E-5E18-4BF3-A501-E877939EE58E}" type="pres">
      <dgm:prSet presAssocID="{6DA6AE32-1012-4E5B-8C6D-61B51B5BA26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F56AA9-46B6-4DDD-8F6A-5708D8C955E6}" type="pres">
      <dgm:prSet presAssocID="{DEFD446F-3313-4A0E-A1CD-ED942757972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1BBD56-DA26-4B9A-8D20-39B643BCA56B}" type="presOf" srcId="{6DA6AE32-1012-4E5B-8C6D-61B51B5BA26B}" destId="{6188813E-5E18-4BF3-A501-E877939EE58E}" srcOrd="0" destOrd="0" presId="urn:microsoft.com/office/officeart/2005/8/layout/vList2"/>
    <dgm:cxn modelId="{5BFD712A-E0E9-4B63-B72A-401D1978E234}" srcId="{6DA6AE32-1012-4E5B-8C6D-61B51B5BA26B}" destId="{DEFD446F-3313-4A0E-A1CD-ED9427579727}" srcOrd="0" destOrd="0" parTransId="{F5CD904B-1B5D-4BE0-B77A-FEF20C211DF9}" sibTransId="{140BFBB5-5F55-48C9-96C5-5D331B938BF5}"/>
    <dgm:cxn modelId="{C36DD103-444E-4A74-8929-FECDAD590CF5}" type="presOf" srcId="{DEFD446F-3313-4A0E-A1CD-ED9427579727}" destId="{53F56AA9-46B6-4DDD-8F6A-5708D8C955E6}" srcOrd="0" destOrd="0" presId="urn:microsoft.com/office/officeart/2005/8/layout/vList2"/>
    <dgm:cxn modelId="{471B41D5-D43A-4309-B2D2-5BCD40A8245C}" type="presParOf" srcId="{6188813E-5E18-4BF3-A501-E877939EE58E}" destId="{53F56AA9-46B6-4DDD-8F6A-5708D8C955E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1F8451C-632B-4DA7-B687-C8E7E82181D6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F7532F6-E2A3-4920-B946-5967EEDAABC2}">
      <dgm:prSet custT="1"/>
      <dgm:spPr/>
      <dgm:t>
        <a:bodyPr/>
        <a:lstStyle/>
        <a:p>
          <a:pPr rtl="0"/>
          <a:r>
            <a:rPr lang="ru-RU" sz="2400" dirty="0" smtClean="0"/>
            <a:t>Национальная образовательная инициатива НАША НОВАЯ ШКОЛА, утвержденная Президентом РФ 4 февраля 2010г.</a:t>
          </a:r>
          <a:br>
            <a:rPr lang="ru-RU" sz="2400" dirty="0" smtClean="0"/>
          </a:br>
          <a:endParaRPr lang="ru-RU" sz="2400" dirty="0"/>
        </a:p>
      </dgm:t>
    </dgm:pt>
    <dgm:pt modelId="{F6070DDD-F46A-4E52-82DF-45D3A8C6871D}" type="parTrans" cxnId="{CB36E4C6-7503-45D0-A413-C5313F101CF2}">
      <dgm:prSet/>
      <dgm:spPr/>
      <dgm:t>
        <a:bodyPr/>
        <a:lstStyle/>
        <a:p>
          <a:endParaRPr lang="ru-RU"/>
        </a:p>
      </dgm:t>
    </dgm:pt>
    <dgm:pt modelId="{CF950346-508A-453D-8EBA-06E69AD378C2}" type="sibTrans" cxnId="{CB36E4C6-7503-45D0-A413-C5313F101CF2}">
      <dgm:prSet/>
      <dgm:spPr/>
      <dgm:t>
        <a:bodyPr/>
        <a:lstStyle/>
        <a:p>
          <a:endParaRPr lang="ru-RU"/>
        </a:p>
      </dgm:t>
    </dgm:pt>
    <dgm:pt modelId="{995D2C87-C543-4371-B269-D9A20B7CE642}" type="pres">
      <dgm:prSet presAssocID="{01F8451C-632B-4DA7-B687-C8E7E82181D6}" presName="linear" presStyleCnt="0">
        <dgm:presLayoutVars>
          <dgm:animLvl val="lvl"/>
          <dgm:resizeHandles val="exact"/>
        </dgm:presLayoutVars>
      </dgm:prSet>
      <dgm:spPr/>
    </dgm:pt>
    <dgm:pt modelId="{303C8D72-7E14-457C-9A62-3E25B0E438B7}" type="pres">
      <dgm:prSet presAssocID="{CF7532F6-E2A3-4920-B946-5967EEDAABC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B36E4C6-7503-45D0-A413-C5313F101CF2}" srcId="{01F8451C-632B-4DA7-B687-C8E7E82181D6}" destId="{CF7532F6-E2A3-4920-B946-5967EEDAABC2}" srcOrd="0" destOrd="0" parTransId="{F6070DDD-F46A-4E52-82DF-45D3A8C6871D}" sibTransId="{CF950346-508A-453D-8EBA-06E69AD378C2}"/>
    <dgm:cxn modelId="{69902288-2796-4A7C-B09C-7528C94B50E1}" type="presOf" srcId="{CF7532F6-E2A3-4920-B946-5967EEDAABC2}" destId="{303C8D72-7E14-457C-9A62-3E25B0E438B7}" srcOrd="0" destOrd="0" presId="urn:microsoft.com/office/officeart/2005/8/layout/vList2"/>
    <dgm:cxn modelId="{B29A2801-3A48-4CFF-BFA7-C07BEFC35B21}" type="presOf" srcId="{01F8451C-632B-4DA7-B687-C8E7E82181D6}" destId="{995D2C87-C543-4371-B269-D9A20B7CE642}" srcOrd="0" destOrd="0" presId="urn:microsoft.com/office/officeart/2005/8/layout/vList2"/>
    <dgm:cxn modelId="{01C4D41C-735A-4F53-9F04-308AB8F599D7}" type="presParOf" srcId="{995D2C87-C543-4371-B269-D9A20B7CE642}" destId="{303C8D72-7E14-457C-9A62-3E25B0E438B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1E3ACB-54F0-41CE-8252-625D8D4E9911}">
      <dsp:nvSpPr>
        <dsp:cNvPr id="0" name=""/>
        <dsp:cNvSpPr/>
      </dsp:nvSpPr>
      <dsp:spPr>
        <a:xfrm>
          <a:off x="0" y="266459"/>
          <a:ext cx="5162550" cy="213408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Государственная политика в области образования и развития одарённых детей</a:t>
          </a:r>
          <a:endParaRPr lang="ru-RU" sz="3200" kern="1200" dirty="0"/>
        </a:p>
      </dsp:txBody>
      <dsp:txXfrm>
        <a:off x="104177" y="370636"/>
        <a:ext cx="4954196" cy="192572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6DBCFD-9B24-4DF8-AAD2-A694BFC07D76}">
      <dsp:nvSpPr>
        <dsp:cNvPr id="0" name=""/>
        <dsp:cNvSpPr/>
      </dsp:nvSpPr>
      <dsp:spPr>
        <a:xfrm>
          <a:off x="0" y="76456"/>
          <a:ext cx="4040187" cy="9893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/>
            <a:t>ПОСТАНОВЛЕНИЕ ПРАВИТЕЛЬСТВА РОССИЙСКОЙ ФЕДЕРАЦИИ от 25 августа 2000 г. N 625</a:t>
          </a:r>
          <a:endParaRPr lang="ru-RU" sz="1500" kern="1200"/>
        </a:p>
      </dsp:txBody>
      <dsp:txXfrm>
        <a:off x="48298" y="124754"/>
        <a:ext cx="3943591" cy="892785"/>
      </dsp:txXfrm>
    </dsp:sp>
    <dsp:sp modelId="{D4DF9E6E-7193-4EDD-B86E-0F0169D5B0D3}">
      <dsp:nvSpPr>
        <dsp:cNvPr id="0" name=""/>
        <dsp:cNvSpPr/>
      </dsp:nvSpPr>
      <dsp:spPr>
        <a:xfrm>
          <a:off x="0" y="1109037"/>
          <a:ext cx="4040187" cy="9893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/>
            <a:t>«О ФЕДЕРАЛЬНЫХ ЦЕЛЕВЫХ ПРОГРАММАХ ПО УЛУЧШЕНИЮ ПОЛОЖЕНИЯ ДЕТЕЙ В РОССИЙСКОЙ ФЕДЕРАЦИИ НА 2001 - 2002 ГОДЫ»</a:t>
          </a:r>
          <a:endParaRPr lang="ru-RU" sz="1500" kern="1200"/>
        </a:p>
      </dsp:txBody>
      <dsp:txXfrm>
        <a:off x="48298" y="1157335"/>
        <a:ext cx="3943591" cy="89278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03BD12-29BF-49BB-B25C-99401F2B54AD}">
      <dsp:nvSpPr>
        <dsp:cNvPr id="0" name=""/>
        <dsp:cNvSpPr/>
      </dsp:nvSpPr>
      <dsp:spPr>
        <a:xfrm>
          <a:off x="0" y="5008"/>
          <a:ext cx="3279774" cy="193625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"КОНЦЕПЦИЯ ОБЩЕНАЦИОНАЛЬНОЙ СИСТЕМЫ ВЫЯВЛЕНИЯ И РАЗВИТИЯ МОЛОДЫХ ТАЛАНТОВ"(УТВ. ПРЕЗИДЕНТОМ РФ 03.04.2012)</a:t>
          </a:r>
          <a:endParaRPr lang="ru-RU" sz="1700" kern="1200" dirty="0"/>
        </a:p>
      </dsp:txBody>
      <dsp:txXfrm>
        <a:off x="94520" y="99528"/>
        <a:ext cx="3090734" cy="174721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D31B78-8CC0-4D28-B715-1E055ABB8134}">
      <dsp:nvSpPr>
        <dsp:cNvPr id="0" name=""/>
        <dsp:cNvSpPr/>
      </dsp:nvSpPr>
      <dsp:spPr>
        <a:xfrm>
          <a:off x="0" y="260723"/>
          <a:ext cx="3008313" cy="41696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ЗАКОН ВОЛГОГРАДСКОЙ ОБЛАСТИ ОТ 4 ОКТЯБРЯ 2013 ГОДА №118-ОД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"ОБ ОБРАЗОВАНИИ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 ВОЛГОГРАДСКОЙ ОБЛАСТИ"</a:t>
          </a:r>
          <a:endParaRPr lang="ru-RU" sz="2000" kern="1200" dirty="0"/>
        </a:p>
      </dsp:txBody>
      <dsp:txXfrm>
        <a:off x="146854" y="407577"/>
        <a:ext cx="2714605" cy="387590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B92601-537D-4B63-AF0A-4366A427ED97}">
      <dsp:nvSpPr>
        <dsp:cNvPr id="0" name=""/>
        <dsp:cNvSpPr/>
      </dsp:nvSpPr>
      <dsp:spPr>
        <a:xfrm>
          <a:off x="282563" y="134122"/>
          <a:ext cx="6216672" cy="13319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 smtClean="0"/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Специализированные учреждения, центры по работе с одаренными детьм</a:t>
          </a:r>
          <a:r>
            <a:rPr lang="ru-RU" sz="2800" kern="1200" dirty="0" smtClean="0"/>
            <a:t>и</a:t>
          </a:r>
          <a:br>
            <a:rPr lang="ru-RU" sz="2800" kern="1200" dirty="0" smtClean="0"/>
          </a:br>
          <a:endParaRPr lang="ru-RU" sz="2800" kern="1200" dirty="0"/>
        </a:p>
      </dsp:txBody>
      <dsp:txXfrm>
        <a:off x="347584" y="199143"/>
        <a:ext cx="6086630" cy="120191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E84307-E8D2-4167-8C83-312822C6D472}">
      <dsp:nvSpPr>
        <dsp:cNvPr id="0" name=""/>
        <dsp:cNvSpPr/>
      </dsp:nvSpPr>
      <dsp:spPr>
        <a:xfrm>
          <a:off x="0" y="4348"/>
          <a:ext cx="6858000" cy="7072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smtClean="0"/>
            <a:t>Поощрение одарённых детей</a:t>
          </a:r>
          <a:endParaRPr lang="ru-RU" sz="3100" kern="1200"/>
        </a:p>
      </dsp:txBody>
      <dsp:txXfrm>
        <a:off x="34526" y="38874"/>
        <a:ext cx="6788948" cy="63821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78F183-DB58-47C0-97DD-6B1C1E4C5EFB}">
      <dsp:nvSpPr>
        <dsp:cNvPr id="0" name=""/>
        <dsp:cNvSpPr/>
      </dsp:nvSpPr>
      <dsp:spPr>
        <a:xfrm>
          <a:off x="0" y="14744"/>
          <a:ext cx="3008313" cy="1132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smtClean="0"/>
            <a:t>Современные подходы к проблеме одарённости</a:t>
          </a:r>
          <a:endParaRPr lang="ru-RU" sz="2200" kern="1200"/>
        </a:p>
      </dsp:txBody>
      <dsp:txXfrm>
        <a:off x="55287" y="70031"/>
        <a:ext cx="2897739" cy="102198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F8D4D-EE3A-4E23-87E1-B667732B9F56}">
      <dsp:nvSpPr>
        <dsp:cNvPr id="0" name=""/>
        <dsp:cNvSpPr/>
      </dsp:nvSpPr>
      <dsp:spPr>
        <a:xfrm>
          <a:off x="0" y="4631"/>
          <a:ext cx="3008313" cy="1133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/>
            <a:t>Принцип  дифференциации и индивидуализации </a:t>
          </a:r>
          <a:endParaRPr lang="ru-RU" sz="1700" kern="1200"/>
        </a:p>
      </dsp:txBody>
      <dsp:txXfrm>
        <a:off x="55344" y="59975"/>
        <a:ext cx="2897625" cy="1023042"/>
      </dsp:txXfrm>
    </dsp:sp>
    <dsp:sp modelId="{D863AF72-98CC-4C91-A012-CF06C04B5D5D}">
      <dsp:nvSpPr>
        <dsp:cNvPr id="0" name=""/>
        <dsp:cNvSpPr/>
      </dsp:nvSpPr>
      <dsp:spPr>
        <a:xfrm>
          <a:off x="0" y="1187321"/>
          <a:ext cx="3008313" cy="1133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/>
            <a:t>Обучение по индивидуальным образовательным программам</a:t>
          </a:r>
          <a:endParaRPr lang="ru-RU" sz="1700" kern="1200"/>
        </a:p>
      </dsp:txBody>
      <dsp:txXfrm>
        <a:off x="55344" y="1242665"/>
        <a:ext cx="2897625" cy="1023042"/>
      </dsp:txXfrm>
    </dsp:sp>
    <dsp:sp modelId="{367A7836-0D15-45B8-9558-FC1416E5A3D0}">
      <dsp:nvSpPr>
        <dsp:cNvPr id="0" name=""/>
        <dsp:cNvSpPr/>
      </dsp:nvSpPr>
      <dsp:spPr>
        <a:xfrm>
          <a:off x="0" y="2370011"/>
          <a:ext cx="3008313" cy="1133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Индивидуальный образовательный маршрут</a:t>
          </a:r>
          <a:endParaRPr lang="ru-RU" sz="1700" kern="1200" dirty="0"/>
        </a:p>
      </dsp:txBody>
      <dsp:txXfrm>
        <a:off x="55344" y="2425355"/>
        <a:ext cx="2897625" cy="1023042"/>
      </dsp:txXfrm>
    </dsp:sp>
    <dsp:sp modelId="{C061EDB7-4F24-4641-8EAE-58E037C4BC8E}">
      <dsp:nvSpPr>
        <dsp:cNvPr id="0" name=""/>
        <dsp:cNvSpPr/>
      </dsp:nvSpPr>
      <dsp:spPr>
        <a:xfrm>
          <a:off x="0" y="3552701"/>
          <a:ext cx="3008313" cy="1133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/>
            <a:t>Индивидуальные учебные планы - еще одно условие индивидуализации работы с одаренными детьми</a:t>
          </a:r>
          <a:r>
            <a:rPr lang="ru-RU" sz="1700" kern="1200" smtClean="0"/>
            <a:t>.</a:t>
          </a:r>
          <a:endParaRPr lang="ru-RU" sz="1700" kern="1200"/>
        </a:p>
      </dsp:txBody>
      <dsp:txXfrm>
        <a:off x="55344" y="3608045"/>
        <a:ext cx="2897625" cy="10230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2E448-EB2C-47CA-A801-D14AF3E83EA4}">
      <dsp:nvSpPr>
        <dsp:cNvPr id="0" name=""/>
        <dsp:cNvSpPr/>
      </dsp:nvSpPr>
      <dsp:spPr>
        <a:xfrm>
          <a:off x="0" y="84630"/>
          <a:ext cx="6096024" cy="8213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smtClean="0"/>
            <a:t>МИССИЯ ГОСУДАРСТВА</a:t>
          </a:r>
          <a:endParaRPr lang="ru-RU" sz="3600" kern="1200"/>
        </a:p>
      </dsp:txBody>
      <dsp:txXfrm>
        <a:off x="40094" y="124724"/>
        <a:ext cx="6015836" cy="7411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2397E-E558-4F10-98B9-757271632B5D}">
      <dsp:nvSpPr>
        <dsp:cNvPr id="0" name=""/>
        <dsp:cNvSpPr/>
      </dsp:nvSpPr>
      <dsp:spPr>
        <a:xfrm>
          <a:off x="0" y="27163"/>
          <a:ext cx="6248400" cy="6616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900" b="1" i="0" kern="1200" dirty="0" smtClean="0"/>
            <a:t>Георгий Валентинович</a:t>
          </a:r>
          <a:r>
            <a:rPr lang="ru-RU" sz="2900" b="1" i="0" kern="1200" dirty="0" smtClean="0"/>
            <a:t> Плеханов:</a:t>
          </a:r>
          <a:endParaRPr lang="ru-RU" sz="2900" kern="1200" dirty="0"/>
        </a:p>
      </dsp:txBody>
      <dsp:txXfrm>
        <a:off x="32298" y="59461"/>
        <a:ext cx="6183804" cy="5970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799142-53A8-433F-8116-0AFEF2111D22}">
      <dsp:nvSpPr>
        <dsp:cNvPr id="0" name=""/>
        <dsp:cNvSpPr/>
      </dsp:nvSpPr>
      <dsp:spPr>
        <a:xfrm>
          <a:off x="-95243" y="0"/>
          <a:ext cx="4191000" cy="41910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52831A-8FED-49A0-89C8-F5F2D9BEE1DB}">
      <dsp:nvSpPr>
        <dsp:cNvPr id="0" name=""/>
        <dsp:cNvSpPr/>
      </dsp:nvSpPr>
      <dsp:spPr>
        <a:xfrm>
          <a:off x="1809769" y="0"/>
          <a:ext cx="6362674" cy="4191000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bg2"/>
              </a:solidFill>
            </a:rPr>
            <a:t>Давно уже было замечено, что </a:t>
          </a:r>
          <a:r>
            <a:rPr lang="ru-RU" sz="3600" b="1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таланты</a:t>
          </a:r>
          <a:r>
            <a:rPr lang="ru-RU" sz="3600" b="1" kern="1200" dirty="0" smtClean="0">
              <a:solidFill>
                <a:schemeClr val="bg2"/>
              </a:solidFill>
            </a:rPr>
            <a:t> являются всюду и всегда, где и когда </a:t>
          </a:r>
          <a:r>
            <a:rPr lang="ru-RU" sz="3600" b="1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существуют общественные условия</a:t>
          </a:r>
          <a:r>
            <a:rPr lang="ru-RU" sz="3600" b="1" kern="1200" dirty="0" smtClean="0">
              <a:solidFill>
                <a:schemeClr val="bg2"/>
              </a:solidFill>
            </a:rPr>
            <a:t>,</a:t>
          </a:r>
        </a:p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0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благоприятные</a:t>
          </a:r>
          <a:r>
            <a:rPr lang="ru-RU" sz="3600" b="1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для их развития.</a:t>
          </a:r>
          <a:r>
            <a:rPr lang="ru-RU" sz="3600" b="1" kern="1200" dirty="0" smtClean="0">
              <a:solidFill>
                <a:schemeClr val="bg2"/>
              </a:solidFill>
            </a:rPr>
            <a:t/>
          </a:r>
          <a:br>
            <a:rPr lang="ru-RU" sz="3600" b="1" kern="1200" dirty="0" smtClean="0">
              <a:solidFill>
                <a:schemeClr val="bg2"/>
              </a:solidFill>
            </a:rPr>
          </a:br>
          <a:endParaRPr lang="ru-RU" sz="3600" b="1" kern="1200" dirty="0">
            <a:solidFill>
              <a:schemeClr val="bg2"/>
            </a:solidFill>
          </a:endParaRPr>
        </a:p>
      </dsp:txBody>
      <dsp:txXfrm>
        <a:off x="1809769" y="0"/>
        <a:ext cx="6362674" cy="4191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77BBD-6427-4D2C-9550-1A6B7FB4CB03}">
      <dsp:nvSpPr>
        <dsp:cNvPr id="0" name=""/>
        <dsp:cNvSpPr/>
      </dsp:nvSpPr>
      <dsp:spPr>
        <a:xfrm>
          <a:off x="0" y="30960"/>
          <a:ext cx="6858000" cy="1081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smtClean="0"/>
            <a:t>УКАЗ ПРЕЗИДЕНТА РФ ОТ 1 ИЮНЯ 2012 Г. N 761 "О НАЦИОНАЛЬНОЙ СТРАТЕГИИ ДЕЙСТВИЙ В ИНТЕРЕСАХ ДЕТЕЙ НА 2012 - 2017 ГОДЫ"</a:t>
          </a:r>
          <a:endParaRPr lang="ru-RU" sz="2100" kern="1200"/>
        </a:p>
      </dsp:txBody>
      <dsp:txXfrm>
        <a:off x="52774" y="83734"/>
        <a:ext cx="6752452" cy="9755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C801F-9ED6-4C29-876E-C5D09AC3BBC1}">
      <dsp:nvSpPr>
        <dsp:cNvPr id="0" name=""/>
        <dsp:cNvSpPr/>
      </dsp:nvSpPr>
      <dsp:spPr>
        <a:xfrm>
          <a:off x="0" y="57508"/>
          <a:ext cx="8305800" cy="524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smtClean="0"/>
            <a:t>КЛЮЧЕВЫЕ ПРИНЦИПЫ НАЦИОНАЛЬНОЙ СТРАТЕГИИ.</a:t>
          </a:r>
          <a:endParaRPr lang="ru-RU" sz="2300" kern="1200"/>
        </a:p>
      </dsp:txBody>
      <dsp:txXfrm>
        <a:off x="25616" y="83124"/>
        <a:ext cx="8254568" cy="47351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AEFA41-431C-43E6-89A5-CCCFE7D230BA}">
      <dsp:nvSpPr>
        <dsp:cNvPr id="0" name=""/>
        <dsp:cNvSpPr/>
      </dsp:nvSpPr>
      <dsp:spPr>
        <a:xfrm>
          <a:off x="0" y="2301"/>
          <a:ext cx="6705600" cy="71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ФЕДЕРАЛЬНЫЙ ЗАКОН от 29.12.2012 N 273-ФЗ</a:t>
          </a:r>
          <a:br>
            <a:rPr lang="ru-RU" sz="1900" b="1" kern="1200" dirty="0" smtClean="0"/>
          </a:br>
          <a:r>
            <a:rPr lang="ru-RU" sz="1900" b="1" kern="1200" dirty="0" smtClean="0"/>
            <a:t>"ОБ ОБРАЗОВАНИИ В РОССИЙСКОЙ ФЕДЕРАЦИИ"</a:t>
          </a:r>
          <a:endParaRPr lang="ru-RU" sz="1900" kern="1200" dirty="0"/>
        </a:p>
      </dsp:txBody>
      <dsp:txXfrm>
        <a:off x="34726" y="37027"/>
        <a:ext cx="6636148" cy="64190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F56AA9-46B6-4DDD-8F6A-5708D8C955E6}">
      <dsp:nvSpPr>
        <dsp:cNvPr id="0" name=""/>
        <dsp:cNvSpPr/>
      </dsp:nvSpPr>
      <dsp:spPr>
        <a:xfrm>
          <a:off x="0" y="27"/>
          <a:ext cx="6858000" cy="117310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n-lt"/>
            </a:rPr>
            <a:t>Приказ Министерства образования и науки РФ от 17 декабря 2010 г. № 1897 "Об утверждении федерального государственного образовательного стандарта основного общего образования"</a:t>
          </a:r>
          <a:br>
            <a:rPr lang="ru-RU" sz="1800" kern="1200" dirty="0" smtClean="0">
              <a:latin typeface="+mn-lt"/>
            </a:rPr>
          </a:br>
          <a:endParaRPr lang="ru-RU" sz="1800" kern="1200" dirty="0">
            <a:latin typeface="+mn-lt"/>
          </a:endParaRPr>
        </a:p>
      </dsp:txBody>
      <dsp:txXfrm>
        <a:off x="57266" y="57293"/>
        <a:ext cx="6743468" cy="105857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C8D72-7E14-457C-9A62-3E25B0E438B7}">
      <dsp:nvSpPr>
        <dsp:cNvPr id="0" name=""/>
        <dsp:cNvSpPr/>
      </dsp:nvSpPr>
      <dsp:spPr>
        <a:xfrm>
          <a:off x="0" y="178"/>
          <a:ext cx="6781799" cy="12950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Национальная образовательная инициатива НАША НОВАЯ ШКОЛА, утвержденная Президентом РФ 4 февраля 2010г.</a:t>
          </a:r>
          <a:br>
            <a:rPr lang="ru-RU" sz="2400" kern="1200" dirty="0" smtClean="0"/>
          </a:br>
          <a:endParaRPr lang="ru-RU" sz="2400" kern="1200" dirty="0"/>
        </a:p>
      </dsp:txBody>
      <dsp:txXfrm>
        <a:off x="63219" y="63397"/>
        <a:ext cx="6655361" cy="1168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79279D7-F1E6-4F5C-B25C-B5B890CE6C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236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97D565-BE60-4F18-9294-4E3B091C26B3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2A3E2E-2234-41CA-99F3-912238066372}" type="slidenum">
              <a:rPr lang="en-US"/>
              <a:pPr/>
              <a:t>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E54957-0E24-4A8B-9053-00478EC481A9}" type="slidenum">
              <a:rPr lang="en-US"/>
              <a:pPr/>
              <a:t>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96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02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745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01196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49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198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762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3623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54393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07190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4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7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2104891"/>
              </p:ext>
            </p:extLst>
          </p:nvPr>
        </p:nvGraphicFramePr>
        <p:xfrm>
          <a:off x="0" y="685800"/>
          <a:ext cx="516255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247650" y="3943350"/>
            <a:ext cx="2895600" cy="4762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</a:pPr>
            <a:endParaRPr lang="ru-RU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0223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800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sz="1600" dirty="0" smtClean="0">
                <a:solidFill>
                  <a:srgbClr val="000000"/>
                </a:solidFill>
              </a:rPr>
              <a:t>Формы </a:t>
            </a:r>
            <a:r>
              <a:rPr lang="ru-RU" sz="1600" dirty="0">
                <a:solidFill>
                  <a:srgbClr val="000000"/>
                </a:solidFill>
              </a:rPr>
              <a:t>предоставления качественных образовательных услуг:</a:t>
            </a:r>
          </a:p>
          <a:p>
            <a:pPr marL="0" lvl="0" indent="0">
              <a:buNone/>
            </a:pPr>
            <a:r>
              <a:rPr lang="ru-RU" sz="1600" dirty="0" smtClean="0">
                <a:solidFill>
                  <a:srgbClr val="000000"/>
                </a:solidFill>
              </a:rPr>
              <a:t>- сетевое </a:t>
            </a:r>
            <a:r>
              <a:rPr lang="ru-RU" sz="1600" dirty="0">
                <a:solidFill>
                  <a:srgbClr val="000000"/>
                </a:solidFill>
              </a:rPr>
              <a:t>взаимодействие общеобразовательных организаций,</a:t>
            </a:r>
          </a:p>
          <a:p>
            <a:pPr marL="0" lvl="0" indent="0">
              <a:buNone/>
            </a:pPr>
            <a:r>
              <a:rPr lang="ru-RU" sz="1600" dirty="0" smtClean="0">
                <a:solidFill>
                  <a:srgbClr val="000000"/>
                </a:solidFill>
              </a:rPr>
              <a:t>- дистанционное </a:t>
            </a:r>
            <a:r>
              <a:rPr lang="ru-RU" sz="1600" dirty="0">
                <a:solidFill>
                  <a:srgbClr val="000000"/>
                </a:solidFill>
              </a:rPr>
              <a:t>образование,</a:t>
            </a:r>
          </a:p>
          <a:p>
            <a:pPr marL="0" lvl="0" indent="0">
              <a:buNone/>
            </a:pPr>
            <a:r>
              <a:rPr lang="ru-RU" sz="1600" dirty="0" smtClean="0">
                <a:solidFill>
                  <a:srgbClr val="000000"/>
                </a:solidFill>
              </a:rPr>
              <a:t>- интеграция </a:t>
            </a:r>
            <a:r>
              <a:rPr lang="ru-RU" sz="1600" dirty="0">
                <a:solidFill>
                  <a:srgbClr val="000000"/>
                </a:solidFill>
              </a:rPr>
              <a:t>общего и дополнительного образования детей.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0000"/>
                </a:solidFill>
              </a:rPr>
              <a:t>Разнообразие форм и технологий предоставления образовательных услуг направлено на удовлетворение индивидуальных образовательных запросов и потребностей школьников, выстраивание индивидуальной образовательной траектории школьников с использованием ресурсов учреждений различных типов и видов, что способствуют формированию осознанной профессиональной ориентации школьников, осознанному выбору дальнейшего жизненного </a:t>
            </a:r>
            <a:r>
              <a:rPr lang="ru-RU" sz="1800" dirty="0">
                <a:solidFill>
                  <a:srgbClr val="000000"/>
                </a:solidFill>
              </a:rPr>
              <a:t>пути</a:t>
            </a:r>
          </a:p>
          <a:p>
            <a:endParaRPr lang="ru-RU" sz="240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800" y="1435100"/>
            <a:ext cx="3160713" cy="46910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ru-RU" sz="1600" b="1" dirty="0" smtClean="0"/>
          </a:p>
          <a:p>
            <a:pPr algn="ctr"/>
            <a:r>
              <a:rPr lang="ru-RU" sz="1800" b="1" dirty="0" smtClean="0"/>
              <a:t>ПОСТАНОВЛЕНИЕ</a:t>
            </a:r>
            <a:endParaRPr lang="ru-RU" sz="1800" dirty="0"/>
          </a:p>
          <a:p>
            <a:pPr algn="ctr"/>
            <a:r>
              <a:rPr lang="ru-RU" sz="1800" b="1" dirty="0"/>
              <a:t>от 26 марта 2013 г. N 134-п</a:t>
            </a:r>
            <a:endParaRPr lang="ru-RU" sz="1800" dirty="0"/>
          </a:p>
          <a:p>
            <a:pPr algn="ctr"/>
            <a:r>
              <a:rPr lang="ru-RU" sz="1800" b="1" dirty="0"/>
              <a:t> </a:t>
            </a:r>
            <a:endParaRPr lang="ru-RU" sz="1800" dirty="0"/>
          </a:p>
          <a:p>
            <a:pPr algn="ctr"/>
            <a:r>
              <a:rPr lang="ru-RU" sz="1800" b="1" dirty="0"/>
              <a:t>ОБ УТВЕРЖДЕНИИ КОМПЛЕКСА МЕР ПО МОДЕРНИЗАЦИИ СИСТЕМЫ ОБЩЕГО</a:t>
            </a:r>
            <a:endParaRPr lang="ru-RU" sz="1800" dirty="0"/>
          </a:p>
          <a:p>
            <a:pPr algn="ctr"/>
            <a:r>
              <a:rPr lang="ru-RU" sz="1800" b="1" dirty="0"/>
              <a:t>ОБРАЗОВАНИЯ ВОЛГОГРАДСКОЙ ОБЛАСТИ В 2013 ГОДУ И НА ПЕРИОД</a:t>
            </a:r>
            <a:endParaRPr lang="ru-RU" sz="1800" dirty="0"/>
          </a:p>
          <a:p>
            <a:pPr algn="ctr"/>
            <a:r>
              <a:rPr lang="ru-RU" sz="1800" b="1" dirty="0"/>
              <a:t>ДО 2020 ГОДА</a:t>
            </a:r>
            <a:endParaRPr lang="ru-RU" sz="1800" dirty="0"/>
          </a:p>
          <a:p>
            <a:pPr algn="ctr"/>
            <a:r>
              <a:rPr lang="ru-RU" sz="1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5319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25149636"/>
              </p:ext>
            </p:extLst>
          </p:nvPr>
        </p:nvGraphicFramePr>
        <p:xfrm>
          <a:off x="228600" y="381000"/>
          <a:ext cx="67818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00101" y="1977750"/>
            <a:ext cx="3581400" cy="4191000"/>
          </a:xfrm>
        </p:spPr>
        <p:txBody>
          <a:bodyPr/>
          <a:lstStyle/>
          <a:p>
            <a:r>
              <a:rPr lang="ru-RU" dirty="0"/>
              <a:t>г</a:t>
            </a:r>
            <a:r>
              <a:rPr lang="ru-RU" dirty="0" smtClean="0"/>
              <a:t>. Курск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95800" y="1977750"/>
            <a:ext cx="3581400" cy="4191000"/>
          </a:xfrm>
        </p:spPr>
        <p:txBody>
          <a:bodyPr/>
          <a:lstStyle/>
          <a:p>
            <a:r>
              <a:rPr lang="ru-RU" dirty="0" smtClean="0"/>
              <a:t>г. Сочи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124200"/>
            <a:ext cx="3121025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menu-da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73" y="4800599"/>
            <a:ext cx="65722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14401" y="4417830"/>
            <a:ext cx="3352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8000" b="1" dirty="0">
                <a:solidFill>
                  <a:srgbClr val="6781B8"/>
                </a:solidFill>
                <a:latin typeface="Verdana" pitchFamily="34" charset="0"/>
                <a:cs typeface="Arial" pitchFamily="34" charset="0"/>
              </a:rPr>
              <a:t>Ц</a:t>
            </a:r>
            <a:r>
              <a:rPr lang="ru-RU" sz="1800" b="1" dirty="0">
                <a:solidFill>
                  <a:srgbClr val="6781B8"/>
                </a:solidFill>
                <a:latin typeface="Verdana" pitchFamily="34" charset="0"/>
                <a:cs typeface="Arial" pitchFamily="34" charset="0"/>
              </a:rPr>
              <a:t>ентр "ДАР"</a:t>
            </a:r>
            <a:br>
              <a:rPr lang="ru-RU" sz="1800" b="1" dirty="0">
                <a:solidFill>
                  <a:srgbClr val="6781B8"/>
                </a:solidFill>
                <a:latin typeface="Verdana" pitchFamily="34" charset="0"/>
                <a:cs typeface="Arial" pitchFamily="34" charset="0"/>
              </a:rPr>
            </a:b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6" y="2855437"/>
            <a:ext cx="2762250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24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24767728"/>
              </p:ext>
            </p:extLst>
          </p:nvPr>
        </p:nvGraphicFramePr>
        <p:xfrm>
          <a:off x="381000" y="381000"/>
          <a:ext cx="6858000" cy="71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267200" cy="47244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lvl="0" indent="0" algn="just">
              <a:spcBef>
                <a:spcPct val="0"/>
              </a:spcBef>
              <a:spcAft>
                <a:spcPts val="0"/>
              </a:spcAft>
              <a:buNone/>
            </a:pPr>
            <a:r>
              <a:rPr lang="ru-RU" sz="2000" b="1" kern="1200" dirty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«Интеграл» </a:t>
            </a:r>
            <a:r>
              <a:rPr lang="ru-RU" sz="2000" kern="1200" dirty="0">
                <a:solidFill>
                  <a:srgbClr val="5F5F5F"/>
                </a:solidFill>
                <a:latin typeface="Times New Roman"/>
                <a:ea typeface="Calibri"/>
                <a:cs typeface="Times New Roman"/>
              </a:rPr>
              <a:t>– профильный лагерь для интеллектуально одаренных детей, созданный по инициативе МГУ имени М.В. Ломоносова и руководством Волгоградской области в 1971 году. За 45 лет существования в «Интеграле» побывало свыше 7 500 волгоградских одаренных школьников.</a:t>
            </a:r>
            <a:endParaRPr lang="ru-RU" sz="2000" kern="1200" dirty="0">
              <a:solidFill>
                <a:srgbClr val="5F5F5F"/>
              </a:solidFill>
              <a:latin typeface="Calibri"/>
              <a:ea typeface="Calibri"/>
              <a:cs typeface="Times New Roman"/>
            </a:endParaRPr>
          </a:p>
          <a:p>
            <a:pPr marL="0" lvl="0" indent="0" algn="just">
              <a:spcBef>
                <a:spcPct val="0"/>
              </a:spcBef>
              <a:spcAft>
                <a:spcPts val="0"/>
              </a:spcAft>
              <a:buNone/>
            </a:pPr>
            <a:r>
              <a:rPr lang="ru-RU" sz="2000" kern="1200" dirty="0">
                <a:solidFill>
                  <a:srgbClr val="5F5F5F"/>
                </a:solidFill>
                <a:latin typeface="Times New Roman"/>
                <a:ea typeface="Calibri"/>
                <a:cs typeface="Times New Roman"/>
              </a:rPr>
              <a:t>С 1987 года в лагере постоянно работают преподаватели </a:t>
            </a:r>
            <a:r>
              <a:rPr lang="ru-RU" sz="2000" kern="1200" dirty="0" err="1">
                <a:solidFill>
                  <a:srgbClr val="5F5F5F"/>
                </a:solidFill>
                <a:latin typeface="Times New Roman"/>
                <a:ea typeface="Calibri"/>
                <a:cs typeface="Times New Roman"/>
              </a:rPr>
              <a:t>ВолГУ</a:t>
            </a:r>
            <a:r>
              <a:rPr lang="ru-RU" sz="2000" kern="1200" dirty="0">
                <a:solidFill>
                  <a:srgbClr val="5F5F5F"/>
                </a:solidFill>
                <a:latin typeface="Times New Roman"/>
                <a:ea typeface="Calibri"/>
                <a:cs typeface="Times New Roman"/>
              </a:rPr>
              <a:t>, ежегодно десятки выпускников лагеря становятся студентами университета.</a:t>
            </a:r>
            <a:endParaRPr lang="ru-RU" sz="2000" kern="1200" dirty="0">
              <a:solidFill>
                <a:srgbClr val="5F5F5F"/>
              </a:solidFill>
              <a:latin typeface="Calibri"/>
              <a:ea typeface="Calibri"/>
              <a:cs typeface="Times New Roman"/>
            </a:endParaRPr>
          </a:p>
          <a:p>
            <a:endParaRPr lang="ru-RU" sz="2000" dirty="0"/>
          </a:p>
        </p:txBody>
      </p:sp>
      <p:pic>
        <p:nvPicPr>
          <p:cNvPr id="6" name="Объект 5" descr="https://im0-tub-ru.yandex.net/i?id=28f61aaa6a4036cefe56213f1ebf0012-l&amp;n=13"/>
          <p:cNvPicPr>
            <a:picLocks noGrp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52600"/>
            <a:ext cx="2314575" cy="231457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7" name="Прямоугольник 6"/>
          <p:cNvSpPr/>
          <p:nvPr/>
        </p:nvSpPr>
        <p:spPr>
          <a:xfrm>
            <a:off x="4572000" y="4191000"/>
            <a:ext cx="4572000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swiftregular"/>
              </a:rPr>
              <a:t>Волгоградскую область в Ломоносовской энциклопедии представляют Алексей Коновалов из г. Волжского и Артём Мохов из села Горная </a:t>
            </a:r>
            <a:r>
              <a:rPr lang="ru-RU" dirty="0" err="1">
                <a:solidFill>
                  <a:srgbClr val="333333"/>
                </a:solidFill>
                <a:latin typeface="swiftregular"/>
              </a:rPr>
              <a:t>Пролейка</a:t>
            </a:r>
            <a:r>
              <a:rPr lang="ru-RU" dirty="0">
                <a:solidFill>
                  <a:srgbClr val="333333"/>
                </a:solidFill>
                <a:latin typeface="swiftregular"/>
              </a:rPr>
              <a:t> Дубовского района.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851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457200" y="273050"/>
          <a:ext cx="3008313" cy="1162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18150"/>
          </a:xfrm>
        </p:spPr>
        <p:txBody>
          <a:bodyPr/>
          <a:lstStyle/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 smtClean="0">
                <a:solidFill>
                  <a:srgbClr val="B92D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Стратегии </a:t>
            </a:r>
            <a:r>
              <a:rPr lang="ru-RU" sz="2000" dirty="0">
                <a:solidFill>
                  <a:srgbClr val="B92D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обучения одарённых детей </a:t>
            </a:r>
            <a:endParaRPr lang="ru-RU" sz="2000" dirty="0" smtClean="0">
              <a:solidFill>
                <a:srgbClr val="B92D1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Ускорение 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обучения </a:t>
            </a:r>
            <a:r>
              <a:rPr lang="ru-RU" sz="2000" dirty="0"/>
              <a:t>(«перепрыгивание» через </a:t>
            </a:r>
            <a:r>
              <a:rPr lang="ru-RU" sz="2000" dirty="0" smtClean="0"/>
              <a:t>класс)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Углубление 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обучения </a:t>
            </a:r>
            <a:r>
              <a:rPr lang="ru-RU" sz="2000" dirty="0"/>
              <a:t>(курсы с углубленным изучением предметов) 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Обогащение обучения </a:t>
            </a:r>
            <a:r>
              <a:rPr lang="ru-RU" sz="2000" dirty="0"/>
              <a:t>(исследовательская и проектная деятельность; использование активных форм обучения; </a:t>
            </a:r>
            <a:r>
              <a:rPr lang="ru-RU" sz="2000" dirty="0" err="1"/>
              <a:t>элективы</a:t>
            </a:r>
            <a:r>
              <a:rPr lang="ru-RU" sz="2000" dirty="0"/>
              <a:t>, кружки, </a:t>
            </a:r>
            <a:r>
              <a:rPr lang="ru-RU" sz="2000" dirty="0" smtClean="0"/>
              <a:t>факультативы)</a:t>
            </a:r>
          </a:p>
          <a:p>
            <a:pPr marL="0" indent="0">
              <a:buNone/>
            </a:pPr>
            <a:r>
              <a:rPr lang="ru-RU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Проблематизация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/>
              <a:t>обучения (использование оригинальных </a:t>
            </a:r>
            <a:r>
              <a:rPr lang="ru-RU" sz="2000" dirty="0" smtClean="0"/>
              <a:t>объяснений</a:t>
            </a:r>
            <a:r>
              <a:rPr lang="ru-RU" dirty="0" smtClean="0"/>
              <a:t>)</a:t>
            </a:r>
            <a:endParaRPr lang="ru-RU" dirty="0"/>
          </a:p>
          <a:p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427053738"/>
              </p:ext>
            </p:extLst>
          </p:nvPr>
        </p:nvGraphicFramePr>
        <p:xfrm>
          <a:off x="457200" y="1435100"/>
          <a:ext cx="3008313" cy="4691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5280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735" y="1447800"/>
            <a:ext cx="78861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684" y="2428206"/>
            <a:ext cx="2562542" cy="313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75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040026101"/>
              </p:ext>
            </p:extLst>
          </p:nvPr>
        </p:nvGraphicFramePr>
        <p:xfrm>
          <a:off x="304775" y="381000"/>
          <a:ext cx="6096025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1905000"/>
            <a:ext cx="8610600" cy="403187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l">
              <a:buFont typeface="Wingdings" pitchFamily="2" charset="2"/>
              <a:buChar char="v"/>
            </a:pPr>
            <a:r>
              <a:rPr lang="ru-RU" sz="3200" dirty="0" smtClean="0">
                <a:latin typeface="+mn-lt"/>
              </a:rPr>
              <a:t>создать </a:t>
            </a:r>
            <a:r>
              <a:rPr lang="ru-RU" sz="3200" dirty="0">
                <a:latin typeface="+mn-lt"/>
              </a:rPr>
              <a:t>эффективную систему образования, обеспечив условия для </a:t>
            </a:r>
            <a:r>
              <a:rPr lang="ru-RU" sz="3200" dirty="0" smtClean="0">
                <a:latin typeface="+mn-lt"/>
              </a:rPr>
              <a:t>обучения, воспитания</a:t>
            </a:r>
            <a:r>
              <a:rPr lang="ru-RU" sz="3200" dirty="0">
                <a:latin typeface="+mn-lt"/>
              </a:rPr>
              <a:t>, развития способностей всех детей и молодежи, их дальнейшей </a:t>
            </a:r>
            <a:r>
              <a:rPr lang="ru-RU" sz="3200" dirty="0" smtClean="0">
                <a:latin typeface="+mn-lt"/>
              </a:rPr>
              <a:t>самореализации независимо </a:t>
            </a:r>
            <a:r>
              <a:rPr lang="ru-RU" sz="3200" dirty="0">
                <a:latin typeface="+mn-lt"/>
              </a:rPr>
              <a:t>от места жительства, социального положения и финансовых возможностей семьи</a:t>
            </a:r>
          </a:p>
        </p:txBody>
      </p:sp>
    </p:spTree>
    <p:extLst>
      <p:ext uri="{BB962C8B-B14F-4D97-AF65-F5344CB8AC3E}">
        <p14:creationId xmlns:p14="http://schemas.microsoft.com/office/powerpoint/2010/main" val="358976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47676110"/>
              </p:ext>
            </p:extLst>
          </p:nvPr>
        </p:nvGraphicFramePr>
        <p:xfrm>
          <a:off x="990600" y="395288"/>
          <a:ext cx="6248400" cy="71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26011282"/>
              </p:ext>
            </p:extLst>
          </p:nvPr>
        </p:nvGraphicFramePr>
        <p:xfrm>
          <a:off x="609600" y="1600200"/>
          <a:ext cx="8077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988454287"/>
              </p:ext>
            </p:extLst>
          </p:nvPr>
        </p:nvGraphicFramePr>
        <p:xfrm>
          <a:off x="457200" y="152400"/>
          <a:ext cx="6858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457200" y="1535113"/>
          <a:ext cx="8305800" cy="639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28600" y="2174874"/>
            <a:ext cx="4268788" cy="43783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Максимальная реализация потенциала каждого ребёнка.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Обеспечение нормативно-правового закрепления особых образовательных запросов одаренных детей; поддержка и развитие образовательных учреждений, специализирующихся на работе с одаренными детьми</a:t>
            </a:r>
            <a:r>
              <a:rPr lang="ru-RU" sz="16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.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3783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Создание национального ресурсного центра для работы с одаренными детьми в целях обеспечения разработки методологии и методов диагностики, развития, обучения и психолого-педагогической поддержки одаренных детей для использования в массовой школе и в специализированных школах для одаренных детей.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Обеспечение информационной поддержки государственной политики по оказанию помощи талантливым детям и молодежи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1708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758088142"/>
              </p:ext>
            </p:extLst>
          </p:nvPr>
        </p:nvGraphicFramePr>
        <p:xfrm>
          <a:off x="2209800" y="685800"/>
          <a:ext cx="6705600" cy="71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30362"/>
            <a:ext cx="6934200" cy="492283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dirty="0">
                <a:solidFill>
                  <a:schemeClr val="tx1"/>
                </a:solidFill>
              </a:rPr>
              <a:t>- единство образовательного пространства Российской Федерации;</a:t>
            </a:r>
          </a:p>
          <a:p>
            <a:r>
              <a:rPr lang="ru-RU" sz="2000" dirty="0">
                <a:solidFill>
                  <a:schemeClr val="tx1"/>
                </a:solidFill>
              </a:rPr>
              <a:t>- преемственность основных образовательных программ; </a:t>
            </a:r>
          </a:p>
          <a:p>
            <a:r>
              <a:rPr lang="ru-RU" sz="2000" dirty="0">
                <a:solidFill>
                  <a:schemeClr val="tx1"/>
                </a:solidFill>
              </a:rPr>
              <a:t>- вариативность содержания образовательных программ соответствующего уровня образования;</a:t>
            </a:r>
          </a:p>
          <a:p>
            <a:r>
              <a:rPr lang="ru-RU" sz="2000" dirty="0">
                <a:solidFill>
                  <a:schemeClr val="tx1"/>
                </a:solidFill>
              </a:rPr>
              <a:t>- возможность формирования образовательных программ различного уровня сложности и направленности с учетом образовательных потребностей и способностей учащихся; </a:t>
            </a:r>
          </a:p>
          <a:p>
            <a:r>
              <a:rPr lang="ru-RU" sz="2000" dirty="0">
                <a:solidFill>
                  <a:schemeClr val="tx1"/>
                </a:solidFill>
              </a:rPr>
              <a:t>- государственные гарантии уровня и качества образования на основе единства обязательных требований к условиям реализации основных образовательных программ и результатам их освоения.</a:t>
            </a:r>
          </a:p>
          <a:p>
            <a:pPr>
              <a:lnSpc>
                <a:spcPct val="80000"/>
              </a:lnSpc>
            </a:pPr>
            <a:endParaRPr lang="en-US" sz="2000" dirty="0">
              <a:solidFill>
                <a:srgbClr val="4D4D4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03810476"/>
              </p:ext>
            </p:extLst>
          </p:nvPr>
        </p:nvGraphicFramePr>
        <p:xfrm>
          <a:off x="304800" y="304800"/>
          <a:ext cx="6858000" cy="1173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828800"/>
            <a:ext cx="7620000" cy="464820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/>
            <a:endParaRPr lang="ru-RU" sz="2400" dirty="0" smtClean="0">
              <a:solidFill>
                <a:srgbClr val="4D4D4D"/>
              </a:solidFill>
            </a:endParaRPr>
          </a:p>
          <a:p>
            <a:pPr algn="just"/>
            <a:r>
              <a:rPr lang="ru-RU" sz="2400" dirty="0" smtClean="0">
                <a:solidFill>
                  <a:srgbClr val="4D4D4D"/>
                </a:solidFill>
              </a:rPr>
              <a:t>В </a:t>
            </a:r>
            <a:r>
              <a:rPr lang="ru-RU" sz="2400" dirty="0">
                <a:solidFill>
                  <a:srgbClr val="4D4D4D"/>
                </a:solidFill>
              </a:rPr>
              <a:t>основе ФГОС лежит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системно-</a:t>
            </a:r>
            <a:r>
              <a:rPr lang="ru-RU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деятельностный</a:t>
            </a:r>
            <a:r>
              <a:rPr lang="ru-RU" sz="2400" dirty="0">
                <a:solidFill>
                  <a:srgbClr val="4D4D4D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подход</a:t>
            </a:r>
            <a:r>
              <a:rPr lang="ru-RU" sz="2400" dirty="0">
                <a:solidFill>
                  <a:srgbClr val="4D4D4D"/>
                </a:solidFill>
              </a:rPr>
              <a:t>, который среди множества планируемых результатов предполагает воспитание и развитие качеств личности, отвечающих требованиям современного общества, учет индивидуальных особенностей обучающихся, разнообразие их индивидуального развития, обеспечение роста творческого потенциала и познавательных </a:t>
            </a:r>
            <a:r>
              <a:rPr lang="ru-RU" sz="2400" dirty="0" smtClean="0">
                <a:solidFill>
                  <a:srgbClr val="4D4D4D"/>
                </a:solidFill>
              </a:rPr>
              <a:t>мотивов.</a:t>
            </a: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150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938948"/>
              </p:ext>
            </p:extLst>
          </p:nvPr>
        </p:nvGraphicFramePr>
        <p:xfrm>
          <a:off x="76200" y="457200"/>
          <a:ext cx="67818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828800"/>
            <a:ext cx="8534400" cy="4800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sz="1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1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спекты </a:t>
            </a:r>
            <a:r>
              <a:rPr lang="ru-RU" sz="1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системы поддержки талантливых </a:t>
            </a:r>
            <a:r>
              <a:rPr lang="ru-RU" sz="1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детей:</a:t>
            </a:r>
          </a:p>
          <a:p>
            <a:pPr algn="just"/>
            <a:r>
              <a:rPr lang="ru-RU" sz="2000" dirty="0" smtClean="0"/>
              <a:t>система </a:t>
            </a:r>
            <a:r>
              <a:rPr lang="ru-RU" sz="2000" dirty="0"/>
              <a:t>поиска, поддержки и сопровождения талантливых </a:t>
            </a:r>
            <a:r>
              <a:rPr lang="ru-RU" sz="2000" dirty="0" smtClean="0"/>
              <a:t>детей;</a:t>
            </a:r>
            <a:endParaRPr lang="ru-RU" sz="2000" dirty="0"/>
          </a:p>
          <a:p>
            <a:pPr algn="just"/>
            <a:r>
              <a:rPr lang="ru-RU" sz="2000" dirty="0" smtClean="0"/>
              <a:t>развивать </a:t>
            </a:r>
            <a:r>
              <a:rPr lang="ru-RU" sz="2000" dirty="0"/>
              <a:t>творческую среду для выявления особо одаренных ребят в каждой </a:t>
            </a:r>
            <a:r>
              <a:rPr lang="ru-RU" sz="2000" dirty="0" smtClean="0"/>
              <a:t>школе;</a:t>
            </a:r>
            <a:endParaRPr lang="ru-RU" sz="2000" dirty="0"/>
          </a:p>
          <a:p>
            <a:pPr algn="just"/>
            <a:r>
              <a:rPr lang="ru-RU" sz="2000" dirty="0" smtClean="0"/>
              <a:t>предоставить </a:t>
            </a:r>
            <a:r>
              <a:rPr lang="ru-RU" sz="2000" dirty="0"/>
              <a:t>возможность обучения в заочных, очно-заочных и дистанционных школах, позволяющих </a:t>
            </a:r>
            <a:r>
              <a:rPr lang="ru-RU" sz="2000" dirty="0" smtClean="0"/>
              <a:t>независимо </a:t>
            </a:r>
            <a:r>
              <a:rPr lang="ru-RU" sz="2000" dirty="0"/>
              <a:t>от места проживания осваивать программы профильной </a:t>
            </a:r>
            <a:r>
              <a:rPr lang="ru-RU" sz="2000" dirty="0" smtClean="0"/>
              <a:t>подготовки;</a:t>
            </a:r>
            <a:endParaRPr lang="ru-RU" sz="2000" dirty="0"/>
          </a:p>
          <a:p>
            <a:pPr algn="just"/>
            <a:r>
              <a:rPr lang="ru-RU" sz="2000" dirty="0"/>
              <a:t>-развивать систему олимпиад и конкурсов школьников, практику </a:t>
            </a:r>
            <a:r>
              <a:rPr lang="ru-RU" sz="2000" dirty="0" smtClean="0">
                <a:solidFill>
                  <a:srgbClr val="4D4D4D"/>
                </a:solidFill>
              </a:rPr>
              <a:t>дополнительного образования</a:t>
            </a:r>
            <a:r>
              <a:rPr lang="ru-RU" sz="2000" dirty="0" smtClean="0"/>
              <a:t>, </a:t>
            </a:r>
            <a:r>
              <a:rPr lang="ru-RU" sz="2000" dirty="0"/>
              <a:t>отработать механизмы учета индивидуальных достижений обучающихся при приеме в вузы</a:t>
            </a:r>
          </a:p>
          <a:p>
            <a:pPr algn="just"/>
            <a:r>
              <a:rPr lang="ru-RU" sz="2000" dirty="0"/>
              <a:t>-развивать систему поддержки сформировавшихся талантливых детей. </a:t>
            </a:r>
            <a:r>
              <a:rPr lang="ru-RU" sz="2000" dirty="0" smtClean="0"/>
              <a:t>Следует </a:t>
            </a:r>
            <a:r>
              <a:rPr lang="ru-RU" sz="2000" dirty="0"/>
              <a:t>распространять имеющийся опыт деятельности </a:t>
            </a:r>
            <a:r>
              <a:rPr lang="ru-RU" sz="2000" dirty="0" smtClean="0"/>
              <a:t>физико-математических школ </a:t>
            </a:r>
            <a:r>
              <a:rPr lang="ru-RU" sz="2000" dirty="0"/>
              <a:t>и интернатов при </a:t>
            </a:r>
            <a:r>
              <a:rPr lang="ru-RU" sz="2000" dirty="0" smtClean="0"/>
              <a:t>ряде </a:t>
            </a:r>
            <a:r>
              <a:rPr lang="ru-RU" sz="2000" dirty="0"/>
              <a:t>университетов России</a:t>
            </a:r>
            <a:r>
              <a:rPr lang="ru-RU" sz="3600" dirty="0"/>
              <a:t>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4515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457200" y="0"/>
          <a:ext cx="4040188" cy="217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0" y="2174875"/>
            <a:ext cx="4724400" cy="395128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/>
              <a:t>Цель:</a:t>
            </a:r>
            <a:r>
              <a:rPr lang="ru-RU" sz="2000" dirty="0"/>
              <a:t> создание </a:t>
            </a:r>
            <a:r>
              <a:rPr lang="ru-RU" sz="2000" dirty="0" smtClean="0"/>
              <a:t>государственной системы выявления, развития </a:t>
            </a:r>
            <a:r>
              <a:rPr lang="ru-RU" sz="2000" dirty="0"/>
              <a:t>и адресной поддержки одаренных детей с </a:t>
            </a:r>
            <a:r>
              <a:rPr lang="ru-RU" sz="2000" dirty="0" smtClean="0"/>
              <a:t>охватом </a:t>
            </a:r>
            <a:r>
              <a:rPr lang="ru-RU" sz="2000" dirty="0"/>
              <a:t>до </a:t>
            </a:r>
            <a:r>
              <a:rPr lang="ru-RU" sz="2000" dirty="0" smtClean="0"/>
              <a:t>40 % детского </a:t>
            </a:r>
            <a:r>
              <a:rPr lang="ru-RU" sz="2000" dirty="0"/>
              <a:t>населения школьного возраста; направленной на </a:t>
            </a:r>
            <a:r>
              <a:rPr lang="ru-RU" sz="2000" dirty="0" smtClean="0"/>
              <a:t>сохранение национального генофонда </a:t>
            </a:r>
            <a:r>
              <a:rPr lang="ru-RU" sz="2000" dirty="0"/>
              <a:t>страны, развитие интеллектуального и творческого потенциала России. </a:t>
            </a:r>
            <a:endParaRPr lang="ru-RU" sz="2000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082678240"/>
              </p:ext>
            </p:extLst>
          </p:nvPr>
        </p:nvGraphicFramePr>
        <p:xfrm>
          <a:off x="4645025" y="228600"/>
          <a:ext cx="3279775" cy="194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800600" y="2174875"/>
            <a:ext cx="4191000" cy="395128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определяет базовые принципы построения и основные задачи общенациональной системы выявления и развития молодых талантов.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309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1752600"/>
            <a:ext cx="5340350" cy="50292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sz="1500" b="1" dirty="0" smtClean="0"/>
              <a:t>Статья </a:t>
            </a:r>
            <a:r>
              <a:rPr lang="ru-RU" sz="1500" b="1" dirty="0"/>
              <a:t>15.</a:t>
            </a:r>
            <a:r>
              <a:rPr lang="ru-RU" sz="1500" dirty="0"/>
              <a:t> Устанавливаются меры социальной поддержки в форме выплаты премий, грантов, стипендий Правительства Волгоградской области и денежных поощрений.</a:t>
            </a:r>
          </a:p>
          <a:p>
            <a:pPr marL="0" indent="0">
              <a:buNone/>
            </a:pPr>
            <a:r>
              <a:rPr lang="ru-RU" sz="1500" b="1" dirty="0"/>
              <a:t>Статья 18.</a:t>
            </a:r>
            <a:r>
              <a:rPr lang="ru-RU" sz="1500" dirty="0"/>
              <a:t> В целях выявления и поддержки лиц, проявивших выдающиеся способности, организуются и проводятся олимпиады и иные интеллектуальные, творческие конкурсы, физкультурные и спортивные мероприятия, направленные на выявление и развитие у обучающихся интеллектуальных и творческих способностей, интереса к научной (научно-исследовательской) деятельности.</a:t>
            </a:r>
          </a:p>
          <a:p>
            <a:pPr marL="0" indent="0">
              <a:buNone/>
            </a:pPr>
            <a:r>
              <a:rPr lang="ru-RU" sz="1500" b="1" dirty="0"/>
              <a:t>Статья 22.</a:t>
            </a:r>
            <a:r>
              <a:rPr lang="ru-RU" sz="1500" dirty="0"/>
              <a:t> Преимущественным правом зачисления в класс с углубленным изучением отдельных учебных предметов либо в класс профильного обучения обладают обучающиеся следующих категорий:</a:t>
            </a:r>
          </a:p>
          <a:p>
            <a:pPr marL="0" indent="0">
              <a:buNone/>
            </a:pPr>
            <a:r>
              <a:rPr lang="ru-RU" sz="1500" dirty="0"/>
              <a:t>победители и призеры муниципальных и региональных олимпиад;</a:t>
            </a:r>
          </a:p>
          <a:p>
            <a:pPr marL="0" indent="0">
              <a:buNone/>
            </a:pPr>
            <a:r>
              <a:rPr lang="ru-RU" sz="1500" dirty="0"/>
              <a:t>участники региональных конкурсов научно-исследовательских работ или проектов по учебному предмету.</a:t>
            </a:r>
          </a:p>
          <a:p>
            <a:pPr algn="just">
              <a:spcAft>
                <a:spcPts val="0"/>
              </a:spcAft>
            </a:pPr>
            <a:endParaRPr lang="ru-RU" sz="14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63723239"/>
              </p:ext>
            </p:extLst>
          </p:nvPr>
        </p:nvGraphicFramePr>
        <p:xfrm>
          <a:off x="457200" y="1435100"/>
          <a:ext cx="3008313" cy="4691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272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">
      <a:dk1>
        <a:srgbClr val="5F5F5F"/>
      </a:dk1>
      <a:lt1>
        <a:srgbClr val="FFFFFF"/>
      </a:lt1>
      <a:dk2>
        <a:srgbClr val="5F5F5F"/>
      </a:dk2>
      <a:lt2>
        <a:srgbClr val="238A00"/>
      </a:lt2>
      <a:accent1>
        <a:srgbClr val="31A70A"/>
      </a:accent1>
      <a:accent2>
        <a:srgbClr val="54C322"/>
      </a:accent2>
      <a:accent3>
        <a:srgbClr val="FFFFFF"/>
      </a:accent3>
      <a:accent4>
        <a:srgbClr val="505050"/>
      </a:accent4>
      <a:accent5>
        <a:srgbClr val="ADD0AA"/>
      </a:accent5>
      <a:accent6>
        <a:srgbClr val="4BB01E"/>
      </a:accent6>
      <a:hlink>
        <a:srgbClr val="82DA46"/>
      </a:hlink>
      <a:folHlink>
        <a:srgbClr val="CDCDC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2737</TotalTime>
  <Words>881</Words>
  <Application>Microsoft Office PowerPoint</Application>
  <PresentationFormat>Экран (4:3)</PresentationFormat>
  <Paragraphs>80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powerpoint-template-24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Templates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SmileTemplates.com</dc:creator>
  <cp:lastModifiedBy>Сергей</cp:lastModifiedBy>
  <cp:revision>422</cp:revision>
  <dcterms:created xsi:type="dcterms:W3CDTF">2007-04-02T02:11:51Z</dcterms:created>
  <dcterms:modified xsi:type="dcterms:W3CDTF">2017-03-09T19:28:53Z</dcterms:modified>
</cp:coreProperties>
</file>