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4" r:id="rId6"/>
    <p:sldId id="266" r:id="rId7"/>
    <p:sldId id="265" r:id="rId8"/>
    <p:sldId id="260" r:id="rId9"/>
    <p:sldId id="261" r:id="rId10"/>
    <p:sldId id="262" r:id="rId11"/>
    <p:sldId id="263" r:id="rId12"/>
    <p:sldId id="280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6" r:id="rId22"/>
    <p:sldId id="277" r:id="rId2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23E02"/>
    <a:srgbClr val="E3BB64"/>
    <a:srgbClr val="975C18"/>
    <a:srgbClr val="EFD2A7"/>
    <a:srgbClr val="FFC00D"/>
    <a:srgbClr val="7E51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7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27C7EFB-F7AE-412A-A05A-7500413E1AD6}" type="doc">
      <dgm:prSet loTypeId="urn:microsoft.com/office/officeart/2005/8/layout/hProcess10" loCatId="process" qsTypeId="urn:microsoft.com/office/officeart/2005/8/quickstyle/3d4" qsCatId="3D" csTypeId="urn:microsoft.com/office/officeart/2005/8/colors/colorful1" csCatId="colorful" phldr="1"/>
      <dgm:spPr/>
    </dgm:pt>
    <dgm:pt modelId="{A8BB77F4-6ED6-440C-A32F-497ED1DC4D92}">
      <dgm:prSet phldrT="[Текст]"/>
      <dgm:spPr>
        <a:ln>
          <a:solidFill>
            <a:srgbClr val="823E02"/>
          </a:solidFill>
        </a:ln>
        <a:effectLst>
          <a:glow rad="63500">
            <a:schemeClr val="accent3">
              <a:satMod val="175000"/>
              <a:alpha val="40000"/>
            </a:schemeClr>
          </a:glow>
          <a:innerShdw blurRad="63500" dist="50800" dir="16200000">
            <a:prstClr val="black">
              <a:alpha val="50000"/>
            </a:prstClr>
          </a:innerShdw>
        </a:effectLst>
      </dgm:spPr>
      <dgm:t>
        <a:bodyPr>
          <a:sp3d extrusionH="57150">
            <a:bevelT w="50800" h="38100" prst="riblet"/>
          </a:sp3d>
        </a:bodyPr>
        <a:lstStyle/>
        <a:p>
          <a:r>
            <a:rPr lang="ru-RU" b="1" dirty="0" smtClean="0">
              <a:ln/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Смерть Петра</a:t>
          </a:r>
          <a:r>
            <a:rPr lang="en-US" b="1" dirty="0" smtClean="0">
              <a:ln/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b="1" dirty="0" smtClean="0">
              <a:ln/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Великого</a:t>
          </a:r>
          <a:endParaRPr lang="ru-RU" dirty="0"/>
        </a:p>
      </dgm:t>
    </dgm:pt>
    <dgm:pt modelId="{F0B12F4D-A2F6-450D-9E5F-903B2DB99C54}" type="parTrans" cxnId="{2A2A95B9-4CB9-4460-B651-B76EAD917DB6}">
      <dgm:prSet/>
      <dgm:spPr/>
      <dgm:t>
        <a:bodyPr/>
        <a:lstStyle/>
        <a:p>
          <a:endParaRPr lang="ru-RU"/>
        </a:p>
      </dgm:t>
    </dgm:pt>
    <dgm:pt modelId="{39A6632B-AEA2-4E79-BFE2-4495F65D1257}" type="sibTrans" cxnId="{2A2A95B9-4CB9-4460-B651-B76EAD917DB6}">
      <dgm:prSet/>
      <dgm:spPr/>
      <dgm:t>
        <a:bodyPr/>
        <a:lstStyle/>
        <a:p>
          <a:endParaRPr lang="ru-RU"/>
        </a:p>
      </dgm:t>
    </dgm:pt>
    <dgm:pt modelId="{74FCE41C-D2F8-4864-8CE3-E3C7F7265554}" type="pres">
      <dgm:prSet presAssocID="{027C7EFB-F7AE-412A-A05A-7500413E1AD6}" presName="Name0" presStyleCnt="0">
        <dgm:presLayoutVars>
          <dgm:dir/>
          <dgm:resizeHandles val="exact"/>
        </dgm:presLayoutVars>
      </dgm:prSet>
      <dgm:spPr/>
    </dgm:pt>
    <dgm:pt modelId="{4CE8144A-A965-403B-9CA4-956B771FEDBC}" type="pres">
      <dgm:prSet presAssocID="{A8BB77F4-6ED6-440C-A32F-497ED1DC4D92}" presName="composite" presStyleCnt="0"/>
      <dgm:spPr/>
    </dgm:pt>
    <dgm:pt modelId="{7A2199C9-CD0F-46CD-9841-169A3EEF91AB}" type="pres">
      <dgm:prSet presAssocID="{A8BB77F4-6ED6-440C-A32F-497ED1DC4D92}" presName="imagSh" presStyleLbl="bgImgPlace1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9000" b="-19000"/>
          </a:stretch>
        </a:blipFill>
      </dgm:spPr>
    </dgm:pt>
    <dgm:pt modelId="{2122719E-060A-4583-B691-0DB2CE8FEB2E}" type="pres">
      <dgm:prSet presAssocID="{A8BB77F4-6ED6-440C-A32F-497ED1DC4D92}" presName="tx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A2A95B9-4CB9-4460-B651-B76EAD917DB6}" srcId="{027C7EFB-F7AE-412A-A05A-7500413E1AD6}" destId="{A8BB77F4-6ED6-440C-A32F-497ED1DC4D92}" srcOrd="0" destOrd="0" parTransId="{F0B12F4D-A2F6-450D-9E5F-903B2DB99C54}" sibTransId="{39A6632B-AEA2-4E79-BFE2-4495F65D1257}"/>
    <dgm:cxn modelId="{12C0BA86-5928-4CC3-8A5A-5CF73E4C1CF2}" type="presOf" srcId="{A8BB77F4-6ED6-440C-A32F-497ED1DC4D92}" destId="{2122719E-060A-4583-B691-0DB2CE8FEB2E}" srcOrd="0" destOrd="0" presId="urn:microsoft.com/office/officeart/2005/8/layout/hProcess10"/>
    <dgm:cxn modelId="{DAE6024C-6AE1-489A-81AA-C445AD46C834}" type="presOf" srcId="{027C7EFB-F7AE-412A-A05A-7500413E1AD6}" destId="{74FCE41C-D2F8-4864-8CE3-E3C7F7265554}" srcOrd="0" destOrd="0" presId="urn:microsoft.com/office/officeart/2005/8/layout/hProcess10"/>
    <dgm:cxn modelId="{710DAB0F-CC37-4EC3-861C-A6E09EB8D27A}" type="presParOf" srcId="{74FCE41C-D2F8-4864-8CE3-E3C7F7265554}" destId="{4CE8144A-A965-403B-9CA4-956B771FEDBC}" srcOrd="0" destOrd="0" presId="urn:microsoft.com/office/officeart/2005/8/layout/hProcess10"/>
    <dgm:cxn modelId="{63659EAF-6CBF-49B7-B477-25993D58D920}" type="presParOf" srcId="{4CE8144A-A965-403B-9CA4-956B771FEDBC}" destId="{7A2199C9-CD0F-46CD-9841-169A3EEF91AB}" srcOrd="0" destOrd="0" presId="urn:microsoft.com/office/officeart/2005/8/layout/hProcess10"/>
    <dgm:cxn modelId="{601B22DF-17C7-411A-A4E6-7DDA671B2FA0}" type="presParOf" srcId="{4CE8144A-A965-403B-9CA4-956B771FEDBC}" destId="{2122719E-060A-4583-B691-0DB2CE8FEB2E}" srcOrd="1" destOrd="0" presId="urn:microsoft.com/office/officeart/2005/8/layout/hProcess10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2199C9-CD0F-46CD-9841-169A3EEF91AB}">
      <dsp:nvSpPr>
        <dsp:cNvPr id="0" name=""/>
        <dsp:cNvSpPr/>
      </dsp:nvSpPr>
      <dsp:spPr>
        <a:xfrm>
          <a:off x="2871" y="0"/>
          <a:ext cx="5052979" cy="244942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9000" b="-19000"/>
          </a:stretch>
        </a:blipFill>
        <a:ln>
          <a:noFill/>
        </a:ln>
        <a:effectLst/>
        <a:scene3d>
          <a:camera prst="orthographicFront"/>
          <a:lightRig rig="chilly" dir="t"/>
        </a:scene3d>
        <a:sp3d z="-25700" extrusionH="63500" contourW="127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22719E-060A-4583-B691-0DB2CE8FEB2E}">
      <dsp:nvSpPr>
        <dsp:cNvPr id="0" name=""/>
        <dsp:cNvSpPr/>
      </dsp:nvSpPr>
      <dsp:spPr>
        <a:xfrm>
          <a:off x="825449" y="1469656"/>
          <a:ext cx="5052979" cy="244942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solidFill>
            <a:srgbClr val="823E02"/>
          </a:solidFill>
        </a:ln>
        <a:effectLst>
          <a:glow rad="63500">
            <a:schemeClr val="accent3">
              <a:satMod val="175000"/>
              <a:alpha val="40000"/>
            </a:schemeClr>
          </a:glow>
          <a:innerShdw blurRad="63500" dist="50800" dir="16200000">
            <a:prstClr val="black">
              <a:alpha val="50000"/>
            </a:prstClr>
          </a:innerShdw>
        </a:effectLst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930" tIns="201930" rIns="201930" bIns="201930" numCol="1" spcCol="1270" anchor="ctr" anchorCtr="0">
          <a:noAutofit/>
          <a:sp3d extrusionH="57150">
            <a:bevelT w="50800" h="38100" prst="riblet"/>
          </a:sp3d>
        </a:bodyPr>
        <a:lstStyle/>
        <a:p>
          <a:pPr lvl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300" b="1" kern="1200" dirty="0" smtClean="0">
              <a:ln/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Смерть Петра</a:t>
          </a:r>
          <a:r>
            <a:rPr lang="en-US" sz="5300" b="1" kern="1200" dirty="0" smtClean="0">
              <a:ln/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sz="5300" b="1" kern="1200" dirty="0" smtClean="0">
              <a:ln/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Великого</a:t>
          </a:r>
          <a:endParaRPr lang="ru-RU" sz="5300" kern="1200" dirty="0"/>
        </a:p>
      </dsp:txBody>
      <dsp:txXfrm>
        <a:off x="897190" y="1541397"/>
        <a:ext cx="4909497" cy="23059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0">
  <dgm:title val=""/>
  <dgm:desc val=""/>
  <dgm:catLst>
    <dgm:cat type="process" pri="3000"/>
    <dgm:cat type="picture" pri="30000"/>
    <dgm:cat type="pictureconvert" pri="3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7464F-335C-4387-A133-EB3E7D230E22}" type="datetimeFigureOut">
              <a:rPr lang="ru-RU" smtClean="0"/>
              <a:t>07.12.2017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364D5-95D3-4AAA-A285-5F838839389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229400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restige"/>
        <p:sndAc>
          <p:stSnd>
            <p:snd r:embed="rId1" name="wind.wav"/>
          </p:stSnd>
        </p:sndAc>
      </p:transition>
    </mc:Choice>
    <mc:Fallback xmlns="">
      <p:transition spd="slow">
        <p:fade/>
        <p:sndAc>
          <p:stSnd>
            <p:snd r:embed="rId3" name="wind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7464F-335C-4387-A133-EB3E7D230E22}" type="datetimeFigureOut">
              <a:rPr lang="ru-RU" smtClean="0"/>
              <a:t>07.12.2017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364D5-95D3-4AAA-A285-5F838839389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34151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restige"/>
        <p:sndAc>
          <p:stSnd>
            <p:snd r:embed="rId1" name="wind.wav"/>
          </p:stSnd>
        </p:sndAc>
      </p:transition>
    </mc:Choice>
    <mc:Fallback xmlns="">
      <p:transition spd="slow">
        <p:fade/>
        <p:sndAc>
          <p:stSnd>
            <p:snd r:embed="rId3" name="wind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7464F-335C-4387-A133-EB3E7D230E22}" type="datetimeFigureOut">
              <a:rPr lang="ru-RU" smtClean="0"/>
              <a:t>07.12.2017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364D5-95D3-4AAA-A285-5F838839389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98354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restige"/>
        <p:sndAc>
          <p:stSnd>
            <p:snd r:embed="rId1" name="wind.wav"/>
          </p:stSnd>
        </p:sndAc>
      </p:transition>
    </mc:Choice>
    <mc:Fallback xmlns="">
      <p:transition spd="slow">
        <p:fade/>
        <p:sndAc>
          <p:stSnd>
            <p:snd r:embed="rId3" name="wind.wav"/>
          </p:stSnd>
        </p:sndAc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7464F-335C-4387-A133-EB3E7D230E22}" type="datetimeFigureOut">
              <a:rPr lang="ru-RU" smtClean="0"/>
              <a:t>07.12.2017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364D5-95D3-4AAA-A285-5F8388393892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558720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restige"/>
        <p:sndAc>
          <p:stSnd>
            <p:snd r:embed="rId1" name="wind.wav"/>
          </p:stSnd>
        </p:sndAc>
      </p:transition>
    </mc:Choice>
    <mc:Fallback xmlns="">
      <p:transition spd="slow">
        <p:fade/>
        <p:sndAc>
          <p:stSnd>
            <p:snd r:embed="rId3" name="wind.wav"/>
          </p:stSnd>
        </p:sndAc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7464F-335C-4387-A133-EB3E7D230E22}" type="datetimeFigureOut">
              <a:rPr lang="ru-RU" smtClean="0"/>
              <a:t>07.12.2017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364D5-95D3-4AAA-A285-5F838839389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472742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restige"/>
        <p:sndAc>
          <p:stSnd>
            <p:snd r:embed="rId1" name="wind.wav"/>
          </p:stSnd>
        </p:sndAc>
      </p:transition>
    </mc:Choice>
    <mc:Fallback xmlns="">
      <p:transition spd="slow">
        <p:fade/>
        <p:sndAc>
          <p:stSnd>
            <p:snd r:embed="rId3" name="wind.wav"/>
          </p:stSnd>
        </p:sndAc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7464F-335C-4387-A133-EB3E7D230E22}" type="datetimeFigureOut">
              <a:rPr lang="ru-RU" smtClean="0"/>
              <a:t>07.12.2017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364D5-95D3-4AAA-A285-5F838839389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510608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restige"/>
        <p:sndAc>
          <p:stSnd>
            <p:snd r:embed="rId1" name="wind.wav"/>
          </p:stSnd>
        </p:sndAc>
      </p:transition>
    </mc:Choice>
    <mc:Fallback xmlns="">
      <p:transition spd="slow">
        <p:fade/>
        <p:sndAc>
          <p:stSnd>
            <p:snd r:embed="rId3" name="wind.wav"/>
          </p:stSnd>
        </p:sndAc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7464F-335C-4387-A133-EB3E7D230E22}" type="datetimeFigureOut">
              <a:rPr lang="ru-RU" smtClean="0"/>
              <a:t>07.12.2017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364D5-95D3-4AAA-A285-5F838839389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228452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restige"/>
        <p:sndAc>
          <p:stSnd>
            <p:snd r:embed="rId1" name="wind.wav"/>
          </p:stSnd>
        </p:sndAc>
      </p:transition>
    </mc:Choice>
    <mc:Fallback xmlns="">
      <p:transition spd="slow">
        <p:fade/>
        <p:sndAc>
          <p:stSnd>
            <p:snd r:embed="rId3" name="wind.wav"/>
          </p:stSnd>
        </p:sndAc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7464F-335C-4387-A133-EB3E7D230E22}" type="datetimeFigureOut">
              <a:rPr lang="ru-RU" smtClean="0"/>
              <a:t>07.12.2017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364D5-95D3-4AAA-A285-5F838839389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840547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restige"/>
        <p:sndAc>
          <p:stSnd>
            <p:snd r:embed="rId1" name="wind.wav"/>
          </p:stSnd>
        </p:sndAc>
      </p:transition>
    </mc:Choice>
    <mc:Fallback xmlns="">
      <p:transition spd="slow">
        <p:fade/>
        <p:sndAc>
          <p:stSnd>
            <p:snd r:embed="rId3" name="wind.wav"/>
          </p:stSnd>
        </p:sndAc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7464F-335C-4387-A133-EB3E7D230E22}" type="datetimeFigureOut">
              <a:rPr lang="ru-RU" smtClean="0"/>
              <a:t>07.12.2017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364D5-95D3-4AAA-A285-5F838839389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508355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restige"/>
        <p:sndAc>
          <p:stSnd>
            <p:snd r:embed="rId1" name="wind.wav"/>
          </p:stSnd>
        </p:sndAc>
      </p:transition>
    </mc:Choice>
    <mc:Fallback xmlns="">
      <p:transition spd="slow">
        <p:fade/>
        <p:sndAc>
          <p:stSnd>
            <p:snd r:embed="rId3" name="wind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7464F-335C-4387-A133-EB3E7D230E22}" type="datetimeFigureOut">
              <a:rPr lang="ru-RU" smtClean="0"/>
              <a:t>07.12.2017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364D5-95D3-4AAA-A285-5F838839389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354150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restige"/>
        <p:sndAc>
          <p:stSnd>
            <p:snd r:embed="rId1" name="wind.wav"/>
          </p:stSnd>
        </p:sndAc>
      </p:transition>
    </mc:Choice>
    <mc:Fallback xmlns="">
      <p:transition spd="slow">
        <p:fade/>
        <p:sndAc>
          <p:stSnd>
            <p:snd r:embed="rId3" name="wind.wav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7464F-335C-4387-A133-EB3E7D230E22}" type="datetimeFigureOut">
              <a:rPr lang="ru-RU" smtClean="0"/>
              <a:t>07.12.2017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364D5-95D3-4AAA-A285-5F838839389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805725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restige"/>
        <p:sndAc>
          <p:stSnd>
            <p:snd r:embed="rId1" name="wind.wav"/>
          </p:stSnd>
        </p:sndAc>
      </p:transition>
    </mc:Choice>
    <mc:Fallback xmlns="">
      <p:transition spd="slow">
        <p:fade/>
        <p:sndAc>
          <p:stSnd>
            <p:snd r:embed="rId3" name="wind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7464F-335C-4387-A133-EB3E7D230E22}" type="datetimeFigureOut">
              <a:rPr lang="ru-RU" smtClean="0"/>
              <a:t>07.12.2017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364D5-95D3-4AAA-A285-5F838839389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458183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restige"/>
        <p:sndAc>
          <p:stSnd>
            <p:snd r:embed="rId1" name="wind.wav"/>
          </p:stSnd>
        </p:sndAc>
      </p:transition>
    </mc:Choice>
    <mc:Fallback xmlns="">
      <p:transition spd="slow">
        <p:fade/>
        <p:sndAc>
          <p:stSnd>
            <p:snd r:embed="rId3" name="wind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7464F-335C-4387-A133-EB3E7D230E22}" type="datetimeFigureOut">
              <a:rPr lang="ru-RU" smtClean="0"/>
              <a:t>07.12.2017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364D5-95D3-4AAA-A285-5F838839389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54860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restige"/>
        <p:sndAc>
          <p:stSnd>
            <p:snd r:embed="rId1" name="wind.wav"/>
          </p:stSnd>
        </p:sndAc>
      </p:transition>
    </mc:Choice>
    <mc:Fallback xmlns="">
      <p:transition spd="slow">
        <p:fade/>
        <p:sndAc>
          <p:stSnd>
            <p:snd r:embed="rId3" name="wind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7464F-335C-4387-A133-EB3E7D230E22}" type="datetimeFigureOut">
              <a:rPr lang="ru-RU" smtClean="0"/>
              <a:t>07.12.2017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364D5-95D3-4AAA-A285-5F838839389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875185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restige"/>
        <p:sndAc>
          <p:stSnd>
            <p:snd r:embed="rId1" name="wind.wav"/>
          </p:stSnd>
        </p:sndAc>
      </p:transition>
    </mc:Choice>
    <mc:Fallback xmlns="">
      <p:transition spd="slow">
        <p:fade/>
        <p:sndAc>
          <p:stSnd>
            <p:snd r:embed="rId3" name="wind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7464F-335C-4387-A133-EB3E7D230E22}" type="datetimeFigureOut">
              <a:rPr lang="ru-RU" smtClean="0"/>
              <a:t>07.12.2017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364D5-95D3-4AAA-A285-5F838839389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514043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restige"/>
        <p:sndAc>
          <p:stSnd>
            <p:snd r:embed="rId1" name="wind.wav"/>
          </p:stSnd>
        </p:sndAc>
      </p:transition>
    </mc:Choice>
    <mc:Fallback xmlns="">
      <p:transition spd="slow">
        <p:fade/>
        <p:sndAc>
          <p:stSnd>
            <p:snd r:embed="rId3" name="wind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7464F-335C-4387-A133-EB3E7D230E22}" type="datetimeFigureOut">
              <a:rPr lang="ru-RU" smtClean="0"/>
              <a:t>07.12.2017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364D5-95D3-4AAA-A285-5F838839389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02145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restige"/>
        <p:sndAc>
          <p:stSnd>
            <p:snd r:embed="rId1" name="wind.wav"/>
          </p:stSnd>
        </p:sndAc>
      </p:transition>
    </mc:Choice>
    <mc:Fallback xmlns="">
      <p:transition spd="slow">
        <p:fade/>
        <p:sndAc>
          <p:stSnd>
            <p:snd r:embed="rId3" name="wind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7464F-335C-4387-A133-EB3E7D230E22}" type="datetimeFigureOut">
              <a:rPr lang="ru-RU" smtClean="0"/>
              <a:t>07.12.2017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364D5-95D3-4AAA-A285-5F838839389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483145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restige"/>
        <p:sndAc>
          <p:stSnd>
            <p:snd r:embed="rId1" name="wind.wav"/>
          </p:stSnd>
        </p:sndAc>
      </p:transition>
    </mc:Choice>
    <mc:Fallback xmlns="">
      <p:transition spd="slow">
        <p:fade/>
        <p:sndAc>
          <p:stSnd>
            <p:snd r:embed="rId3" name="wind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audio" Target="../media/audio1.wav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07464F-335C-4387-A133-EB3E7D230E22}" type="datetimeFigureOut">
              <a:rPr lang="ru-RU" smtClean="0"/>
              <a:t>07.12.2017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E364D5-95D3-4AAA-A285-5F838839389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181972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</p:sldLayoutIdLst>
  <mc:AlternateContent xmlns:mc="http://schemas.openxmlformats.org/markup-compatibility/2006" xmlns:p15="http://schemas.microsoft.com/office/powerpoint/2012/main">
    <mc:Choice Requires="p15">
      <p:transition spd="slow">
        <p15:prstTrans prst="prestige"/>
        <p:sndAc>
          <p:stSnd>
            <p:snd r:embed="rId19" name="wind.wav"/>
          </p:stSnd>
        </p:sndAc>
      </p:transition>
    </mc:Choice>
    <mc:Fallback xmlns="">
      <p:transition spd="slow">
        <p:fade/>
        <p:sndAc>
          <p:stSnd>
            <p:snd r:embed="rId20" name="wind.wav"/>
          </p:stSnd>
        </p:sndAc>
      </p:transition>
    </mc:Fallback>
  </mc:AlternateConten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2.wav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image" Target="../media/image16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image" Target="../media/image18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image" Target="../media/image11.jpeg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69745" y="3173559"/>
            <a:ext cx="4852510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50800" h="38100" prst="riblet"/>
            </a:sp3d>
          </a:bodyPr>
          <a:lstStyle/>
          <a:p>
            <a:r>
              <a:rPr lang="ru-RU" sz="4800" b="1" i="1" dirty="0" smtClean="0">
                <a:ln w="12700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tx1">
                    <a:lumMod val="60000"/>
                    <a:lumOff val="4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Пётр </a:t>
            </a:r>
            <a:r>
              <a:rPr lang="en-US" sz="4800" b="1" i="1" dirty="0" smtClean="0">
                <a:ln w="12700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tx1">
                    <a:lumMod val="60000"/>
                    <a:lumOff val="4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</a:t>
            </a:r>
            <a:r>
              <a:rPr lang="ru-RU" sz="4800" b="1" i="1" dirty="0" smtClean="0">
                <a:ln w="12700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tx1">
                    <a:lumMod val="60000"/>
                    <a:lumOff val="4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Великий</a:t>
            </a:r>
          </a:p>
          <a:p>
            <a:r>
              <a:rPr lang="ru-RU" sz="4800" b="1" i="1" dirty="0" smtClean="0">
                <a:ln w="12700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tx1">
                    <a:lumMod val="60000"/>
                    <a:lumOff val="4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 </a:t>
            </a:r>
            <a:endParaRPr lang="ru-RU" sz="4800" b="1" i="1" dirty="0">
              <a:ln w="12700" cmpd="sng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chemeClr val="tx1">
                  <a:lumMod val="60000"/>
                  <a:lumOff val="40000"/>
                </a:schemeClr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837804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curtains"/>
        <p:sndAc>
          <p:stSnd>
            <p:snd r:embed="rId2" name="chimes.wav"/>
          </p:stSnd>
        </p:sndAc>
      </p:transition>
    </mc:Choice>
    <mc:Fallback xmlns="">
      <p:transition spd="med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14"/>
          <a:stretch/>
        </p:blipFill>
        <p:spPr>
          <a:xfrm>
            <a:off x="1293794" y="649705"/>
            <a:ext cx="10008672" cy="592435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859619" y="3075057"/>
            <a:ext cx="4472763" cy="707886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lvl="0"/>
            <a:r>
              <a:rPr lang="ru-RU" sz="4000" b="1" dirty="0" smtClean="0">
                <a:ln>
                  <a:solidFill>
                    <a:srgbClr val="FBF3E7">
                      <a:lumMod val="10000"/>
                    </a:srgbClr>
                  </a:solidFill>
                </a:ln>
                <a:solidFill>
                  <a:srgbClr val="EAC48D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rgbClr val="B1761F">
                      <a:lumMod val="50000"/>
                      <a:alpha val="40000"/>
                    </a:srgbClr>
                  </a:outerShdw>
                </a:effectLst>
              </a:rPr>
              <a:t>Реформы Петра </a:t>
            </a:r>
            <a:r>
              <a:rPr lang="en-US" sz="4000" b="1" dirty="0" smtClean="0">
                <a:ln>
                  <a:solidFill>
                    <a:srgbClr val="FBF3E7">
                      <a:lumMod val="10000"/>
                    </a:srgbClr>
                  </a:solidFill>
                </a:ln>
                <a:solidFill>
                  <a:srgbClr val="EAC48D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rgbClr val="B1761F">
                      <a:lumMod val="50000"/>
                      <a:alpha val="40000"/>
                    </a:srgbClr>
                  </a:outerShdw>
                </a:effectLst>
              </a:rPr>
              <a:t>I</a:t>
            </a:r>
            <a:endParaRPr lang="ru-RU" sz="4000" b="1" dirty="0">
              <a:ln>
                <a:solidFill>
                  <a:srgbClr val="FBF3E7">
                    <a:lumMod val="10000"/>
                  </a:srgbClr>
                </a:solidFill>
              </a:ln>
              <a:solidFill>
                <a:srgbClr val="EAC48D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38100" dist="19050" dir="2700000" algn="tl" rotWithShape="0">
                  <a:srgbClr val="B1761F">
                    <a:lumMod val="50000"/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821486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  <p:sndAc>
          <p:stSnd>
            <p:snd r:embed="rId2" name="wind.wav"/>
          </p:stSnd>
        </p:sndAc>
      </p:transition>
    </mc:Choice>
    <mc:Fallback xmlns="">
      <p:transition spd="slow">
        <p:fade/>
        <p:sndAc>
          <p:stSnd>
            <p:snd r:embed="rId4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9686" y="183295"/>
            <a:ext cx="3566985" cy="1781331"/>
          </a:xfrm>
          <a:prstGeom prst="snip2DiagRect">
            <a:avLst>
              <a:gd name="adj1" fmla="val 50000"/>
              <a:gd name="adj2" fmla="val 50000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7E5100"/>
            </a:solidFill>
            <a:miter lim="800000"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2194" y="4631721"/>
            <a:ext cx="3064477" cy="2042985"/>
          </a:xfrm>
          <a:prstGeom prst="snip2DiagRect">
            <a:avLst>
              <a:gd name="adj1" fmla="val 37500"/>
              <a:gd name="adj2" fmla="val 3994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7E5100"/>
            </a:solidFill>
            <a:miter lim="800000"/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extBox 1"/>
          <p:cNvSpPr txBox="1"/>
          <p:nvPr/>
        </p:nvSpPr>
        <p:spPr>
          <a:xfrm>
            <a:off x="0" y="74142"/>
            <a:ext cx="9326880" cy="674030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ru-RU" dirty="0" smtClean="0">
                <a:ln w="1905">
                  <a:gradFill flip="none" rotWithShape="1">
                    <a:gsLst>
                      <a:gs pos="0">
                        <a:schemeClr val="accent5">
                          <a:lumMod val="89000"/>
                        </a:schemeClr>
                      </a:gs>
                      <a:gs pos="30000">
                        <a:schemeClr val="accent5">
                          <a:lumMod val="75000"/>
                        </a:schemeClr>
                      </a:gs>
                      <a:gs pos="97000">
                        <a:schemeClr val="accent5">
                          <a:lumMod val="70000"/>
                        </a:schemeClr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</a:ln>
                <a:solidFill>
                  <a:srgbClr val="EFD2A7"/>
                </a:solidFill>
                <a:effectLst>
                  <a:glow rad="101600">
                    <a:srgbClr val="823E02">
                      <a:alpha val="60000"/>
                    </a:srgbClr>
                  </a:glow>
                </a:effectLst>
              </a:rPr>
              <a:t>В самом начале правления Пётр укрепил военную силу России и стал развивать торговые связи с другими странами.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ru-RU" dirty="0" smtClean="0">
                <a:ln w="1905">
                  <a:gradFill flip="none" rotWithShape="1">
                    <a:gsLst>
                      <a:gs pos="0">
                        <a:schemeClr val="accent5">
                          <a:lumMod val="89000"/>
                        </a:schemeClr>
                      </a:gs>
                      <a:gs pos="30000">
                        <a:schemeClr val="accent5">
                          <a:lumMod val="75000"/>
                        </a:schemeClr>
                      </a:gs>
                      <a:gs pos="97000">
                        <a:schemeClr val="accent5">
                          <a:lumMod val="70000"/>
                        </a:schemeClr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</a:ln>
                <a:solidFill>
                  <a:srgbClr val="EFD2A7"/>
                </a:solidFill>
                <a:effectLst>
                  <a:glow rad="101600">
                    <a:srgbClr val="823E02">
                      <a:alpha val="60000"/>
                    </a:srgbClr>
                  </a:glow>
                </a:effectLst>
              </a:rPr>
              <a:t>Пётр отправился учиться в Европу и овладел там искусством постройки и управления кораблями. По возвращении в Россию он начал строительство нового флота, что заняло у царя всего 15 лет.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ru-RU" dirty="0" smtClean="0">
                <a:ln w="1905">
                  <a:gradFill flip="none" rotWithShape="1">
                    <a:gsLst>
                      <a:gs pos="0">
                        <a:schemeClr val="accent5">
                          <a:lumMod val="89000"/>
                        </a:schemeClr>
                      </a:gs>
                      <a:gs pos="30000">
                        <a:schemeClr val="accent5">
                          <a:lumMod val="75000"/>
                        </a:schemeClr>
                      </a:gs>
                      <a:gs pos="97000">
                        <a:schemeClr val="accent5">
                          <a:lumMod val="70000"/>
                        </a:schemeClr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</a:ln>
                <a:solidFill>
                  <a:srgbClr val="EFD2A7"/>
                </a:solidFill>
                <a:effectLst>
                  <a:glow rad="101600">
                    <a:srgbClr val="823E02">
                      <a:alpha val="60000"/>
                    </a:srgbClr>
                  </a:glow>
                </a:effectLst>
              </a:rPr>
              <a:t>Пётр построил на берегу Балтийского моря Петропавловскую крепость, которая стала центром города Петербурга. По указу царя Петербург был назван новой столицей.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ru-RU" dirty="0" smtClean="0">
                <a:ln w="1905">
                  <a:gradFill flip="none" rotWithShape="1">
                    <a:gsLst>
                      <a:gs pos="0">
                        <a:schemeClr val="accent5">
                          <a:lumMod val="89000"/>
                        </a:schemeClr>
                      </a:gs>
                      <a:gs pos="30000">
                        <a:schemeClr val="accent5">
                          <a:lumMod val="75000"/>
                        </a:schemeClr>
                      </a:gs>
                      <a:gs pos="97000">
                        <a:schemeClr val="accent5">
                          <a:lumMod val="70000"/>
                        </a:schemeClr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</a:ln>
                <a:solidFill>
                  <a:srgbClr val="EFD2A7"/>
                </a:solidFill>
                <a:effectLst>
                  <a:glow rad="101600">
                    <a:srgbClr val="823E02">
                      <a:alpha val="60000"/>
                    </a:srgbClr>
                  </a:glow>
                </a:effectLst>
              </a:rPr>
              <a:t>Под руководством Петра в Петербурге открылась </a:t>
            </a:r>
            <a:r>
              <a:rPr lang="ru-RU" dirty="0" smtClean="0">
                <a:ln w="1905">
                  <a:gradFill flip="none" rotWithShape="1">
                    <a:gsLst>
                      <a:gs pos="19000">
                        <a:schemeClr val="accent5">
                          <a:lumMod val="89000"/>
                        </a:schemeClr>
                      </a:gs>
                      <a:gs pos="30000">
                        <a:schemeClr val="accent5">
                          <a:lumMod val="75000"/>
                        </a:schemeClr>
                      </a:gs>
                      <a:gs pos="97000">
                        <a:schemeClr val="accent5">
                          <a:lumMod val="70000"/>
                        </a:schemeClr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</a:ln>
                <a:solidFill>
                  <a:srgbClr val="EFD2A7"/>
                </a:solidFill>
                <a:effectLst>
                  <a:glow rad="101600">
                    <a:srgbClr val="823E02">
                      <a:alpha val="60000"/>
                    </a:srgbClr>
                  </a:glow>
                </a:effectLst>
              </a:rPr>
              <a:t>Морская</a:t>
            </a:r>
            <a:r>
              <a:rPr lang="ru-RU" dirty="0" smtClean="0">
                <a:ln w="1905">
                  <a:gradFill flip="none" rotWithShape="1">
                    <a:gsLst>
                      <a:gs pos="0">
                        <a:schemeClr val="accent5">
                          <a:lumMod val="89000"/>
                        </a:schemeClr>
                      </a:gs>
                      <a:gs pos="30000">
                        <a:schemeClr val="accent5">
                          <a:lumMod val="75000"/>
                        </a:schemeClr>
                      </a:gs>
                      <a:gs pos="97000">
                        <a:schemeClr val="accent5">
                          <a:lumMod val="70000"/>
                        </a:schemeClr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</a:ln>
                <a:solidFill>
                  <a:srgbClr val="EFD2A7"/>
                </a:solidFill>
                <a:effectLst>
                  <a:glow rad="101600">
                    <a:srgbClr val="823E02">
                      <a:alpha val="60000"/>
                    </a:srgbClr>
                  </a:glow>
                </a:effectLst>
              </a:rPr>
              <a:t> академия.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ru-RU" dirty="0" smtClean="0">
                <a:ln w="1905">
                  <a:gradFill flip="none" rotWithShape="1">
                    <a:gsLst>
                      <a:gs pos="0">
                        <a:schemeClr val="accent5">
                          <a:lumMod val="89000"/>
                        </a:schemeClr>
                      </a:gs>
                      <a:gs pos="30000">
                        <a:schemeClr val="accent5">
                          <a:lumMod val="75000"/>
                        </a:schemeClr>
                      </a:gs>
                      <a:gs pos="97000">
                        <a:schemeClr val="accent5">
                          <a:lumMod val="70000"/>
                        </a:schemeClr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</a:ln>
                <a:solidFill>
                  <a:srgbClr val="EFD2A7"/>
                </a:solidFill>
                <a:effectLst>
                  <a:glow rad="101600">
                    <a:srgbClr val="823E02">
                      <a:alpha val="60000"/>
                    </a:srgbClr>
                  </a:glow>
                </a:effectLst>
              </a:rPr>
              <a:t>В Москве </a:t>
            </a:r>
            <a:r>
              <a:rPr lang="ru-RU" dirty="0" smtClean="0">
                <a:ln w="1905">
                  <a:gradFill flip="none" rotWithShape="1">
                    <a:gsLst>
                      <a:gs pos="0">
                        <a:schemeClr val="accent5">
                          <a:lumMod val="89000"/>
                        </a:schemeClr>
                      </a:gs>
                      <a:gs pos="30000">
                        <a:schemeClr val="accent5">
                          <a:lumMod val="75000"/>
                        </a:schemeClr>
                      </a:gs>
                      <a:gs pos="97000">
                        <a:schemeClr val="accent5">
                          <a:lumMod val="70000"/>
                        </a:schemeClr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</a:ln>
                <a:solidFill>
                  <a:srgbClr val="EFD2A7"/>
                </a:solidFill>
                <a:effectLst>
                  <a:glow rad="101600">
                    <a:srgbClr val="823E02">
                      <a:alpha val="60000"/>
                    </a:srgbClr>
                  </a:glow>
                </a:effectLst>
              </a:rPr>
              <a:t>начала действовать математическая школа. 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ru-RU" dirty="0" smtClean="0">
                <a:ln w="1905">
                  <a:gradFill flip="none" rotWithShape="1">
                    <a:gsLst>
                      <a:gs pos="0">
                        <a:schemeClr val="accent5">
                          <a:lumMod val="89000"/>
                        </a:schemeClr>
                      </a:gs>
                      <a:gs pos="30000">
                        <a:schemeClr val="accent5">
                          <a:lumMod val="75000"/>
                        </a:schemeClr>
                      </a:gs>
                      <a:gs pos="97000">
                        <a:schemeClr val="accent5">
                          <a:lumMod val="70000"/>
                        </a:schemeClr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</a:ln>
                <a:solidFill>
                  <a:srgbClr val="EFD2A7"/>
                </a:solidFill>
                <a:effectLst>
                  <a:glow rad="101600">
                    <a:srgbClr val="823E02">
                      <a:alpha val="60000"/>
                    </a:srgbClr>
                  </a:glow>
                </a:effectLst>
              </a:rPr>
              <a:t>Открываются новые начальные школы. 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ru-RU" dirty="0">
                <a:ln w="1905">
                  <a:gradFill flip="none" rotWithShape="1">
                    <a:gsLst>
                      <a:gs pos="0">
                        <a:schemeClr val="accent5">
                          <a:lumMod val="89000"/>
                        </a:schemeClr>
                      </a:gs>
                      <a:gs pos="30000">
                        <a:schemeClr val="accent5">
                          <a:lumMod val="75000"/>
                        </a:schemeClr>
                      </a:gs>
                      <a:gs pos="97000">
                        <a:schemeClr val="accent5">
                          <a:lumMod val="70000"/>
                        </a:schemeClr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</a:ln>
                <a:solidFill>
                  <a:srgbClr val="EFD2A7"/>
                </a:solidFill>
                <a:effectLst>
                  <a:glow rad="101600">
                    <a:srgbClr val="823E02">
                      <a:alpha val="60000"/>
                    </a:srgbClr>
                  </a:glow>
                </a:effectLst>
              </a:rPr>
              <a:t>Б</a:t>
            </a:r>
            <a:r>
              <a:rPr lang="ru-RU" dirty="0" smtClean="0">
                <a:ln w="1905">
                  <a:gradFill flip="none" rotWithShape="1">
                    <a:gsLst>
                      <a:gs pos="0">
                        <a:schemeClr val="accent5">
                          <a:lumMod val="89000"/>
                        </a:schemeClr>
                      </a:gs>
                      <a:gs pos="30000">
                        <a:schemeClr val="accent5">
                          <a:lumMod val="75000"/>
                        </a:schemeClr>
                      </a:gs>
                      <a:gs pos="97000">
                        <a:schemeClr val="accent5">
                          <a:lumMod val="70000"/>
                        </a:schemeClr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</a:ln>
                <a:solidFill>
                  <a:srgbClr val="EFD2A7"/>
                </a:solidFill>
                <a:effectLst>
                  <a:glow rad="101600">
                    <a:srgbClr val="823E02">
                      <a:alpha val="60000"/>
                    </a:srgbClr>
                  </a:glow>
                </a:effectLst>
              </a:rPr>
              <a:t>ыло создано четыре новых типа начальной школы: цифирные школы, «русские», адмиралтейские школы и гарнизонные школы.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ru-RU" dirty="0" smtClean="0">
                <a:ln w="1905">
                  <a:gradFill flip="none" rotWithShape="1">
                    <a:gsLst>
                      <a:gs pos="0">
                        <a:schemeClr val="accent5">
                          <a:lumMod val="89000"/>
                        </a:schemeClr>
                      </a:gs>
                      <a:gs pos="30000">
                        <a:schemeClr val="accent5">
                          <a:lumMod val="75000"/>
                        </a:schemeClr>
                      </a:gs>
                      <a:gs pos="97000">
                        <a:schemeClr val="accent5">
                          <a:lumMod val="70000"/>
                        </a:schemeClr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</a:ln>
                <a:solidFill>
                  <a:srgbClr val="EFD2A7"/>
                </a:solidFill>
                <a:effectLst>
                  <a:glow rad="101600">
                    <a:srgbClr val="823E02">
                      <a:alpha val="60000"/>
                    </a:srgbClr>
                  </a:glow>
                </a:effectLst>
              </a:rPr>
              <a:t>Он требовал от бояр одеваться и выглядеть по европейской моде.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ru-RU" dirty="0" smtClean="0">
                <a:ln w="1905">
                  <a:gradFill flip="none" rotWithShape="1">
                    <a:gsLst>
                      <a:gs pos="0">
                        <a:schemeClr val="accent5">
                          <a:lumMod val="89000"/>
                        </a:schemeClr>
                      </a:gs>
                      <a:gs pos="30000">
                        <a:schemeClr val="accent5">
                          <a:lumMod val="75000"/>
                        </a:schemeClr>
                      </a:gs>
                      <a:gs pos="97000">
                        <a:schemeClr val="accent5">
                          <a:lumMod val="70000"/>
                        </a:schemeClr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</a:ln>
                <a:solidFill>
                  <a:srgbClr val="EFD2A7"/>
                </a:solidFill>
                <a:effectLst>
                  <a:glow rad="101600">
                    <a:srgbClr val="823E02">
                      <a:alpha val="60000"/>
                    </a:srgbClr>
                  </a:glow>
                </a:effectLst>
              </a:rPr>
              <a:t>Царь ужесточил и упорядочил систему управления государством. 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ru-RU" dirty="0">
                <a:ln w="1905">
                  <a:gradFill flip="none" rotWithShape="1">
                    <a:gsLst>
                      <a:gs pos="0">
                        <a:schemeClr val="accent5">
                          <a:lumMod val="89000"/>
                        </a:schemeClr>
                      </a:gs>
                      <a:gs pos="30000">
                        <a:schemeClr val="accent5">
                          <a:lumMod val="75000"/>
                        </a:schemeClr>
                      </a:gs>
                      <a:gs pos="97000">
                        <a:schemeClr val="accent5">
                          <a:lumMod val="70000"/>
                        </a:schemeClr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</a:ln>
                <a:solidFill>
                  <a:srgbClr val="EFD2A7"/>
                </a:solidFill>
                <a:effectLst>
                  <a:glow rad="101600">
                    <a:srgbClr val="823E02">
                      <a:alpha val="60000"/>
                    </a:srgbClr>
                  </a:glow>
                </a:effectLst>
              </a:rPr>
              <a:t>В</a:t>
            </a:r>
            <a:r>
              <a:rPr lang="ru-RU" dirty="0" smtClean="0">
                <a:ln w="1905">
                  <a:gradFill flip="none" rotWithShape="1">
                    <a:gsLst>
                      <a:gs pos="0">
                        <a:schemeClr val="accent5">
                          <a:lumMod val="89000"/>
                        </a:schemeClr>
                      </a:gs>
                      <a:gs pos="30000">
                        <a:schemeClr val="accent5">
                          <a:lumMod val="75000"/>
                        </a:schemeClr>
                      </a:gs>
                      <a:gs pos="97000">
                        <a:schemeClr val="accent5">
                          <a:lumMod val="70000"/>
                        </a:schemeClr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</a:ln>
                <a:solidFill>
                  <a:srgbClr val="EFD2A7"/>
                </a:solidFill>
                <a:effectLst>
                  <a:glow rad="101600">
                    <a:srgbClr val="823E02">
                      <a:alpha val="60000"/>
                    </a:srgbClr>
                  </a:glow>
                </a:effectLst>
              </a:rPr>
              <a:t>место счета лет «от сотворения Адама» в России стали считать годы «от Рождества Христова».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ru-RU" dirty="0">
                <a:ln w="1905">
                  <a:gradFill flip="none" rotWithShape="1">
                    <a:gsLst>
                      <a:gs pos="0">
                        <a:schemeClr val="accent5">
                          <a:lumMod val="89000"/>
                        </a:schemeClr>
                      </a:gs>
                      <a:gs pos="30000">
                        <a:schemeClr val="accent5">
                          <a:lumMod val="75000"/>
                        </a:schemeClr>
                      </a:gs>
                      <a:gs pos="97000">
                        <a:schemeClr val="accent5">
                          <a:lumMod val="70000"/>
                        </a:schemeClr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</a:ln>
                <a:solidFill>
                  <a:srgbClr val="EFD2A7"/>
                </a:solidFill>
                <a:effectLst>
                  <a:glow rad="101600">
                    <a:srgbClr val="823E02">
                      <a:alpha val="60000"/>
                    </a:srgbClr>
                  </a:glow>
                </a:effectLst>
              </a:rPr>
              <a:t>П</a:t>
            </a:r>
            <a:r>
              <a:rPr lang="ru-RU" dirty="0" smtClean="0">
                <a:ln w="1905">
                  <a:gradFill flip="none" rotWithShape="1">
                    <a:gsLst>
                      <a:gs pos="0">
                        <a:schemeClr val="accent5">
                          <a:lumMod val="89000"/>
                        </a:schemeClr>
                      </a:gs>
                      <a:gs pos="30000">
                        <a:schemeClr val="accent5">
                          <a:lumMod val="75000"/>
                        </a:schemeClr>
                      </a:gs>
                      <a:gs pos="97000">
                        <a:schemeClr val="accent5">
                          <a:lumMod val="70000"/>
                        </a:schemeClr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</a:ln>
                <a:solidFill>
                  <a:srgbClr val="EFD2A7"/>
                </a:solidFill>
                <a:effectLst>
                  <a:glow rad="101600">
                    <a:srgbClr val="823E02">
                      <a:alpha val="60000"/>
                    </a:srgbClr>
                  </a:glow>
                </a:effectLst>
              </a:rPr>
              <a:t>разднование Нового года 1 января.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ru-RU" dirty="0" smtClean="0">
                <a:ln w="1905">
                  <a:gradFill flip="none" rotWithShape="1">
                    <a:gsLst>
                      <a:gs pos="0">
                        <a:schemeClr val="accent5">
                          <a:lumMod val="89000"/>
                        </a:schemeClr>
                      </a:gs>
                      <a:gs pos="30000">
                        <a:schemeClr val="accent5">
                          <a:lumMod val="75000"/>
                        </a:schemeClr>
                      </a:gs>
                      <a:gs pos="97000">
                        <a:schemeClr val="accent5">
                          <a:lumMod val="70000"/>
                        </a:schemeClr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</a:ln>
                <a:solidFill>
                  <a:srgbClr val="EFD2A7"/>
                </a:solidFill>
                <a:effectLst>
                  <a:glow rad="101600">
                    <a:srgbClr val="823E02">
                      <a:alpha val="60000"/>
                    </a:srgbClr>
                  </a:glow>
                </a:effectLst>
              </a:rPr>
              <a:t>Он также ввел употребление арабских цифр.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ru-RU" dirty="0">
                <a:ln w="1905">
                  <a:gradFill flip="none" rotWithShape="1">
                    <a:gsLst>
                      <a:gs pos="0">
                        <a:schemeClr val="accent5">
                          <a:lumMod val="89000"/>
                        </a:schemeClr>
                      </a:gs>
                      <a:gs pos="30000">
                        <a:schemeClr val="accent5">
                          <a:lumMod val="75000"/>
                        </a:schemeClr>
                      </a:gs>
                      <a:gs pos="97000">
                        <a:schemeClr val="accent5">
                          <a:lumMod val="70000"/>
                        </a:schemeClr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</a:ln>
                <a:solidFill>
                  <a:srgbClr val="EFD2A7"/>
                </a:solidFill>
                <a:effectLst>
                  <a:glow rad="101600">
                    <a:srgbClr val="823E02">
                      <a:alpha val="60000"/>
                    </a:srgbClr>
                  </a:glow>
                </a:effectLst>
              </a:rPr>
              <a:t> </a:t>
            </a:r>
            <a:r>
              <a:rPr lang="ru-RU" dirty="0" smtClean="0">
                <a:ln w="1905">
                  <a:gradFill flip="none" rotWithShape="1">
                    <a:gsLst>
                      <a:gs pos="0">
                        <a:schemeClr val="accent5">
                          <a:lumMod val="89000"/>
                        </a:schemeClr>
                      </a:gs>
                      <a:gs pos="30000">
                        <a:schemeClr val="accent5">
                          <a:lumMod val="75000"/>
                        </a:schemeClr>
                      </a:gs>
                      <a:gs pos="97000">
                        <a:schemeClr val="accent5">
                          <a:lumMod val="70000"/>
                        </a:schemeClr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</a:ln>
                <a:solidFill>
                  <a:srgbClr val="EFD2A7"/>
                </a:solidFill>
                <a:effectLst>
                  <a:glow rad="101600">
                    <a:srgbClr val="823E02">
                      <a:alpha val="60000"/>
                    </a:srgbClr>
                  </a:glow>
                </a:effectLst>
              </a:rPr>
              <a:t>Пётр </a:t>
            </a:r>
            <a:r>
              <a:rPr lang="ru-RU" dirty="0">
                <a:ln w="1905">
                  <a:gradFill flip="none" rotWithShape="1">
                    <a:gsLst>
                      <a:gs pos="0">
                        <a:schemeClr val="accent5">
                          <a:lumMod val="89000"/>
                        </a:schemeClr>
                      </a:gs>
                      <a:gs pos="30000">
                        <a:schemeClr val="accent5">
                          <a:lumMod val="75000"/>
                        </a:schemeClr>
                      </a:gs>
                      <a:gs pos="97000">
                        <a:schemeClr val="accent5">
                          <a:lumMod val="70000"/>
                        </a:schemeClr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</a:ln>
                <a:solidFill>
                  <a:srgbClr val="EFD2A7"/>
                </a:solidFill>
                <a:effectLst>
                  <a:glow rad="101600">
                    <a:srgbClr val="823E02">
                      <a:alpha val="60000"/>
                    </a:srgbClr>
                  </a:glow>
                </a:effectLst>
              </a:rPr>
              <a:t>приказал провести перепись населения, чтобы потом перейти к подушному налогу, взамен старого, подворного.</a:t>
            </a:r>
            <a:endParaRPr lang="ru-RU" dirty="0" smtClean="0">
              <a:ln w="1905">
                <a:gradFill flip="none" rotWithShape="1">
                  <a:gsLst>
                    <a:gs pos="0">
                      <a:schemeClr val="accent5">
                        <a:lumMod val="89000"/>
                      </a:schemeClr>
                    </a:gs>
                    <a:gs pos="30000">
                      <a:schemeClr val="accent5">
                        <a:lumMod val="75000"/>
                      </a:schemeClr>
                    </a:gs>
                    <a:gs pos="97000">
                      <a:schemeClr val="accent5">
                        <a:lumMod val="70000"/>
                      </a:scheme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</a:ln>
              <a:solidFill>
                <a:srgbClr val="EFD2A7"/>
              </a:solidFill>
              <a:effectLst>
                <a:glow rad="101600">
                  <a:srgbClr val="823E02">
                    <a:alpha val="60000"/>
                  </a:srgbClr>
                </a:glow>
              </a:effectLst>
            </a:endParaRP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ru-RU" dirty="0" smtClean="0">
                <a:ln w="1905">
                  <a:gradFill flip="none" rotWithShape="1">
                    <a:gsLst>
                      <a:gs pos="0">
                        <a:schemeClr val="accent5">
                          <a:lumMod val="89000"/>
                        </a:schemeClr>
                      </a:gs>
                      <a:gs pos="30000">
                        <a:schemeClr val="accent5">
                          <a:lumMod val="75000"/>
                        </a:schemeClr>
                      </a:gs>
                      <a:gs pos="97000">
                        <a:schemeClr val="accent5">
                          <a:lumMod val="70000"/>
                        </a:schemeClr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</a:ln>
                <a:solidFill>
                  <a:srgbClr val="EFD2A7"/>
                </a:solidFill>
                <a:effectLst>
                  <a:glow rad="101600">
                    <a:srgbClr val="823E02">
                      <a:alpha val="60000"/>
                    </a:srgbClr>
                  </a:glow>
                </a:effectLst>
              </a:rPr>
              <a:t>При Петре начала выходить первая русская печатная газета «Ведомости».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ru-RU" dirty="0" smtClean="0">
                <a:ln w="1905">
                  <a:gradFill flip="none" rotWithShape="1">
                    <a:gsLst>
                      <a:gs pos="0">
                        <a:schemeClr val="accent5">
                          <a:lumMod val="89000"/>
                        </a:schemeClr>
                      </a:gs>
                      <a:gs pos="30000">
                        <a:schemeClr val="accent5">
                          <a:lumMod val="75000"/>
                        </a:schemeClr>
                      </a:gs>
                      <a:gs pos="97000">
                        <a:schemeClr val="accent5">
                          <a:lumMod val="70000"/>
                        </a:schemeClr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</a:ln>
                <a:solidFill>
                  <a:srgbClr val="EFD2A7"/>
                </a:solidFill>
                <a:effectLst>
                  <a:glow rad="101600">
                    <a:srgbClr val="823E02">
                      <a:alpha val="60000"/>
                    </a:srgbClr>
                  </a:glow>
                </a:effectLst>
              </a:rPr>
              <a:t>Ещё при Петре </a:t>
            </a:r>
            <a:r>
              <a:rPr lang="en-US" dirty="0" smtClean="0">
                <a:ln w="1905">
                  <a:gradFill flip="none" rotWithShape="1">
                    <a:gsLst>
                      <a:gs pos="0">
                        <a:schemeClr val="accent5">
                          <a:lumMod val="89000"/>
                        </a:schemeClr>
                      </a:gs>
                      <a:gs pos="30000">
                        <a:schemeClr val="accent5">
                          <a:lumMod val="75000"/>
                        </a:schemeClr>
                      </a:gs>
                      <a:gs pos="97000">
                        <a:schemeClr val="accent5">
                          <a:lumMod val="70000"/>
                        </a:schemeClr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</a:ln>
                <a:solidFill>
                  <a:srgbClr val="EFD2A7"/>
                </a:solidFill>
                <a:effectLst>
                  <a:glow rad="101600">
                    <a:srgbClr val="823E02">
                      <a:alpha val="60000"/>
                    </a:srgbClr>
                  </a:glow>
                </a:effectLst>
              </a:rPr>
              <a:t>I</a:t>
            </a:r>
            <a:r>
              <a:rPr lang="ru-RU" dirty="0" smtClean="0">
                <a:ln w="1905">
                  <a:gradFill flip="none" rotWithShape="1">
                    <a:gsLst>
                      <a:gs pos="0">
                        <a:schemeClr val="accent5">
                          <a:lumMod val="89000"/>
                        </a:schemeClr>
                      </a:gs>
                      <a:gs pos="30000">
                        <a:schemeClr val="accent5">
                          <a:lumMod val="75000"/>
                        </a:schemeClr>
                      </a:gs>
                      <a:gs pos="97000">
                        <a:schemeClr val="accent5">
                          <a:lumMod val="70000"/>
                        </a:schemeClr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</a:ln>
                <a:solidFill>
                  <a:srgbClr val="EFD2A7"/>
                </a:solidFill>
                <a:effectLst>
                  <a:glow rad="101600">
                    <a:srgbClr val="823E02">
                      <a:alpha val="60000"/>
                    </a:srgbClr>
                  </a:glow>
                </a:effectLst>
              </a:rPr>
              <a:t> начал действовать первый в русской истории музей – Кунсткамера с публичной библиотекой.</a:t>
            </a:r>
          </a:p>
        </p:txBody>
      </p:sp>
    </p:spTree>
    <p:extLst>
      <p:ext uri="{BB962C8B-B14F-4D97-AF65-F5344CB8AC3E}">
        <p14:creationId xmlns:p14="http://schemas.microsoft.com/office/powerpoint/2010/main" val="290419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restige"/>
        <p:sndAc>
          <p:stSnd>
            <p:snd r:embed="rId2" name="wind.wav"/>
          </p:stSnd>
        </p:sndAc>
      </p:transition>
    </mc:Choice>
    <mc:Fallback xmlns="">
      <p:transition spd="slow">
        <p:fade/>
        <p:sndAc>
          <p:stSnd>
            <p:snd r:embed="rId5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6880" y="4656434"/>
            <a:ext cx="2698177" cy="2042985"/>
          </a:xfrm>
          <a:prstGeom prst="snip2DiagRect">
            <a:avLst>
              <a:gd name="adj1" fmla="val 21775"/>
              <a:gd name="adj2" fmla="val 0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7E5100"/>
            </a:solidFill>
            <a:miter lim="800000"/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3325" y="175057"/>
            <a:ext cx="2375108" cy="1781331"/>
          </a:xfrm>
          <a:prstGeom prst="snip2DiagRect">
            <a:avLst>
              <a:gd name="adj1" fmla="val 8842"/>
              <a:gd name="adj2" fmla="val 0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7E5100"/>
            </a:solidFill>
            <a:miter lim="800000"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extBox 1"/>
          <p:cNvSpPr txBox="1"/>
          <p:nvPr/>
        </p:nvSpPr>
        <p:spPr>
          <a:xfrm>
            <a:off x="0" y="474345"/>
            <a:ext cx="9326880" cy="590931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ru-RU" dirty="0">
                <a:ln w="1905">
                  <a:gradFill flip="none" rotWithShape="1">
                    <a:gsLst>
                      <a:gs pos="0">
                        <a:schemeClr val="accent5">
                          <a:lumMod val="89000"/>
                        </a:schemeClr>
                      </a:gs>
                      <a:gs pos="30000">
                        <a:schemeClr val="accent5">
                          <a:lumMod val="75000"/>
                        </a:schemeClr>
                      </a:gs>
                      <a:gs pos="97000">
                        <a:schemeClr val="accent5">
                          <a:lumMod val="70000"/>
                        </a:schemeClr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</a:ln>
                <a:solidFill>
                  <a:srgbClr val="EFD2A7"/>
                </a:solidFill>
                <a:effectLst>
                  <a:glow rad="101600">
                    <a:srgbClr val="823E02">
                      <a:alpha val="60000"/>
                    </a:srgbClr>
                  </a:glow>
                </a:effectLst>
              </a:rPr>
              <a:t>В</a:t>
            </a:r>
            <a:r>
              <a:rPr lang="ru-RU" dirty="0" smtClean="0">
                <a:ln w="1905">
                  <a:gradFill flip="none" rotWithShape="1">
                    <a:gsLst>
                      <a:gs pos="0">
                        <a:schemeClr val="accent5">
                          <a:lumMod val="89000"/>
                        </a:schemeClr>
                      </a:gs>
                      <a:gs pos="30000">
                        <a:schemeClr val="accent5">
                          <a:lumMod val="75000"/>
                        </a:schemeClr>
                      </a:gs>
                      <a:gs pos="97000">
                        <a:schemeClr val="accent5">
                          <a:lumMod val="70000"/>
                        </a:schemeClr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</a:ln>
                <a:solidFill>
                  <a:srgbClr val="EFD2A7"/>
                </a:solidFill>
                <a:effectLst>
                  <a:glow rad="101600">
                    <a:srgbClr val="823E02">
                      <a:alpha val="60000"/>
                    </a:srgbClr>
                  </a:glow>
                </a:effectLst>
              </a:rPr>
              <a:t> </a:t>
            </a:r>
            <a:r>
              <a:rPr lang="ru-RU" dirty="0">
                <a:ln w="1905">
                  <a:gradFill flip="none" rotWithShape="1">
                    <a:gsLst>
                      <a:gs pos="0">
                        <a:schemeClr val="accent5">
                          <a:lumMod val="89000"/>
                        </a:schemeClr>
                      </a:gs>
                      <a:gs pos="30000">
                        <a:schemeClr val="accent5">
                          <a:lumMod val="75000"/>
                        </a:schemeClr>
                      </a:gs>
                      <a:gs pos="97000">
                        <a:schemeClr val="accent5">
                          <a:lumMod val="70000"/>
                        </a:schemeClr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</a:ln>
                <a:solidFill>
                  <a:srgbClr val="EFD2A7"/>
                </a:solidFill>
                <a:effectLst>
                  <a:glow rad="101600">
                    <a:srgbClr val="823E02">
                      <a:alpha val="60000"/>
                    </a:srgbClr>
                  </a:glow>
                </a:effectLst>
              </a:rPr>
              <a:t>1707 г. был от­крыт пер­вый в Рос­сии гос­пи­таль и при нем гос­пи­таль­ная </a:t>
            </a:r>
            <a:r>
              <a:rPr lang="ru-RU" dirty="0" smtClean="0">
                <a:ln w="1905">
                  <a:gradFill flip="none" rotWithShape="1">
                    <a:gsLst>
                      <a:gs pos="0">
                        <a:schemeClr val="accent5">
                          <a:lumMod val="89000"/>
                        </a:schemeClr>
                      </a:gs>
                      <a:gs pos="30000">
                        <a:schemeClr val="accent5">
                          <a:lumMod val="75000"/>
                        </a:schemeClr>
                      </a:gs>
                      <a:gs pos="97000">
                        <a:schemeClr val="accent5">
                          <a:lumMod val="70000"/>
                        </a:schemeClr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</a:ln>
                <a:solidFill>
                  <a:srgbClr val="EFD2A7"/>
                </a:solidFill>
                <a:effectLst>
                  <a:glow rad="101600">
                    <a:srgbClr val="823E02">
                      <a:alpha val="60000"/>
                    </a:srgbClr>
                  </a:glow>
                </a:effectLst>
              </a:rPr>
              <a:t>школа.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ru-RU" dirty="0">
                <a:ln w="1905">
                  <a:gradFill flip="none" rotWithShape="1">
                    <a:gsLst>
                      <a:gs pos="0">
                        <a:schemeClr val="accent5">
                          <a:lumMod val="89000"/>
                        </a:schemeClr>
                      </a:gs>
                      <a:gs pos="30000">
                        <a:schemeClr val="accent5">
                          <a:lumMod val="75000"/>
                        </a:schemeClr>
                      </a:gs>
                      <a:gs pos="97000">
                        <a:schemeClr val="accent5">
                          <a:lumMod val="70000"/>
                        </a:schemeClr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</a:ln>
                <a:solidFill>
                  <a:srgbClr val="EFD2A7"/>
                </a:solidFill>
                <a:effectLst>
                  <a:glow rad="101600">
                    <a:srgbClr val="823E02">
                      <a:alpha val="60000"/>
                    </a:srgbClr>
                  </a:glow>
                </a:effectLst>
              </a:rPr>
              <a:t>В</a:t>
            </a:r>
            <a:r>
              <a:rPr lang="ru-RU" dirty="0" smtClean="0">
                <a:ln w="1905">
                  <a:gradFill flip="none" rotWithShape="1">
                    <a:gsLst>
                      <a:gs pos="0">
                        <a:schemeClr val="accent5">
                          <a:lumMod val="89000"/>
                        </a:schemeClr>
                      </a:gs>
                      <a:gs pos="30000">
                        <a:schemeClr val="accent5">
                          <a:lumMod val="75000"/>
                        </a:schemeClr>
                      </a:gs>
                      <a:gs pos="97000">
                        <a:schemeClr val="accent5">
                          <a:lumMod val="70000"/>
                        </a:schemeClr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</a:ln>
                <a:solidFill>
                  <a:srgbClr val="EFD2A7"/>
                </a:solidFill>
                <a:effectLst>
                  <a:glow rad="101600">
                    <a:srgbClr val="823E02">
                      <a:alpha val="60000"/>
                    </a:srgbClr>
                  </a:glow>
                </a:effectLst>
              </a:rPr>
              <a:t> </a:t>
            </a:r>
            <a:r>
              <a:rPr lang="ru-RU" dirty="0">
                <a:ln w="1905">
                  <a:gradFill flip="none" rotWithShape="1">
                    <a:gsLst>
                      <a:gs pos="0">
                        <a:schemeClr val="accent5">
                          <a:lumMod val="89000"/>
                        </a:schemeClr>
                      </a:gs>
                      <a:gs pos="30000">
                        <a:schemeClr val="accent5">
                          <a:lumMod val="75000"/>
                        </a:schemeClr>
                      </a:gs>
                      <a:gs pos="97000">
                        <a:schemeClr val="accent5">
                          <a:lumMod val="70000"/>
                        </a:schemeClr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</a:ln>
                <a:solidFill>
                  <a:srgbClr val="EFD2A7"/>
                </a:solidFill>
                <a:effectLst>
                  <a:glow rad="101600">
                    <a:srgbClr val="823E02">
                      <a:alpha val="60000"/>
                    </a:srgbClr>
                  </a:glow>
                </a:effectLst>
              </a:rPr>
              <a:t>1699 г. </a:t>
            </a:r>
            <a:r>
              <a:rPr lang="ru-RU" dirty="0" smtClean="0">
                <a:ln w="1905">
                  <a:gradFill flip="none" rotWithShape="1">
                    <a:gsLst>
                      <a:gs pos="0">
                        <a:schemeClr val="accent5">
                          <a:lumMod val="89000"/>
                        </a:schemeClr>
                      </a:gs>
                      <a:gs pos="30000">
                        <a:schemeClr val="accent5">
                          <a:lumMod val="75000"/>
                        </a:schemeClr>
                      </a:gs>
                      <a:gs pos="97000">
                        <a:schemeClr val="accent5">
                          <a:lumMod val="70000"/>
                        </a:schemeClr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</a:ln>
                <a:solidFill>
                  <a:srgbClr val="EFD2A7"/>
                </a:solidFill>
                <a:effectLst>
                  <a:glow rad="101600">
                    <a:srgbClr val="823E02">
                      <a:alpha val="60000"/>
                    </a:srgbClr>
                  </a:glow>
                </a:effectLst>
              </a:rPr>
              <a:t>ор­га­ни­зо­вана </a:t>
            </a:r>
            <a:r>
              <a:rPr lang="ru-RU" dirty="0" smtClean="0">
                <a:ln w="1905">
                  <a:gradFill flip="none" rotWithShape="1">
                    <a:gsLst>
                      <a:gs pos="0">
                        <a:schemeClr val="accent5">
                          <a:lumMod val="89000"/>
                        </a:schemeClr>
                      </a:gs>
                      <a:gs pos="30000">
                        <a:schemeClr val="accent5">
                          <a:lumMod val="75000"/>
                        </a:schemeClr>
                      </a:gs>
                      <a:gs pos="97000">
                        <a:schemeClr val="accent5">
                          <a:lumMod val="70000"/>
                        </a:schemeClr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</a:ln>
                <a:solidFill>
                  <a:srgbClr val="EFD2A7"/>
                </a:solidFill>
                <a:effectLst>
                  <a:glow rad="101600">
                    <a:srgbClr val="823E02">
                      <a:alpha val="60000"/>
                    </a:srgbClr>
                  </a:glow>
                </a:effectLst>
              </a:rPr>
              <a:t>На­ви­гац­кая</a:t>
            </a:r>
            <a:r>
              <a:rPr lang="ru-RU" dirty="0" smtClean="0">
                <a:ln w="1905">
                  <a:gradFill flip="none" rotWithShape="1">
                    <a:gsLst>
                      <a:gs pos="0">
                        <a:schemeClr val="accent5">
                          <a:lumMod val="89000"/>
                        </a:schemeClr>
                      </a:gs>
                      <a:gs pos="30000">
                        <a:schemeClr val="accent5">
                          <a:lumMod val="75000"/>
                        </a:schemeClr>
                      </a:gs>
                      <a:gs pos="97000">
                        <a:schemeClr val="accent5">
                          <a:lumMod val="70000"/>
                        </a:schemeClr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</a:ln>
                <a:solidFill>
                  <a:srgbClr val="EFD2A7"/>
                </a:solidFill>
                <a:effectLst>
                  <a:glow rad="101600">
                    <a:srgbClr val="823E02">
                      <a:alpha val="60000"/>
                    </a:srgbClr>
                  </a:glow>
                </a:effectLst>
              </a:rPr>
              <a:t> школа </a:t>
            </a:r>
            <a:r>
              <a:rPr lang="ru-RU" dirty="0">
                <a:ln w="1905">
                  <a:gradFill flip="none" rotWithShape="1">
                    <a:gsLst>
                      <a:gs pos="0">
                        <a:schemeClr val="accent5">
                          <a:lumMod val="89000"/>
                        </a:schemeClr>
                      </a:gs>
                      <a:gs pos="30000">
                        <a:schemeClr val="accent5">
                          <a:lumMod val="75000"/>
                        </a:schemeClr>
                      </a:gs>
                      <a:gs pos="97000">
                        <a:schemeClr val="accent5">
                          <a:lumMod val="70000"/>
                        </a:schemeClr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</a:ln>
                <a:solidFill>
                  <a:srgbClr val="EFD2A7"/>
                </a:solidFill>
                <a:effectLst>
                  <a:glow rad="101600">
                    <a:srgbClr val="823E02">
                      <a:alpha val="60000"/>
                    </a:srgbClr>
                  </a:glow>
                </a:effectLst>
              </a:rPr>
              <a:t>в Москве, в ко­то­рой изу­ча­лась аст­ро­но­мия. </a:t>
            </a:r>
            <a:endParaRPr lang="ru-RU" dirty="0" smtClean="0">
              <a:ln w="1905">
                <a:gradFill flip="none" rotWithShape="1">
                  <a:gsLst>
                    <a:gs pos="0">
                      <a:schemeClr val="accent5">
                        <a:lumMod val="89000"/>
                      </a:schemeClr>
                    </a:gs>
                    <a:gs pos="30000">
                      <a:schemeClr val="accent5">
                        <a:lumMod val="75000"/>
                      </a:schemeClr>
                    </a:gs>
                    <a:gs pos="97000">
                      <a:schemeClr val="accent5">
                        <a:lumMod val="70000"/>
                      </a:scheme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</a:ln>
              <a:solidFill>
                <a:srgbClr val="EFD2A7"/>
              </a:solidFill>
              <a:effectLst>
                <a:glow rad="101600">
                  <a:srgbClr val="823E02">
                    <a:alpha val="60000"/>
                  </a:srgbClr>
                </a:glow>
              </a:effectLst>
            </a:endParaRP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ru-RU" dirty="0">
                <a:ln w="1905">
                  <a:gradFill flip="none" rotWithShape="1">
                    <a:gsLst>
                      <a:gs pos="0">
                        <a:schemeClr val="accent5">
                          <a:lumMod val="89000"/>
                        </a:schemeClr>
                      </a:gs>
                      <a:gs pos="30000">
                        <a:schemeClr val="accent5">
                          <a:lumMod val="75000"/>
                        </a:schemeClr>
                      </a:gs>
                      <a:gs pos="97000">
                        <a:schemeClr val="accent5">
                          <a:lumMod val="70000"/>
                        </a:schemeClr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</a:ln>
                <a:solidFill>
                  <a:srgbClr val="EFD2A7"/>
                </a:solidFill>
                <a:effectLst>
                  <a:glow rad="101600">
                    <a:srgbClr val="823E02">
                      <a:alpha val="60000"/>
                    </a:srgbClr>
                  </a:glow>
                </a:effectLst>
              </a:rPr>
              <a:t>С 1725 г. в Пе­тер­бур­ге на­ча­лись ре­гу­ляр­ные ме­тео­ро­ло­ги­че­ские на­блю­де­ния</a:t>
            </a:r>
            <a:r>
              <a:rPr lang="ru-RU" dirty="0" smtClean="0">
                <a:ln w="1905">
                  <a:gradFill flip="none" rotWithShape="1">
                    <a:gsLst>
                      <a:gs pos="0">
                        <a:schemeClr val="accent5">
                          <a:lumMod val="89000"/>
                        </a:schemeClr>
                      </a:gs>
                      <a:gs pos="30000">
                        <a:schemeClr val="accent5">
                          <a:lumMod val="75000"/>
                        </a:schemeClr>
                      </a:gs>
                      <a:gs pos="97000">
                        <a:schemeClr val="accent5">
                          <a:lumMod val="70000"/>
                        </a:schemeClr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</a:ln>
                <a:solidFill>
                  <a:srgbClr val="EFD2A7"/>
                </a:solidFill>
                <a:effectLst>
                  <a:glow rad="101600">
                    <a:srgbClr val="823E02">
                      <a:alpha val="60000"/>
                    </a:srgbClr>
                  </a:glow>
                </a:effectLst>
              </a:rPr>
              <a:t>.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ru-RU" dirty="0">
                <a:ln w="1905">
                  <a:gradFill flip="none" rotWithShape="1">
                    <a:gsLst>
                      <a:gs pos="0">
                        <a:schemeClr val="accent5">
                          <a:lumMod val="89000"/>
                        </a:schemeClr>
                      </a:gs>
                      <a:gs pos="30000">
                        <a:schemeClr val="accent5">
                          <a:lumMod val="75000"/>
                        </a:schemeClr>
                      </a:gs>
                      <a:gs pos="97000">
                        <a:schemeClr val="accent5">
                          <a:lumMod val="70000"/>
                        </a:schemeClr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</a:ln>
                <a:solidFill>
                  <a:srgbClr val="EFD2A7"/>
                </a:solidFill>
                <a:effectLst>
                  <a:glow rad="101600">
                    <a:srgbClr val="823E02">
                      <a:alpha val="60000"/>
                    </a:srgbClr>
                  </a:glow>
                </a:effectLst>
              </a:rPr>
              <a:t>В 1724 г. </a:t>
            </a:r>
            <a:r>
              <a:rPr lang="ru-RU" dirty="0" smtClean="0">
                <a:ln w="1905">
                  <a:gradFill flip="none" rotWithShape="1">
                    <a:gsLst>
                      <a:gs pos="0">
                        <a:schemeClr val="accent5">
                          <a:lumMod val="89000"/>
                        </a:schemeClr>
                      </a:gs>
                      <a:gs pos="30000">
                        <a:schemeClr val="accent5">
                          <a:lumMod val="75000"/>
                        </a:schemeClr>
                      </a:gs>
                      <a:gs pos="97000">
                        <a:schemeClr val="accent5">
                          <a:lumMod val="70000"/>
                        </a:schemeClr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</a:ln>
                <a:solidFill>
                  <a:srgbClr val="EFD2A7"/>
                </a:solidFill>
                <a:effectLst>
                  <a:glow rad="101600">
                    <a:srgbClr val="823E02">
                      <a:alpha val="60000"/>
                    </a:srgbClr>
                  </a:glow>
                </a:effectLst>
              </a:rPr>
              <a:t>была </a:t>
            </a:r>
            <a:r>
              <a:rPr lang="ru-RU" dirty="0">
                <a:ln w="1905">
                  <a:gradFill flip="none" rotWithShape="1">
                    <a:gsLst>
                      <a:gs pos="0">
                        <a:schemeClr val="accent5">
                          <a:lumMod val="89000"/>
                        </a:schemeClr>
                      </a:gs>
                      <a:gs pos="30000">
                        <a:schemeClr val="accent5">
                          <a:lumMod val="75000"/>
                        </a:schemeClr>
                      </a:gs>
                      <a:gs pos="97000">
                        <a:schemeClr val="accent5">
                          <a:lumMod val="70000"/>
                        </a:schemeClr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</a:ln>
                <a:solidFill>
                  <a:srgbClr val="EFD2A7"/>
                </a:solidFill>
                <a:effectLst>
                  <a:glow rad="101600">
                    <a:srgbClr val="823E02">
                      <a:alpha val="60000"/>
                    </a:srgbClr>
                  </a:glow>
                </a:effectLst>
              </a:rPr>
              <a:t>со­зда­на и ис­пы­та­на на Га­лер­ном дворе пер­вая рус­ская под­вод­ная лодка</a:t>
            </a:r>
            <a:r>
              <a:rPr lang="ru-RU" dirty="0" smtClean="0">
                <a:ln w="1905">
                  <a:gradFill flip="none" rotWithShape="1">
                    <a:gsLst>
                      <a:gs pos="0">
                        <a:schemeClr val="accent5">
                          <a:lumMod val="89000"/>
                        </a:schemeClr>
                      </a:gs>
                      <a:gs pos="30000">
                        <a:schemeClr val="accent5">
                          <a:lumMod val="75000"/>
                        </a:schemeClr>
                      </a:gs>
                      <a:gs pos="97000">
                        <a:schemeClr val="accent5">
                          <a:lumMod val="70000"/>
                        </a:schemeClr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</a:ln>
                <a:solidFill>
                  <a:srgbClr val="EFD2A7"/>
                </a:solidFill>
                <a:effectLst>
                  <a:glow rad="101600">
                    <a:srgbClr val="823E02">
                      <a:alpha val="60000"/>
                    </a:srgbClr>
                  </a:glow>
                </a:effectLst>
              </a:rPr>
              <a:t>.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ru-RU" dirty="0">
                <a:ln w="1905">
                  <a:gradFill flip="none" rotWithShape="1">
                    <a:gsLst>
                      <a:gs pos="0">
                        <a:schemeClr val="accent5">
                          <a:lumMod val="89000"/>
                        </a:schemeClr>
                      </a:gs>
                      <a:gs pos="30000">
                        <a:schemeClr val="accent5">
                          <a:lumMod val="75000"/>
                        </a:schemeClr>
                      </a:gs>
                      <a:gs pos="97000">
                        <a:schemeClr val="accent5">
                          <a:lumMod val="70000"/>
                        </a:schemeClr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</a:ln>
                <a:solidFill>
                  <a:srgbClr val="EFD2A7"/>
                </a:solidFill>
                <a:effectLst>
                  <a:glow rad="101600">
                    <a:srgbClr val="823E02">
                      <a:alpha val="60000"/>
                    </a:srgbClr>
                  </a:glow>
                </a:effectLst>
              </a:rPr>
              <a:t>По ука­за­нию Петра I с 1722 г. на­чал­ся сбор ма­те­ри­а­лов по ис­то­рии Рос­сии для по­сле­ду­ю­ще­го на­пи­са­ния на­уч­ных тру­дов и учеб­ни­ков. В Пе­тер­бург со всех кон­цов стра­ны и из-за гра­ни­цы на­ча­ли сво­зить ин­те­рес­ные до­ку­мен­ты и ма­те­ри­а­лы, по­ло­жив­шие на­ча­ло рус­ским ар­хи­вам</a:t>
            </a:r>
            <a:r>
              <a:rPr lang="ru-RU" dirty="0" smtClean="0">
                <a:ln w="1905">
                  <a:gradFill flip="none" rotWithShape="1">
                    <a:gsLst>
                      <a:gs pos="0">
                        <a:schemeClr val="accent5">
                          <a:lumMod val="89000"/>
                        </a:schemeClr>
                      </a:gs>
                      <a:gs pos="30000">
                        <a:schemeClr val="accent5">
                          <a:lumMod val="75000"/>
                        </a:schemeClr>
                      </a:gs>
                      <a:gs pos="97000">
                        <a:schemeClr val="accent5">
                          <a:lumMod val="70000"/>
                        </a:schemeClr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</a:ln>
                <a:solidFill>
                  <a:srgbClr val="EFD2A7"/>
                </a:solidFill>
                <a:effectLst>
                  <a:glow rad="101600">
                    <a:srgbClr val="823E02">
                      <a:alpha val="60000"/>
                    </a:srgbClr>
                  </a:glow>
                </a:effectLst>
              </a:rPr>
              <a:t>.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ru-RU" dirty="0">
                <a:ln w="1905">
                  <a:gradFill flip="none" rotWithShape="1">
                    <a:gsLst>
                      <a:gs pos="0">
                        <a:schemeClr val="accent5">
                          <a:lumMod val="89000"/>
                        </a:schemeClr>
                      </a:gs>
                      <a:gs pos="30000">
                        <a:schemeClr val="accent5">
                          <a:lumMod val="75000"/>
                        </a:schemeClr>
                      </a:gs>
                      <a:gs pos="97000">
                        <a:schemeClr val="accent5">
                          <a:lumMod val="70000"/>
                        </a:schemeClr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</a:ln>
                <a:solidFill>
                  <a:srgbClr val="EFD2A7"/>
                </a:solidFill>
                <a:effectLst>
                  <a:glow rad="101600">
                    <a:srgbClr val="823E02">
                      <a:alpha val="60000"/>
                    </a:srgbClr>
                  </a:glow>
                </a:effectLst>
              </a:rPr>
              <a:t>По­сколь­ку да­ле­ко не все дети дво­рян же­ла­ли учить­ся, царь при­ка­зал счи­тать учебу одним из видов го­су­дар­ствен­ной служ­бы. А чтобы никто не мог ее из­бе­жать, он за­пре­тил свя­щен­ни­кам да­вать раз­ре­ше­ние на за­клю­че­ние брака дво­ря­нам, не име­ю­щим сви­де­тель­ства об об­ра­зо­ва­нии. </a:t>
            </a:r>
            <a:endParaRPr lang="ru-RU" dirty="0" smtClean="0">
              <a:ln w="1905">
                <a:gradFill flip="none" rotWithShape="1">
                  <a:gsLst>
                    <a:gs pos="0">
                      <a:schemeClr val="accent5">
                        <a:lumMod val="89000"/>
                      </a:schemeClr>
                    </a:gs>
                    <a:gs pos="30000">
                      <a:schemeClr val="accent5">
                        <a:lumMod val="75000"/>
                      </a:schemeClr>
                    </a:gs>
                    <a:gs pos="97000">
                      <a:schemeClr val="accent5">
                        <a:lumMod val="70000"/>
                      </a:scheme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</a:ln>
              <a:solidFill>
                <a:srgbClr val="EFD2A7"/>
              </a:solidFill>
              <a:effectLst>
                <a:glow rad="101600">
                  <a:srgbClr val="823E02">
                    <a:alpha val="60000"/>
                  </a:srgbClr>
                </a:glow>
              </a:effectLst>
            </a:endParaRP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ru-RU" dirty="0">
                <a:ln w="1905">
                  <a:gradFill flip="none" rotWithShape="1">
                    <a:gsLst>
                      <a:gs pos="0">
                        <a:schemeClr val="accent5">
                          <a:lumMod val="89000"/>
                        </a:schemeClr>
                      </a:gs>
                      <a:gs pos="30000">
                        <a:schemeClr val="accent5">
                          <a:lumMod val="75000"/>
                        </a:schemeClr>
                      </a:gs>
                      <a:gs pos="97000">
                        <a:schemeClr val="accent5">
                          <a:lumMod val="70000"/>
                        </a:schemeClr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</a:ln>
                <a:solidFill>
                  <a:srgbClr val="EFD2A7"/>
                </a:solidFill>
                <a:effectLst>
                  <a:glow rad="101600">
                    <a:srgbClr val="823E02">
                      <a:alpha val="60000"/>
                    </a:srgbClr>
                  </a:glow>
                </a:effectLst>
              </a:rPr>
              <a:t>Боль­шое зна­че­ние для по­вы­ше­ния уров­ня гра­мот­но­сти на­се­ле­ния имело вве­де­ние в 1710 г. граж­дан­ской аз­бу­ки. </a:t>
            </a:r>
            <a:endParaRPr lang="ru-RU" dirty="0" smtClean="0">
              <a:ln w="1905">
                <a:gradFill flip="none" rotWithShape="1">
                  <a:gsLst>
                    <a:gs pos="0">
                      <a:schemeClr val="accent5">
                        <a:lumMod val="89000"/>
                      </a:schemeClr>
                    </a:gs>
                    <a:gs pos="30000">
                      <a:schemeClr val="accent5">
                        <a:lumMod val="75000"/>
                      </a:schemeClr>
                    </a:gs>
                    <a:gs pos="97000">
                      <a:schemeClr val="accent5">
                        <a:lumMod val="70000"/>
                      </a:scheme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</a:ln>
              <a:solidFill>
                <a:srgbClr val="EFD2A7"/>
              </a:solidFill>
              <a:effectLst>
                <a:glow rad="101600">
                  <a:srgbClr val="823E02">
                    <a:alpha val="60000"/>
                  </a:srgbClr>
                </a:glow>
              </a:effectLst>
            </a:endParaRP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ru-RU" dirty="0">
                <a:ln w="1905">
                  <a:gradFill flip="none" rotWithShape="1">
                    <a:gsLst>
                      <a:gs pos="0">
                        <a:schemeClr val="accent5">
                          <a:lumMod val="89000"/>
                        </a:schemeClr>
                      </a:gs>
                      <a:gs pos="30000">
                        <a:schemeClr val="accent5">
                          <a:lumMod val="75000"/>
                        </a:schemeClr>
                      </a:gs>
                      <a:gs pos="97000">
                        <a:schemeClr val="accent5">
                          <a:lumMod val="70000"/>
                        </a:schemeClr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</a:ln>
                <a:solidFill>
                  <a:srgbClr val="EFD2A7"/>
                </a:solidFill>
                <a:effectLst>
                  <a:glow rad="101600">
                    <a:srgbClr val="823E02">
                      <a:alpha val="60000"/>
                    </a:srgbClr>
                  </a:glow>
                </a:effectLst>
              </a:rPr>
              <a:t> </a:t>
            </a:r>
            <a:r>
              <a:rPr lang="ru-RU" dirty="0" smtClean="0">
                <a:ln w="1905">
                  <a:gradFill flip="none" rotWithShape="1">
                    <a:gsLst>
                      <a:gs pos="0">
                        <a:schemeClr val="accent5">
                          <a:lumMod val="89000"/>
                        </a:schemeClr>
                      </a:gs>
                      <a:gs pos="30000">
                        <a:schemeClr val="accent5">
                          <a:lumMod val="75000"/>
                        </a:schemeClr>
                      </a:gs>
                      <a:gs pos="97000">
                        <a:schemeClr val="accent5">
                          <a:lumMod val="70000"/>
                        </a:schemeClr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</a:ln>
                <a:solidFill>
                  <a:srgbClr val="EFD2A7"/>
                </a:solidFill>
                <a:effectLst>
                  <a:glow rad="101600">
                    <a:srgbClr val="823E02">
                      <a:alpha val="60000"/>
                    </a:srgbClr>
                  </a:glow>
                </a:effectLst>
              </a:rPr>
              <a:t>В </a:t>
            </a:r>
            <a:r>
              <a:rPr lang="ru-RU" dirty="0">
                <a:ln w="1905">
                  <a:gradFill flip="none" rotWithShape="1">
                    <a:gsLst>
                      <a:gs pos="0">
                        <a:schemeClr val="accent5">
                          <a:lumMod val="89000"/>
                        </a:schemeClr>
                      </a:gs>
                      <a:gs pos="30000">
                        <a:schemeClr val="accent5">
                          <a:lumMod val="75000"/>
                        </a:schemeClr>
                      </a:gs>
                      <a:gs pos="97000">
                        <a:schemeClr val="accent5">
                          <a:lumMod val="70000"/>
                        </a:schemeClr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</a:ln>
                <a:solidFill>
                  <a:srgbClr val="EFD2A7"/>
                </a:solidFill>
                <a:effectLst>
                  <a:glow rad="101600">
                    <a:srgbClr val="823E02">
                      <a:alpha val="60000"/>
                    </a:srgbClr>
                  </a:glow>
                </a:effectLst>
              </a:rPr>
              <a:t>Пе­тер­бур­ге были ос­но­ва­ны Во­ен­но-мор­ской и Ар­тил­ле­рий­ский музеи. В 1714 г. в Пе­тер­бур­ге была от­кры­та ста­рей­шая в нашей стране на­уч­ная биб­лио­те­ка</a:t>
            </a:r>
            <a:r>
              <a:rPr lang="ru-RU" dirty="0" smtClean="0">
                <a:ln w="1905">
                  <a:gradFill flip="none" rotWithShape="1">
                    <a:gsLst>
                      <a:gs pos="0">
                        <a:schemeClr val="accent5">
                          <a:lumMod val="89000"/>
                        </a:schemeClr>
                      </a:gs>
                      <a:gs pos="30000">
                        <a:schemeClr val="accent5">
                          <a:lumMod val="75000"/>
                        </a:schemeClr>
                      </a:gs>
                      <a:gs pos="97000">
                        <a:schemeClr val="accent5">
                          <a:lumMod val="70000"/>
                        </a:schemeClr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</a:ln>
                <a:solidFill>
                  <a:srgbClr val="EFD2A7"/>
                </a:solidFill>
                <a:effectLst>
                  <a:glow rad="101600">
                    <a:srgbClr val="823E02">
                      <a:alpha val="60000"/>
                    </a:srgbClr>
                  </a:glow>
                </a:effectLst>
              </a:rPr>
              <a:t>.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ru-RU" dirty="0">
                <a:ln w="1905">
                  <a:gradFill flip="none" rotWithShape="1">
                    <a:gsLst>
                      <a:gs pos="0">
                        <a:schemeClr val="accent5">
                          <a:lumMod val="89000"/>
                        </a:schemeClr>
                      </a:gs>
                      <a:gs pos="30000">
                        <a:schemeClr val="accent5">
                          <a:lumMod val="75000"/>
                        </a:schemeClr>
                      </a:gs>
                      <a:gs pos="97000">
                        <a:schemeClr val="accent5">
                          <a:lumMod val="70000"/>
                        </a:schemeClr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</a:ln>
                <a:solidFill>
                  <a:srgbClr val="EFD2A7"/>
                </a:solidFill>
                <a:effectLst>
                  <a:glow rad="101600">
                    <a:srgbClr val="823E02">
                      <a:alpha val="60000"/>
                    </a:srgbClr>
                  </a:glow>
                </a:effectLst>
              </a:rPr>
              <a:t>Пётр издал указ 1724 г. об учре­жде­нии Ака­де­мии наук и ху­до­жеств (от­кры­лась она уже после смер­ти царя в 1725 г</a:t>
            </a:r>
            <a:r>
              <a:rPr lang="ru-RU" dirty="0" smtClean="0">
                <a:ln w="1905">
                  <a:gradFill flip="none" rotWithShape="1">
                    <a:gsLst>
                      <a:gs pos="0">
                        <a:schemeClr val="accent5">
                          <a:lumMod val="89000"/>
                        </a:schemeClr>
                      </a:gs>
                      <a:gs pos="30000">
                        <a:schemeClr val="accent5">
                          <a:lumMod val="75000"/>
                        </a:schemeClr>
                      </a:gs>
                      <a:gs pos="97000">
                        <a:schemeClr val="accent5">
                          <a:lumMod val="70000"/>
                        </a:schemeClr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</a:ln>
                <a:solidFill>
                  <a:srgbClr val="EFD2A7"/>
                </a:solidFill>
                <a:effectLst>
                  <a:glow rad="101600">
                    <a:srgbClr val="823E02">
                      <a:alpha val="60000"/>
                    </a:srgbClr>
                  </a:glow>
                </a:effectLst>
              </a:rPr>
              <a:t>.)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Ø"/>
            </a:pPr>
            <a:endParaRPr lang="ru-RU" dirty="0" smtClean="0">
              <a:ln w="1905">
                <a:gradFill flip="none" rotWithShape="1">
                  <a:gsLst>
                    <a:gs pos="0">
                      <a:schemeClr val="accent5">
                        <a:lumMod val="89000"/>
                      </a:schemeClr>
                    </a:gs>
                    <a:gs pos="30000">
                      <a:schemeClr val="accent5">
                        <a:lumMod val="75000"/>
                      </a:schemeClr>
                    </a:gs>
                    <a:gs pos="97000">
                      <a:schemeClr val="accent5">
                        <a:lumMod val="70000"/>
                      </a:scheme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</a:ln>
              <a:solidFill>
                <a:srgbClr val="EFD2A7"/>
              </a:solidFill>
              <a:effectLst>
                <a:glow rad="101600">
                  <a:srgbClr val="823E02">
                    <a:alpha val="60000"/>
                  </a:srgb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144937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restige"/>
        <p:sndAc>
          <p:stSnd>
            <p:snd r:embed="rId2" name="wind.wav"/>
          </p:stSnd>
        </p:sndAc>
      </p:transition>
    </mc:Choice>
    <mc:Fallback xmlns="">
      <p:transition spd="slow">
        <p:fade/>
        <p:sndAc>
          <p:stSnd>
            <p:snd r:embed="rId5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5350" y="1419556"/>
            <a:ext cx="5881301" cy="4018889"/>
          </a:xfrm>
          <a:prstGeom prst="rect">
            <a:avLst/>
          </a:prstGeom>
          <a:scene3d>
            <a:camera prst="perspectiveRelaxedModerately"/>
            <a:lightRig rig="threePt" dir="t"/>
          </a:scene3d>
        </p:spPr>
      </p:pic>
      <p:sp>
        <p:nvSpPr>
          <p:cNvPr id="2" name="Прямоугольник 1"/>
          <p:cNvSpPr/>
          <p:nvPr/>
        </p:nvSpPr>
        <p:spPr>
          <a:xfrm>
            <a:off x="4017065" y="3075057"/>
            <a:ext cx="4157870" cy="707886"/>
          </a:xfrm>
          <a:prstGeom prst="rect">
            <a:avLst/>
          </a:prstGeom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rtDeco"/>
          </a:sp3d>
        </p:spPr>
        <p:txBody>
          <a:bodyPr wrap="non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 prst="artDeco"/>
            </a:sp3d>
          </a:bodyPr>
          <a:lstStyle/>
          <a:p>
            <a:r>
              <a:rPr lang="ru-RU" sz="4000" b="1" dirty="0" smtClean="0">
                <a:ln>
                  <a:solidFill>
                    <a:schemeClr val="accent6">
                      <a:lumMod val="10000"/>
                    </a:schemeClr>
                  </a:solidFill>
                </a:ln>
                <a:solidFill>
                  <a:schemeClr val="accent4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Походы Петра</a:t>
            </a:r>
            <a:r>
              <a:rPr lang="en-US" sz="4000" b="1" dirty="0" smtClean="0">
                <a:ln>
                  <a:solidFill>
                    <a:schemeClr val="accent6">
                      <a:lumMod val="10000"/>
                    </a:schemeClr>
                  </a:solidFill>
                </a:ln>
                <a:solidFill>
                  <a:schemeClr val="accent4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</a:t>
            </a:r>
            <a:r>
              <a:rPr lang="ru-RU" sz="4000" b="1" dirty="0" smtClean="0">
                <a:ln>
                  <a:solidFill>
                    <a:schemeClr val="accent6">
                      <a:lumMod val="10000"/>
                    </a:schemeClr>
                  </a:solidFill>
                </a:ln>
                <a:solidFill>
                  <a:schemeClr val="accent4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4000" b="1" dirty="0">
              <a:ln>
                <a:solidFill>
                  <a:schemeClr val="accent6">
                    <a:lumMod val="10000"/>
                  </a:schemeClr>
                </a:solidFill>
              </a:ln>
              <a:solidFill>
                <a:schemeClr val="accent4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522992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  <p:sndAc>
          <p:stSnd>
            <p:snd r:embed="rId2" name="wind.wav"/>
          </p:stSnd>
        </p:sndAc>
      </p:transition>
    </mc:Choice>
    <mc:Fallback xmlns="">
      <p:transition spd="slow">
        <p:fade/>
        <p:sndAc>
          <p:stSnd>
            <p:snd r:embed="rId4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53762" y="0"/>
            <a:ext cx="10684476" cy="243143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  <a:sp3d extrusionH="57150">
              <a:bevelT w="57150" h="38100" prst="artDeco"/>
            </a:sp3d>
          </a:bodyPr>
          <a:lstStyle/>
          <a:p>
            <a:pPr algn="ctr"/>
            <a:r>
              <a:rPr lang="ru-RU" sz="3200" dirty="0">
                <a:solidFill>
                  <a:srgbClr val="EFD2A7"/>
                </a:solidFill>
                <a:effectLst>
                  <a:glow rad="101600">
                    <a:srgbClr val="7E5100">
                      <a:alpha val="60000"/>
                    </a:srgbClr>
                  </a:glow>
                </a:effectLst>
              </a:rPr>
              <a:t>Азовские </a:t>
            </a:r>
            <a:r>
              <a:rPr lang="ru-RU" sz="3200" dirty="0" smtClean="0">
                <a:solidFill>
                  <a:srgbClr val="EFD2A7"/>
                </a:solidFill>
                <a:effectLst>
                  <a:glow rad="101600">
                    <a:srgbClr val="7E5100">
                      <a:alpha val="60000"/>
                    </a:srgbClr>
                  </a:glow>
                </a:effectLst>
              </a:rPr>
              <a:t>походы</a:t>
            </a:r>
          </a:p>
          <a:p>
            <a:pPr marL="285750" indent="-285750">
              <a:buClr>
                <a:schemeClr val="accent5"/>
              </a:buClr>
              <a:buFont typeface="Wingdings" panose="05000000000000000000" pitchFamily="2" charset="2"/>
              <a:buChar char="q"/>
            </a:pPr>
            <a:r>
              <a:rPr lang="ru-RU" sz="2000" b="1" dirty="0">
                <a:ln w="9525">
                  <a:noFill/>
                  <a:prstDash val="solid"/>
                </a:ln>
                <a:solidFill>
                  <a:srgbClr val="EFD2A7"/>
                </a:solidFill>
                <a:effectLst>
                  <a:glow rad="101600">
                    <a:srgbClr val="823E02">
                      <a:alpha val="60000"/>
                    </a:srgb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1695г. — первый Азовский </a:t>
            </a:r>
            <a:r>
              <a:rPr lang="ru-RU" sz="2000" b="1" dirty="0" smtClean="0">
                <a:ln w="9525">
                  <a:noFill/>
                  <a:prstDash val="solid"/>
                </a:ln>
                <a:solidFill>
                  <a:srgbClr val="EFD2A7"/>
                </a:solidFill>
                <a:effectLst>
                  <a:glow rad="101600">
                    <a:srgbClr val="823E02">
                      <a:alpha val="60000"/>
                    </a:srgb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поход.                                                                                                                      Первый </a:t>
            </a:r>
            <a:r>
              <a:rPr lang="ru-RU" sz="2000" b="1" dirty="0">
                <a:ln w="9525">
                  <a:noFill/>
                  <a:prstDash val="solid"/>
                </a:ln>
                <a:solidFill>
                  <a:srgbClr val="EFD2A7"/>
                </a:solidFill>
                <a:effectLst>
                  <a:glow rad="101600">
                    <a:srgbClr val="823E02">
                      <a:alpha val="60000"/>
                    </a:srgb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Азовский поход окончился неудачей из-за отсутствия собственного флота и недостаточного </a:t>
            </a:r>
            <a:r>
              <a:rPr lang="ru-RU" sz="2000" b="1" dirty="0">
                <a:ln w="9525">
                  <a:solidFill>
                    <a:schemeClr val="accent5"/>
                  </a:solidFill>
                  <a:prstDash val="solid"/>
                </a:ln>
                <a:solidFill>
                  <a:srgbClr val="EFD2A7"/>
                </a:solidFill>
                <a:effectLst>
                  <a:glow rad="101600">
                    <a:srgbClr val="823E02">
                      <a:alpha val="60000"/>
                    </a:srgb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снабжения</a:t>
            </a:r>
            <a:r>
              <a:rPr lang="ru-RU" sz="2000" b="1" dirty="0">
                <a:ln w="9525">
                  <a:noFill/>
                  <a:prstDash val="solid"/>
                </a:ln>
                <a:solidFill>
                  <a:srgbClr val="EFD2A7"/>
                </a:solidFill>
                <a:effectLst>
                  <a:glow rad="101600">
                    <a:srgbClr val="823E02">
                      <a:alpha val="60000"/>
                    </a:srgb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ru-RU" sz="2000" b="1" dirty="0" smtClean="0">
                <a:ln w="9525">
                  <a:noFill/>
                  <a:prstDash val="solid"/>
                </a:ln>
                <a:solidFill>
                  <a:srgbClr val="EFD2A7"/>
                </a:solidFill>
                <a:effectLst>
                  <a:glow rad="101600">
                    <a:srgbClr val="823E02">
                      <a:alpha val="60000"/>
                    </a:srgb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армии.</a:t>
            </a:r>
          </a:p>
          <a:p>
            <a:pPr marL="285750" indent="-285750">
              <a:buClr>
                <a:schemeClr val="accent5"/>
              </a:buClr>
              <a:buFont typeface="Wingdings" panose="05000000000000000000" pitchFamily="2" charset="2"/>
              <a:buChar char="q"/>
            </a:pPr>
            <a:r>
              <a:rPr lang="ru-RU" sz="2000" b="1" dirty="0">
                <a:ln w="9525">
                  <a:noFill/>
                  <a:prstDash val="solid"/>
                </a:ln>
                <a:solidFill>
                  <a:srgbClr val="EFD2A7"/>
                </a:solidFill>
                <a:effectLst>
                  <a:glow rad="101600">
                    <a:srgbClr val="823E02">
                      <a:alpha val="60000"/>
                    </a:srgb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1696 г — второй Азовский поход. </a:t>
            </a:r>
            <a:r>
              <a:rPr lang="ru-RU" sz="2000" b="1" dirty="0" smtClean="0">
                <a:ln w="9525">
                  <a:noFill/>
                  <a:prstDash val="solid"/>
                </a:ln>
                <a:solidFill>
                  <a:srgbClr val="EFD2A7"/>
                </a:solidFill>
                <a:effectLst>
                  <a:glow rad="101600">
                    <a:srgbClr val="823E02">
                      <a:alpha val="60000"/>
                    </a:srgb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                                                                                                                                   На этот раз крепость Азов была взята</a:t>
            </a:r>
            <a:r>
              <a:rPr lang="ru-RU" sz="2000" b="1" dirty="0">
                <a:ln w="9525">
                  <a:noFill/>
                  <a:prstDash val="solid"/>
                </a:ln>
                <a:solidFill>
                  <a:srgbClr val="EFD2A7"/>
                </a:solidFill>
                <a:effectLst>
                  <a:glow rad="101600">
                    <a:srgbClr val="823E02">
                      <a:alpha val="60000"/>
                    </a:srgb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. Крепость Азов стала первой точкой выхода России к южным морям.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857" y="2809285"/>
            <a:ext cx="5398286" cy="4048715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EFD2A7"/>
            </a:solidFill>
            <a:miter lim="800000"/>
          </a:ln>
          <a:effectLst>
            <a:glow rad="101600">
              <a:srgbClr val="975C18">
                <a:alpha val="60000"/>
              </a:srgbClr>
            </a:glow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7195443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restige"/>
        <p:sndAc>
          <p:stSnd>
            <p:snd r:embed="rId2" name="wind.wav"/>
          </p:stSnd>
        </p:sndAc>
      </p:transition>
    </mc:Choice>
    <mc:Fallback xmlns="">
      <p:transition spd="slow">
        <p:fade/>
        <p:sndAc>
          <p:stSnd>
            <p:snd r:embed="rId4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1116" y="3213052"/>
            <a:ext cx="4609769" cy="3727328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noFill/>
            <a:miter lim="800000"/>
          </a:ln>
          <a:effectLst>
            <a:glow rad="101600">
              <a:srgbClr val="975C18">
                <a:alpha val="60000"/>
              </a:srgbClr>
            </a:glow>
          </a:effectLst>
          <a:scene3d>
            <a:camera prst="perspectiveRelaxedModerately"/>
            <a:lightRig rig="chilly" dir="t">
              <a:rot lat="0" lon="0" rev="18480000"/>
            </a:lightRig>
          </a:scene3d>
          <a:sp3d prstMaterial="clear">
            <a:bevelT h="63500"/>
          </a:sp3d>
        </p:spPr>
      </p:pic>
      <p:sp>
        <p:nvSpPr>
          <p:cNvPr id="3" name="TextBox 2"/>
          <p:cNvSpPr txBox="1"/>
          <p:nvPr/>
        </p:nvSpPr>
        <p:spPr>
          <a:xfrm>
            <a:off x="753762" y="-57666"/>
            <a:ext cx="10684476" cy="381642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  <a:sp3d extrusionH="57150">
              <a:bevelT w="57150" h="38100" prst="artDeco"/>
            </a:sp3d>
          </a:bodyPr>
          <a:lstStyle/>
          <a:p>
            <a:pPr algn="ctr"/>
            <a:r>
              <a:rPr lang="ru-RU" sz="2400" dirty="0" smtClean="0">
                <a:solidFill>
                  <a:srgbClr val="EFD2A7"/>
                </a:solidFill>
                <a:effectLst>
                  <a:glow rad="101600">
                    <a:srgbClr val="7E5100">
                      <a:alpha val="60000"/>
                    </a:srgbClr>
                  </a:glow>
                </a:effectLst>
              </a:rPr>
              <a:t>Великая </a:t>
            </a:r>
            <a:r>
              <a:rPr lang="ru-RU" sz="2400" dirty="0">
                <a:solidFill>
                  <a:srgbClr val="EFD2A7"/>
                </a:solidFill>
                <a:effectLst>
                  <a:glow rad="101600">
                    <a:srgbClr val="7E5100">
                      <a:alpha val="60000"/>
                    </a:srgbClr>
                  </a:glow>
                </a:effectLst>
              </a:rPr>
              <a:t>Северная </a:t>
            </a:r>
            <a:r>
              <a:rPr lang="ru-RU" sz="2400" dirty="0" smtClean="0">
                <a:solidFill>
                  <a:srgbClr val="EFD2A7"/>
                </a:solidFill>
                <a:effectLst>
                  <a:glow rad="101600">
                    <a:srgbClr val="7E5100">
                      <a:alpha val="60000"/>
                    </a:srgbClr>
                  </a:glow>
                </a:effectLst>
              </a:rPr>
              <a:t>война</a:t>
            </a:r>
          </a:p>
          <a:p>
            <a:pPr algn="ctr"/>
            <a:r>
              <a:rPr lang="ru-RU" dirty="0" smtClean="0">
                <a:solidFill>
                  <a:srgbClr val="EFD2A7"/>
                </a:solidFill>
                <a:effectLst>
                  <a:glow rad="101600">
                    <a:srgbClr val="7E5100">
                      <a:alpha val="60000"/>
                    </a:srgbClr>
                  </a:glow>
                </a:effectLst>
              </a:rPr>
              <a:t>1700—1724гг</a:t>
            </a:r>
            <a:r>
              <a:rPr lang="ru-RU" sz="2000" dirty="0" smtClean="0">
                <a:solidFill>
                  <a:srgbClr val="EFD2A7"/>
                </a:solidFill>
                <a:effectLst>
                  <a:glow rad="101600">
                    <a:srgbClr val="7E5100">
                      <a:alpha val="60000"/>
                    </a:srgbClr>
                  </a:glow>
                </a:effectLst>
              </a:rPr>
              <a:t>.</a:t>
            </a:r>
          </a:p>
          <a:p>
            <a:pPr marL="285750" indent="-285750">
              <a:buClr>
                <a:schemeClr val="accent5"/>
              </a:buClr>
              <a:buFont typeface="Wingdings" panose="05000000000000000000" pitchFamily="2" charset="2"/>
              <a:buChar char="q"/>
            </a:pPr>
            <a:r>
              <a:rPr lang="ru-RU" b="1" dirty="0">
                <a:ln w="9525">
                  <a:noFill/>
                  <a:prstDash val="solid"/>
                </a:ln>
                <a:solidFill>
                  <a:srgbClr val="EFD2A7"/>
                </a:solidFill>
                <a:effectLst>
                  <a:glow rad="101600">
                    <a:srgbClr val="823E02">
                      <a:alpha val="60000"/>
                    </a:srgb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1700 г – битва под </a:t>
            </a:r>
            <a:r>
              <a:rPr lang="ru-RU" b="1" dirty="0" smtClean="0">
                <a:ln w="9525">
                  <a:noFill/>
                  <a:prstDash val="solid"/>
                </a:ln>
                <a:solidFill>
                  <a:srgbClr val="EFD2A7"/>
                </a:solidFill>
                <a:effectLst>
                  <a:glow rad="101600">
                    <a:srgbClr val="823E02">
                      <a:alpha val="60000"/>
                    </a:srgb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Нарвой.                                                                                                                                     Поражение </a:t>
            </a:r>
            <a:r>
              <a:rPr lang="ru-RU" b="1" dirty="0">
                <a:ln w="9525">
                  <a:noFill/>
                  <a:prstDash val="solid"/>
                </a:ln>
                <a:solidFill>
                  <a:srgbClr val="EFD2A7"/>
                </a:solidFill>
                <a:effectLst>
                  <a:glow rad="101600">
                    <a:srgbClr val="823E02">
                      <a:alpha val="60000"/>
                    </a:srgb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под Нарвой показало полную несостоятельность русской армии и доказало острую необходимость </a:t>
            </a:r>
            <a:r>
              <a:rPr lang="ru-RU" b="1" dirty="0" smtClean="0">
                <a:ln w="9525">
                  <a:noFill/>
                  <a:prstDash val="solid"/>
                </a:ln>
                <a:solidFill>
                  <a:srgbClr val="EFD2A7"/>
                </a:solidFill>
                <a:effectLst>
                  <a:glow rad="101600">
                    <a:srgbClr val="823E02">
                      <a:alpha val="60000"/>
                    </a:srgb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кардинальных </a:t>
            </a:r>
            <a:r>
              <a:rPr lang="ru-RU" b="1" dirty="0">
                <a:ln w="9525">
                  <a:noFill/>
                  <a:prstDash val="solid"/>
                </a:ln>
                <a:solidFill>
                  <a:srgbClr val="EFD2A7"/>
                </a:solidFill>
                <a:effectLst>
                  <a:glow rad="101600">
                    <a:srgbClr val="823E02">
                      <a:alpha val="60000"/>
                    </a:srgb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реформ</a:t>
            </a:r>
            <a:r>
              <a:rPr lang="ru-RU" b="1" dirty="0" smtClean="0">
                <a:ln w="9525">
                  <a:noFill/>
                  <a:prstDash val="solid"/>
                </a:ln>
                <a:solidFill>
                  <a:srgbClr val="EFD2A7"/>
                </a:solidFill>
                <a:effectLst>
                  <a:glow rad="101600">
                    <a:srgbClr val="823E02">
                      <a:alpha val="60000"/>
                    </a:srgb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. </a:t>
            </a:r>
          </a:p>
          <a:p>
            <a:pPr marL="285750" indent="-285750">
              <a:buClr>
                <a:schemeClr val="accent5"/>
              </a:buClr>
              <a:buFont typeface="Wingdings" panose="05000000000000000000" pitchFamily="2" charset="2"/>
              <a:buChar char="q"/>
            </a:pPr>
            <a:r>
              <a:rPr lang="ru-RU" b="1" dirty="0">
                <a:ln w="9525">
                  <a:noFill/>
                  <a:prstDash val="solid"/>
                </a:ln>
                <a:solidFill>
                  <a:srgbClr val="EFD2A7"/>
                </a:solidFill>
                <a:effectLst>
                  <a:glow rad="101600">
                    <a:srgbClr val="823E02">
                      <a:alpha val="60000"/>
                    </a:srgb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1703 г – захват устья </a:t>
            </a:r>
            <a:r>
              <a:rPr lang="ru-RU" b="1" dirty="0" smtClean="0">
                <a:ln w="9525">
                  <a:noFill/>
                  <a:prstDash val="solid"/>
                </a:ln>
                <a:solidFill>
                  <a:srgbClr val="EFD2A7"/>
                </a:solidFill>
                <a:effectLst>
                  <a:glow rad="101600">
                    <a:srgbClr val="823E02">
                      <a:alpha val="60000"/>
                    </a:srgb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Невы.                                                                                                                                 Продвижение русского </a:t>
            </a:r>
            <a:r>
              <a:rPr lang="ru-RU" b="1" dirty="0">
                <a:ln w="9525">
                  <a:noFill/>
                  <a:prstDash val="solid"/>
                </a:ln>
                <a:solidFill>
                  <a:srgbClr val="EFD2A7"/>
                </a:solidFill>
                <a:effectLst>
                  <a:glow rad="101600">
                    <a:srgbClr val="823E02">
                      <a:alpha val="60000"/>
                    </a:srgb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войска вдоль Невы стало залогом обретения первой точки выхода к Балтийскому морю. </a:t>
            </a:r>
            <a:r>
              <a:rPr lang="ru-RU" b="1" dirty="0" smtClean="0">
                <a:ln w="9525">
                  <a:noFill/>
                  <a:prstDash val="solid"/>
                </a:ln>
                <a:solidFill>
                  <a:srgbClr val="EFD2A7"/>
                </a:solidFill>
                <a:effectLst>
                  <a:glow rad="101600">
                    <a:srgbClr val="823E02">
                      <a:alpha val="60000"/>
                    </a:srgb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Сразу же </a:t>
            </a:r>
            <a:r>
              <a:rPr lang="ru-RU" b="1" dirty="0">
                <a:ln w="9525">
                  <a:noFill/>
                  <a:prstDash val="solid"/>
                </a:ln>
                <a:solidFill>
                  <a:srgbClr val="EFD2A7"/>
                </a:solidFill>
                <a:effectLst>
                  <a:glow rad="101600">
                    <a:srgbClr val="823E02">
                      <a:alpha val="60000"/>
                    </a:srgb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в устье начато строительство </a:t>
            </a:r>
            <a:r>
              <a:rPr lang="ru-RU" b="1" dirty="0" smtClean="0">
                <a:ln w="9525">
                  <a:noFill/>
                  <a:prstDash val="solid"/>
                </a:ln>
                <a:solidFill>
                  <a:srgbClr val="EFD2A7"/>
                </a:solidFill>
                <a:effectLst>
                  <a:glow rad="101600">
                    <a:srgbClr val="823E02">
                      <a:alpha val="60000"/>
                    </a:srgb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Санкт-Петербурга.</a:t>
            </a:r>
          </a:p>
          <a:p>
            <a:pPr marL="285750" indent="-285750">
              <a:buClr>
                <a:schemeClr val="accent5"/>
              </a:buClr>
              <a:buFont typeface="Wingdings" panose="05000000000000000000" pitchFamily="2" charset="2"/>
              <a:buChar char="q"/>
            </a:pPr>
            <a:r>
              <a:rPr lang="ru-RU" b="1" dirty="0" smtClean="0">
                <a:ln w="9525">
                  <a:noFill/>
                  <a:prstDash val="solid"/>
                </a:ln>
                <a:solidFill>
                  <a:srgbClr val="EFD2A7"/>
                </a:solidFill>
                <a:effectLst>
                  <a:glow rad="101600">
                    <a:srgbClr val="823E02">
                      <a:alpha val="60000"/>
                    </a:srgb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8-10 июля 1709 </a:t>
            </a:r>
            <a:r>
              <a:rPr lang="ru-RU" b="1" dirty="0">
                <a:ln w="9525">
                  <a:noFill/>
                  <a:prstDash val="solid"/>
                </a:ln>
                <a:solidFill>
                  <a:srgbClr val="EFD2A7"/>
                </a:solidFill>
                <a:effectLst>
                  <a:glow rad="101600">
                    <a:srgbClr val="823E02">
                      <a:alpha val="60000"/>
                    </a:srgb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г</a:t>
            </a:r>
            <a:r>
              <a:rPr lang="ru-RU" b="1" dirty="0" smtClean="0">
                <a:ln w="9525">
                  <a:noFill/>
                  <a:prstDash val="solid"/>
                </a:ln>
                <a:solidFill>
                  <a:srgbClr val="EFD2A7"/>
                </a:solidFill>
                <a:effectLst>
                  <a:glow rad="101600">
                    <a:srgbClr val="823E02">
                      <a:alpha val="60000"/>
                    </a:srgb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. – Полтавская битва.                                                                                                                      </a:t>
            </a:r>
            <a:r>
              <a:rPr lang="ru-RU" b="1" dirty="0">
                <a:ln w="9525">
                  <a:noFill/>
                  <a:prstDash val="solid"/>
                </a:ln>
                <a:solidFill>
                  <a:srgbClr val="EFD2A7"/>
                </a:solidFill>
                <a:effectLst>
                  <a:glow rad="101600">
                    <a:srgbClr val="823E02">
                      <a:alpha val="60000"/>
                    </a:srgb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С победой в Полтавской битве изменился и сам характер войны: военная инициатива перешла в руки </a:t>
            </a:r>
            <a:r>
              <a:rPr lang="ru-RU" b="1" dirty="0" smtClean="0">
                <a:ln w="9525">
                  <a:noFill/>
                  <a:prstDash val="solid"/>
                </a:ln>
                <a:solidFill>
                  <a:srgbClr val="EFD2A7"/>
                </a:solidFill>
                <a:effectLst>
                  <a:glow rad="101600">
                    <a:srgbClr val="823E02">
                      <a:alpha val="60000"/>
                    </a:srgb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России.</a:t>
            </a:r>
          </a:p>
          <a:p>
            <a:pPr marL="285750" indent="-285750">
              <a:buClr>
                <a:schemeClr val="accent5"/>
              </a:buClr>
              <a:buFont typeface="Wingdings" panose="05000000000000000000" pitchFamily="2" charset="2"/>
              <a:buChar char="q"/>
            </a:pPr>
            <a:r>
              <a:rPr lang="ru-RU" b="1" dirty="0">
                <a:ln w="9525">
                  <a:noFill/>
                  <a:prstDash val="solid"/>
                </a:ln>
                <a:solidFill>
                  <a:srgbClr val="EFD2A7"/>
                </a:solidFill>
                <a:effectLst>
                  <a:glow rad="101600">
                    <a:srgbClr val="823E02">
                      <a:alpha val="60000"/>
                    </a:srgb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1721 г – подписание </a:t>
            </a:r>
            <a:r>
              <a:rPr lang="ru-RU" b="1" dirty="0" smtClean="0">
                <a:ln w="9525">
                  <a:noFill/>
                  <a:prstDash val="solid"/>
                </a:ln>
                <a:solidFill>
                  <a:srgbClr val="EFD2A7"/>
                </a:solidFill>
                <a:effectLst>
                  <a:glow rad="101600">
                    <a:srgbClr val="823E02">
                      <a:alpha val="60000"/>
                    </a:srgb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Нештатского </a:t>
            </a:r>
            <a:r>
              <a:rPr lang="ru-RU" b="1" dirty="0">
                <a:ln w="9525">
                  <a:noFill/>
                  <a:prstDash val="solid"/>
                </a:ln>
                <a:solidFill>
                  <a:srgbClr val="EFD2A7"/>
                </a:solidFill>
                <a:effectLst>
                  <a:glow rad="101600">
                    <a:srgbClr val="823E02">
                      <a:alpha val="60000"/>
                    </a:srgb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мира. Россия стала полноценной европейской морской державой, получив выход к морю и приобретя значительные территории</a:t>
            </a:r>
            <a:r>
              <a:rPr lang="ru-RU" b="1" dirty="0" smtClean="0">
                <a:ln w="9525">
                  <a:noFill/>
                  <a:prstDash val="solid"/>
                </a:ln>
                <a:solidFill>
                  <a:srgbClr val="EFD2A7"/>
                </a:solidFill>
                <a:effectLst>
                  <a:glow rad="101600">
                    <a:srgbClr val="823E02">
                      <a:alpha val="60000"/>
                    </a:srgb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.</a:t>
            </a:r>
            <a:endParaRPr lang="ru-RU" b="1" dirty="0">
              <a:ln w="9525">
                <a:noFill/>
                <a:prstDash val="solid"/>
              </a:ln>
              <a:solidFill>
                <a:srgbClr val="EFD2A7"/>
              </a:solidFill>
              <a:effectLst>
                <a:glow rad="101600">
                  <a:srgbClr val="823E02">
                    <a:alpha val="60000"/>
                  </a:srgbClr>
                </a:glow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31276" y="4698946"/>
            <a:ext cx="392944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>
                <a:ln>
                  <a:solidFill>
                    <a:srgbClr val="823E02"/>
                  </a:solidFill>
                  <a:prstDash val="lgDash"/>
                </a:ln>
                <a:solidFill>
                  <a:srgbClr val="00206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«И грянул бой, Полтавский бой!</a:t>
            </a:r>
          </a:p>
          <a:p>
            <a:r>
              <a:rPr lang="ru-RU" b="1" i="1" dirty="0" smtClean="0">
                <a:ln>
                  <a:solidFill>
                    <a:srgbClr val="823E02"/>
                  </a:solidFill>
                  <a:prstDash val="lgDash"/>
                </a:ln>
                <a:solidFill>
                  <a:srgbClr val="00206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b="1" i="1" dirty="0">
                <a:ln>
                  <a:solidFill>
                    <a:srgbClr val="823E02"/>
                  </a:solidFill>
                  <a:prstDash val="lgDash"/>
                </a:ln>
                <a:solidFill>
                  <a:srgbClr val="00206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огне, под градом раскалённым,</a:t>
            </a:r>
          </a:p>
          <a:p>
            <a:r>
              <a:rPr lang="ru-RU" b="1" i="1" dirty="0" smtClean="0">
                <a:ln>
                  <a:solidFill>
                    <a:srgbClr val="823E02"/>
                  </a:solidFill>
                  <a:prstDash val="lgDash"/>
                </a:ln>
                <a:solidFill>
                  <a:srgbClr val="00206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Стеной </a:t>
            </a:r>
            <a:r>
              <a:rPr lang="ru-RU" b="1" i="1" dirty="0">
                <a:ln>
                  <a:solidFill>
                    <a:srgbClr val="823E02"/>
                  </a:solidFill>
                  <a:prstDash val="lgDash"/>
                </a:ln>
                <a:solidFill>
                  <a:srgbClr val="00206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живою отражённым,</a:t>
            </a:r>
          </a:p>
          <a:p>
            <a:r>
              <a:rPr lang="ru-RU" b="1" i="1" dirty="0" smtClean="0">
                <a:ln>
                  <a:solidFill>
                    <a:srgbClr val="823E02"/>
                  </a:solidFill>
                  <a:prstDash val="lgDash"/>
                </a:ln>
                <a:solidFill>
                  <a:srgbClr val="00206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Над </a:t>
            </a:r>
            <a:r>
              <a:rPr lang="ru-RU" b="1" i="1" dirty="0">
                <a:ln>
                  <a:solidFill>
                    <a:srgbClr val="823E02"/>
                  </a:solidFill>
                  <a:prstDash val="lgDash"/>
                </a:ln>
                <a:solidFill>
                  <a:srgbClr val="00206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падшим строем свежий строй</a:t>
            </a:r>
          </a:p>
          <a:p>
            <a:r>
              <a:rPr lang="ru-RU" b="1" i="1" dirty="0" smtClean="0">
                <a:ln>
                  <a:solidFill>
                    <a:srgbClr val="823E02"/>
                  </a:solidFill>
                  <a:prstDash val="lgDash"/>
                </a:ln>
                <a:solidFill>
                  <a:srgbClr val="00206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Штыки </a:t>
            </a:r>
            <a:r>
              <a:rPr lang="ru-RU" b="1" i="1" dirty="0">
                <a:ln>
                  <a:solidFill>
                    <a:srgbClr val="823E02"/>
                  </a:solidFill>
                  <a:prstDash val="lgDash"/>
                </a:ln>
                <a:solidFill>
                  <a:srgbClr val="00206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смыкает</a:t>
            </a:r>
            <a:r>
              <a:rPr lang="ru-RU" b="1" i="1" dirty="0" smtClean="0">
                <a:ln>
                  <a:solidFill>
                    <a:srgbClr val="823E02"/>
                  </a:solidFill>
                  <a:prstDash val="lgDash"/>
                </a:ln>
                <a:solidFill>
                  <a:srgbClr val="00206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...»</a:t>
            </a:r>
            <a:endParaRPr lang="ru-RU" b="1" i="1" dirty="0">
              <a:ln>
                <a:solidFill>
                  <a:srgbClr val="823E02"/>
                </a:solidFill>
                <a:prstDash val="lgDash"/>
              </a:ln>
              <a:solidFill>
                <a:srgbClr val="002060"/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b="1" i="1" dirty="0" smtClean="0">
                <a:ln>
                  <a:solidFill>
                    <a:srgbClr val="823E02"/>
                  </a:solidFill>
                  <a:prstDash val="lgDash"/>
                </a:ln>
                <a:solidFill>
                  <a:srgbClr val="00206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(</a:t>
            </a:r>
            <a:r>
              <a:rPr lang="ru-RU" b="1" i="1" dirty="0">
                <a:ln>
                  <a:solidFill>
                    <a:srgbClr val="823E02"/>
                  </a:solidFill>
                  <a:prstDash val="lgDash"/>
                </a:ln>
                <a:solidFill>
                  <a:srgbClr val="00206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А.С. Пушкин, «Полтава»)</a:t>
            </a:r>
          </a:p>
        </p:txBody>
      </p:sp>
    </p:spTree>
    <p:extLst>
      <p:ext uri="{BB962C8B-B14F-4D97-AF65-F5344CB8AC3E}">
        <p14:creationId xmlns:p14="http://schemas.microsoft.com/office/powerpoint/2010/main" val="21102511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restige"/>
        <p:sndAc>
          <p:stSnd>
            <p:snd r:embed="rId2" name="wind.wav"/>
          </p:stSnd>
        </p:sndAc>
      </p:transition>
    </mc:Choice>
    <mc:Fallback xmlns="">
      <p:transition spd="slow">
        <p:fade/>
        <p:sndAc>
          <p:stSnd>
            <p:snd r:embed="rId4" name="wind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53762" y="0"/>
            <a:ext cx="10684476" cy="255454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  <a:sp3d extrusionH="57150">
              <a:bevelT w="57150" h="38100" prst="artDeco"/>
            </a:sp3d>
          </a:bodyPr>
          <a:lstStyle/>
          <a:p>
            <a:pPr algn="ctr"/>
            <a:r>
              <a:rPr lang="ru-RU" sz="3200" dirty="0">
                <a:solidFill>
                  <a:srgbClr val="EFD2A7"/>
                </a:solidFill>
                <a:effectLst>
                  <a:glow rad="101600">
                    <a:srgbClr val="7E5100">
                      <a:alpha val="60000"/>
                    </a:srgbClr>
                  </a:glow>
                </a:effectLst>
              </a:rPr>
              <a:t>Русско-турецкая война</a:t>
            </a:r>
          </a:p>
          <a:p>
            <a:pPr algn="ctr"/>
            <a:r>
              <a:rPr lang="ru-RU" sz="2800" dirty="0">
                <a:solidFill>
                  <a:srgbClr val="EFD2A7"/>
                </a:solidFill>
                <a:effectLst>
                  <a:glow rad="101600">
                    <a:srgbClr val="7E5100">
                      <a:alpha val="60000"/>
                    </a:srgbClr>
                  </a:glow>
                </a:effectLst>
              </a:rPr>
              <a:t>1710—1713 </a:t>
            </a:r>
            <a:r>
              <a:rPr lang="ru-RU" sz="2800" dirty="0" smtClean="0">
                <a:solidFill>
                  <a:srgbClr val="EFD2A7"/>
                </a:solidFill>
                <a:effectLst>
                  <a:glow rad="101600">
                    <a:srgbClr val="7E5100">
                      <a:alpha val="60000"/>
                    </a:srgbClr>
                  </a:glow>
                </a:effectLst>
              </a:rPr>
              <a:t>гг.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000" b="1" dirty="0">
                <a:ln w="9525">
                  <a:noFill/>
                  <a:prstDash val="solid"/>
                </a:ln>
                <a:solidFill>
                  <a:srgbClr val="EFD2A7"/>
                </a:solidFill>
                <a:effectLst>
                  <a:glow rad="101600">
                    <a:srgbClr val="823E02">
                      <a:alpha val="60000"/>
                    </a:srgb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Турция объявила войну России, отвлекая Петра I от северного </a:t>
            </a:r>
            <a:r>
              <a:rPr lang="ru-RU" sz="2000" b="1" dirty="0" smtClean="0">
                <a:ln w="9525">
                  <a:noFill/>
                  <a:prstDash val="solid"/>
                </a:ln>
                <a:solidFill>
                  <a:srgbClr val="EFD2A7"/>
                </a:solidFill>
                <a:effectLst>
                  <a:glow rad="101600">
                    <a:srgbClr val="823E02">
                      <a:alpha val="60000"/>
                    </a:srgb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фронта.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000" b="1" dirty="0">
                <a:ln w="9525">
                  <a:noFill/>
                  <a:prstDash val="solid"/>
                </a:ln>
                <a:solidFill>
                  <a:srgbClr val="EFD2A7"/>
                </a:solidFill>
                <a:effectLst>
                  <a:glow rad="101600">
                    <a:srgbClr val="823E02">
                      <a:alpha val="60000"/>
                    </a:srgb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1711 г – </a:t>
            </a:r>
            <a:r>
              <a:rPr lang="ru-RU" sz="2000" b="1" dirty="0">
                <a:ln w="9525">
                  <a:noFill/>
                  <a:prstDash val="solid"/>
                </a:ln>
                <a:solidFill>
                  <a:srgbClr val="EFD2A7"/>
                </a:solidFill>
                <a:effectLst>
                  <a:glow rad="101600">
                    <a:srgbClr val="823E02">
                      <a:alpha val="60000"/>
                    </a:srgb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Прутский</a:t>
            </a:r>
            <a:r>
              <a:rPr lang="ru-RU" sz="2000" b="1" dirty="0">
                <a:ln w="9525">
                  <a:noFill/>
                  <a:prstDash val="solid"/>
                </a:ln>
                <a:solidFill>
                  <a:srgbClr val="EFD2A7"/>
                </a:solidFill>
                <a:effectLst>
                  <a:glow rad="101600">
                    <a:srgbClr val="823E02">
                      <a:alpha val="60000"/>
                    </a:srgb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поход. </a:t>
            </a:r>
            <a:r>
              <a:rPr lang="ru-RU" sz="2000" b="1" dirty="0" smtClean="0">
                <a:ln w="9525">
                  <a:noFill/>
                  <a:prstDash val="solid"/>
                </a:ln>
                <a:solidFill>
                  <a:srgbClr val="EFD2A7"/>
                </a:solidFill>
                <a:effectLst>
                  <a:glow rad="101600">
                    <a:srgbClr val="823E02">
                      <a:alpha val="60000"/>
                    </a:srgb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Поражение российской армии.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000" b="1" dirty="0">
                <a:ln w="9525">
                  <a:noFill/>
                  <a:prstDash val="solid"/>
                </a:ln>
                <a:solidFill>
                  <a:srgbClr val="EFD2A7"/>
                </a:solidFill>
                <a:effectLst>
                  <a:glow rad="101600">
                    <a:srgbClr val="823E02">
                      <a:alpha val="60000"/>
                    </a:srgb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1712 г – сдача </a:t>
            </a:r>
            <a:r>
              <a:rPr lang="ru-RU" sz="2000" b="1" dirty="0" smtClean="0">
                <a:ln w="9525">
                  <a:noFill/>
                  <a:prstDash val="solid"/>
                </a:ln>
                <a:solidFill>
                  <a:srgbClr val="EFD2A7"/>
                </a:solidFill>
                <a:effectLst>
                  <a:glow rad="101600">
                    <a:srgbClr val="823E02">
                      <a:alpha val="60000"/>
                    </a:srgb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Азова во владение Османской империи.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000" b="1" dirty="0">
                <a:ln w="9525">
                  <a:noFill/>
                  <a:prstDash val="solid"/>
                </a:ln>
                <a:solidFill>
                  <a:srgbClr val="EFD2A7"/>
                </a:solidFill>
                <a:effectLst>
                  <a:glow rad="101600">
                    <a:srgbClr val="823E02">
                      <a:alpha val="60000"/>
                    </a:srgb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1713 г – заключение мира между Османской империей и Россией – России </a:t>
            </a:r>
            <a:r>
              <a:rPr lang="ru-RU" sz="2000" b="1" dirty="0" smtClean="0">
                <a:ln w="9525">
                  <a:noFill/>
                  <a:prstDash val="solid"/>
                </a:ln>
                <a:solidFill>
                  <a:srgbClr val="EFD2A7"/>
                </a:solidFill>
                <a:effectLst>
                  <a:glow rad="101600">
                    <a:srgbClr val="823E02">
                      <a:alpha val="60000"/>
                    </a:srgb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закрыт </a:t>
            </a:r>
            <a:r>
              <a:rPr lang="ru-RU" sz="2000" b="1" dirty="0">
                <a:ln w="9525">
                  <a:noFill/>
                  <a:prstDash val="solid"/>
                </a:ln>
                <a:solidFill>
                  <a:srgbClr val="EFD2A7"/>
                </a:solidFill>
                <a:effectLst>
                  <a:glow rad="101600">
                    <a:srgbClr val="823E02">
                      <a:alpha val="60000"/>
                    </a:srgb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выход к Азовскому </a:t>
            </a:r>
            <a:r>
              <a:rPr lang="ru-RU" sz="2000" b="1" dirty="0" smtClean="0">
                <a:ln w="9525">
                  <a:noFill/>
                  <a:prstDash val="solid"/>
                </a:ln>
                <a:solidFill>
                  <a:srgbClr val="EFD2A7"/>
                </a:solidFill>
                <a:effectLst>
                  <a:glow rad="101600">
                    <a:srgbClr val="823E02">
                      <a:alpha val="60000"/>
                    </a:srgb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морю.</a:t>
            </a:r>
            <a:endParaRPr lang="ru-RU" sz="2000" b="1" dirty="0">
              <a:ln w="9525">
                <a:noFill/>
                <a:prstDash val="solid"/>
              </a:ln>
              <a:solidFill>
                <a:srgbClr val="EFD2A7"/>
              </a:solidFill>
              <a:effectLst>
                <a:glow rad="101600">
                  <a:srgbClr val="823E02">
                    <a:alpha val="60000"/>
                  </a:srgbClr>
                </a:glow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113" y="3014718"/>
            <a:ext cx="6187774" cy="3678525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2494133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restige"/>
        <p:sndAc>
          <p:stSnd>
            <p:snd r:embed="rId2" name="wind.wav"/>
          </p:stSnd>
        </p:sndAc>
      </p:transition>
    </mc:Choice>
    <mc:Fallback xmlns="">
      <p:transition spd="slow">
        <p:fade/>
        <p:sndAc>
          <p:stSnd>
            <p:snd r:embed="rId4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53762" y="0"/>
            <a:ext cx="10684476" cy="286232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  <a:sp3d extrusionH="57150">
              <a:bevelT w="57150" h="38100" prst="artDeco"/>
            </a:sp3d>
          </a:bodyPr>
          <a:lstStyle/>
          <a:p>
            <a:pPr algn="ctr"/>
            <a:r>
              <a:rPr lang="ru-RU" sz="3200" dirty="0">
                <a:solidFill>
                  <a:srgbClr val="EFD2A7"/>
                </a:solidFill>
                <a:effectLst>
                  <a:glow rad="101600">
                    <a:srgbClr val="7E5100">
                      <a:alpha val="60000"/>
                    </a:srgbClr>
                  </a:glow>
                </a:effectLst>
              </a:rPr>
              <a:t>Продвижение на восток</a:t>
            </a:r>
          </a:p>
          <a:p>
            <a:pPr algn="ctr"/>
            <a:r>
              <a:rPr lang="ru-RU" sz="2800" dirty="0" smtClean="0">
                <a:solidFill>
                  <a:srgbClr val="EFD2A7"/>
                </a:solidFill>
                <a:effectLst>
                  <a:glow rad="101600">
                    <a:srgbClr val="7E5100">
                      <a:alpha val="60000"/>
                    </a:srgbClr>
                  </a:glow>
                </a:effectLst>
              </a:rPr>
              <a:t>1716—1717гг.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000" b="1" dirty="0">
                <a:ln w="9525">
                  <a:noFill/>
                  <a:prstDash val="solid"/>
                </a:ln>
                <a:solidFill>
                  <a:srgbClr val="EFD2A7"/>
                </a:solidFill>
                <a:effectLst>
                  <a:glow rad="101600">
                    <a:srgbClr val="823E02">
                      <a:alpha val="60000"/>
                    </a:srgb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1716 г – расширение сибирских территорий. </a:t>
            </a:r>
            <a:r>
              <a:rPr lang="ru-RU" sz="2000" b="1" dirty="0" smtClean="0">
                <a:ln w="9525">
                  <a:noFill/>
                  <a:prstDash val="solid"/>
                </a:ln>
                <a:solidFill>
                  <a:srgbClr val="EFD2A7"/>
                </a:solidFill>
                <a:effectLst>
                  <a:glow rad="101600">
                    <a:srgbClr val="823E02">
                      <a:alpha val="60000"/>
                    </a:srgb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                                                                 Освоение </a:t>
            </a:r>
            <a:r>
              <a:rPr lang="ru-RU" sz="2000" b="1" dirty="0">
                <a:ln w="9525">
                  <a:noFill/>
                  <a:prstDash val="solid"/>
                </a:ln>
                <a:solidFill>
                  <a:srgbClr val="EFD2A7"/>
                </a:solidFill>
                <a:effectLst>
                  <a:glow rad="101600">
                    <a:srgbClr val="823E02">
                      <a:alpha val="60000"/>
                    </a:srgb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городов вдоль течения Иртыша и Оби: Омска, Усть-Каменогорска, Семипалатинска и др</a:t>
            </a:r>
            <a:r>
              <a:rPr lang="ru-RU" sz="2000" b="1" dirty="0" smtClean="0">
                <a:ln w="9525">
                  <a:noFill/>
                  <a:prstDash val="solid"/>
                </a:ln>
                <a:solidFill>
                  <a:srgbClr val="EFD2A7"/>
                </a:solidFill>
                <a:effectLst>
                  <a:glow rad="101600">
                    <a:srgbClr val="823E02">
                      <a:alpha val="60000"/>
                    </a:srgb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000" b="1" dirty="0">
                <a:ln w="9525">
                  <a:noFill/>
                  <a:prstDash val="solid"/>
                </a:ln>
                <a:solidFill>
                  <a:srgbClr val="EFD2A7"/>
                </a:solidFill>
                <a:effectLst>
                  <a:glow rad="101600">
                    <a:srgbClr val="823E02">
                      <a:alpha val="60000"/>
                    </a:srgb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1717 г – поход в Среднюю Азию</a:t>
            </a:r>
            <a:r>
              <a:rPr lang="ru-RU" sz="2000" b="1" dirty="0" smtClean="0">
                <a:ln w="9525">
                  <a:noFill/>
                  <a:prstDash val="solid"/>
                </a:ln>
                <a:solidFill>
                  <a:srgbClr val="EFD2A7"/>
                </a:solidFill>
                <a:effectLst>
                  <a:glow rad="101600">
                    <a:srgbClr val="823E02">
                      <a:alpha val="60000"/>
                    </a:srgb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.                                                                                           </a:t>
            </a:r>
            <a:r>
              <a:rPr lang="ru-RU" sz="2000" b="1" dirty="0">
                <a:ln w="9525">
                  <a:noFill/>
                  <a:prstDash val="solid"/>
                </a:ln>
                <a:solidFill>
                  <a:srgbClr val="EFD2A7"/>
                </a:solidFill>
                <a:effectLst>
                  <a:glow rad="101600">
                    <a:srgbClr val="823E02">
                      <a:alpha val="60000"/>
                    </a:srgb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Первые разведывательные военные экспедиции в Среднюю Азию закончились неудачей. Русский отряд был разбит ханом </a:t>
            </a:r>
            <a:r>
              <a:rPr lang="ru-RU" sz="2000" b="1" dirty="0" smtClean="0">
                <a:ln w="9525">
                  <a:noFill/>
                  <a:prstDash val="solid"/>
                </a:ln>
                <a:solidFill>
                  <a:srgbClr val="EFD2A7"/>
                </a:solidFill>
                <a:effectLst>
                  <a:glow rad="101600">
                    <a:srgbClr val="823E02">
                      <a:alpha val="60000"/>
                    </a:srgb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Хивинским.</a:t>
            </a:r>
            <a:endParaRPr lang="ru-RU" sz="2000" b="1" dirty="0">
              <a:ln w="9525">
                <a:noFill/>
                <a:prstDash val="solid"/>
              </a:ln>
              <a:solidFill>
                <a:srgbClr val="EFD2A7"/>
              </a:solidFill>
              <a:effectLst>
                <a:glow rad="101600">
                  <a:srgbClr val="823E02">
                    <a:alpha val="60000"/>
                  </a:srgbClr>
                </a:glow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2876" y="3138616"/>
            <a:ext cx="6446248" cy="3718823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7E5100"/>
            </a:solidFill>
            <a:miter lim="800000"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120992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restige"/>
        <p:sndAc>
          <p:stSnd>
            <p:snd r:embed="rId2" name="wind.wav"/>
          </p:stSnd>
        </p:sndAc>
      </p:transition>
    </mc:Choice>
    <mc:Fallback xmlns="">
      <p:transition spd="slow">
        <p:fade/>
        <p:sndAc>
          <p:stSnd>
            <p:snd r:embed="rId4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53762" y="617838"/>
            <a:ext cx="10684476" cy="175432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  <a:sp3d extrusionH="57150">
              <a:bevelT w="57150" h="38100" prst="artDeco"/>
            </a:sp3d>
          </a:bodyPr>
          <a:lstStyle/>
          <a:p>
            <a:pPr algn="ctr"/>
            <a:r>
              <a:rPr lang="ru-RU" sz="3200" dirty="0" smtClean="0">
                <a:solidFill>
                  <a:srgbClr val="EFD2A7"/>
                </a:solidFill>
                <a:effectLst>
                  <a:glow rad="101600">
                    <a:srgbClr val="7E5100">
                      <a:alpha val="60000"/>
                    </a:srgbClr>
                  </a:glow>
                </a:effectLst>
              </a:rPr>
              <a:t>Каспийский / </a:t>
            </a:r>
            <a:r>
              <a:rPr lang="ru-RU" sz="3200" dirty="0">
                <a:solidFill>
                  <a:srgbClr val="EFD2A7"/>
                </a:solidFill>
                <a:effectLst>
                  <a:glow rad="101600">
                    <a:srgbClr val="7E5100">
                      <a:alpha val="60000"/>
                    </a:srgbClr>
                  </a:glow>
                </a:effectLst>
              </a:rPr>
              <a:t>Персидский поход</a:t>
            </a:r>
          </a:p>
          <a:p>
            <a:pPr algn="ctr"/>
            <a:r>
              <a:rPr lang="ru-RU" sz="2800" dirty="0">
                <a:solidFill>
                  <a:srgbClr val="EFD2A7"/>
                </a:solidFill>
                <a:effectLst>
                  <a:glow rad="101600">
                    <a:srgbClr val="7E5100">
                      <a:alpha val="60000"/>
                    </a:srgbClr>
                  </a:glow>
                </a:effectLst>
              </a:rPr>
              <a:t>1722—1724 </a:t>
            </a:r>
            <a:r>
              <a:rPr lang="ru-RU" sz="2800" dirty="0" smtClean="0">
                <a:solidFill>
                  <a:srgbClr val="EFD2A7"/>
                </a:solidFill>
                <a:effectLst>
                  <a:glow rad="101600">
                    <a:srgbClr val="7E5100">
                      <a:alpha val="60000"/>
                    </a:srgbClr>
                  </a:glow>
                </a:effectLst>
              </a:rPr>
              <a:t>гг.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400" b="1" dirty="0">
                <a:ln w="9525">
                  <a:noFill/>
                  <a:prstDash val="solid"/>
                </a:ln>
                <a:solidFill>
                  <a:srgbClr val="EFD2A7"/>
                </a:solidFill>
                <a:effectLst>
                  <a:glow rad="101600">
                    <a:srgbClr val="823E02">
                      <a:alpha val="60000"/>
                    </a:srgb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Россия выступила на стороне Персии из-за конфликта с </a:t>
            </a:r>
            <a:r>
              <a:rPr lang="ru-RU" sz="2400" b="1" dirty="0" smtClean="0">
                <a:ln w="9525">
                  <a:noFill/>
                  <a:prstDash val="solid"/>
                </a:ln>
                <a:solidFill>
                  <a:srgbClr val="EFD2A7"/>
                </a:solidFill>
                <a:effectLst>
                  <a:glow rad="101600">
                    <a:srgbClr val="823E02">
                      <a:alpha val="60000"/>
                    </a:srgb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Турцией.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400" b="1" dirty="0" smtClean="0">
                <a:ln w="9525">
                  <a:noFill/>
                  <a:prstDash val="solid"/>
                </a:ln>
                <a:solidFill>
                  <a:srgbClr val="EFD2A7"/>
                </a:solidFill>
                <a:effectLst>
                  <a:glow rad="101600">
                    <a:srgbClr val="823E02">
                      <a:alpha val="60000"/>
                    </a:srgb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Присоединение </a:t>
            </a:r>
            <a:r>
              <a:rPr lang="ru-RU" sz="2400" b="1" dirty="0">
                <a:ln w="9525">
                  <a:noFill/>
                  <a:prstDash val="solid"/>
                </a:ln>
                <a:solidFill>
                  <a:srgbClr val="EFD2A7"/>
                </a:solidFill>
                <a:effectLst>
                  <a:glow rad="101600">
                    <a:srgbClr val="823E02">
                      <a:alpha val="60000"/>
                    </a:srgb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западного побережья Каспийского </a:t>
            </a:r>
            <a:r>
              <a:rPr lang="ru-RU" sz="2400" b="1" dirty="0" smtClean="0">
                <a:ln w="9525">
                  <a:noFill/>
                  <a:prstDash val="solid"/>
                </a:ln>
                <a:solidFill>
                  <a:srgbClr val="EFD2A7"/>
                </a:solidFill>
                <a:effectLst>
                  <a:glow rad="101600">
                    <a:srgbClr val="823E02">
                      <a:alpha val="60000"/>
                    </a:srgb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моря. </a:t>
            </a:r>
            <a:endParaRPr lang="ru-RU" sz="2400" b="1" dirty="0">
              <a:ln w="9525">
                <a:noFill/>
                <a:prstDash val="solid"/>
              </a:ln>
              <a:solidFill>
                <a:srgbClr val="EFD2A7"/>
              </a:solidFill>
              <a:effectLst>
                <a:glow rad="101600">
                  <a:srgbClr val="823E02">
                    <a:alpha val="60000"/>
                  </a:srgbClr>
                </a:glow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5150" y="2491431"/>
            <a:ext cx="5981700" cy="4000500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7E5100"/>
            </a:solidFill>
            <a:miter lim="800000"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 prst="softRound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068369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restige"/>
        <p:sndAc>
          <p:stSnd>
            <p:snd r:embed="rId2" name="wind.wav"/>
          </p:stSnd>
        </p:sndAc>
      </p:transition>
    </mc:Choice>
    <mc:Fallback xmlns="">
      <p:transition spd="slow">
        <p:fade/>
        <p:sndAc>
          <p:stSnd>
            <p:snd r:embed="rId4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754" y="161403"/>
            <a:ext cx="11616492" cy="6535194"/>
          </a:xfrm>
          <a:prstGeom prst="ellipse">
            <a:avLst/>
          </a:prstGeom>
          <a:ln w="63500" cap="rnd">
            <a:solidFill>
              <a:srgbClr val="975C18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5969578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  <p:sndAc>
          <p:stSnd>
            <p:snd r:embed="rId2" name="wind.wav"/>
          </p:stSnd>
        </p:sndAc>
      </p:transition>
    </mc:Choice>
    <mc:Fallback xmlns="">
      <p:transition spd="slow">
        <p:fade/>
        <p:sndAc>
          <p:stSnd>
            <p:snd r:embed="rId4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80058"/>
          </a:xfrm>
          <a:prstGeom prst="rect">
            <a:avLst/>
          </a:prstGeom>
          <a:ln>
            <a:solidFill>
              <a:srgbClr val="E3BB64"/>
            </a:solidFill>
          </a:ln>
        </p:spPr>
      </p:pic>
      <p:sp>
        <p:nvSpPr>
          <p:cNvPr id="3" name="Прямоугольник 2"/>
          <p:cNvSpPr/>
          <p:nvPr/>
        </p:nvSpPr>
        <p:spPr>
          <a:xfrm>
            <a:off x="2927900" y="889844"/>
            <a:ext cx="6336201" cy="507831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69850" h="69850" prst="divot"/>
            </a:sp3d>
          </a:bodyPr>
          <a:lstStyle/>
          <a:p>
            <a:pPr algn="ctr"/>
            <a:r>
              <a:rPr lang="ru-RU" sz="3600" b="1" dirty="0" smtClean="0">
                <a:ln w="66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975C18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План: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3600" b="1" dirty="0" smtClean="0">
                <a:ln w="66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975C18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Ранние годы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3600" b="1" dirty="0" smtClean="0">
                <a:ln w="66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975C18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Пётр Алексеевич – царь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3600" b="1" dirty="0" smtClean="0">
                <a:ln w="66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975C18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Реформы Петра </a:t>
            </a:r>
            <a:r>
              <a:rPr lang="en-US" sz="3600" b="1" dirty="0" smtClean="0">
                <a:ln w="66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975C18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I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3600" b="1" dirty="0" smtClean="0">
                <a:ln w="66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975C18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Походы Петра </a:t>
            </a:r>
            <a:r>
              <a:rPr lang="en-US" sz="3600" b="1" dirty="0" smtClean="0">
                <a:ln w="66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975C18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I</a:t>
            </a:r>
            <a:endParaRPr lang="ru-RU" sz="3600" b="1" dirty="0" smtClean="0">
              <a:ln w="6600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rgbClr val="975C18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dist="38100" dir="2700000" algn="tl" rotWithShape="0">
                  <a:schemeClr val="accent2"/>
                </a:outerShdw>
              </a:effectLst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3600" b="1" dirty="0" smtClean="0">
                <a:ln w="66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975C18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Первый русский император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3600" b="1" dirty="0" smtClean="0">
                <a:ln w="66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975C18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Смерть Петра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3600" b="1" dirty="0" smtClean="0">
                <a:ln w="66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975C18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Заключение</a:t>
            </a:r>
          </a:p>
        </p:txBody>
      </p:sp>
    </p:spTree>
    <p:extLst>
      <p:ext uri="{BB962C8B-B14F-4D97-AF65-F5344CB8AC3E}">
        <p14:creationId xmlns:p14="http://schemas.microsoft.com/office/powerpoint/2010/main" val="36098901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  <p:sndAc>
          <p:stSnd>
            <p:snd r:embed="rId2" name="wind.wav"/>
          </p:stSnd>
        </p:sndAc>
      </p:transition>
    </mc:Choice>
    <mc:Fallback xmlns="">
      <p:transition spd="slow">
        <p:fade/>
        <p:sndAc>
          <p:stSnd>
            <p:snd r:embed="rId4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5016" y="24714"/>
            <a:ext cx="1018196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n>
                  <a:solidFill>
                    <a:schemeClr val="accent6">
                      <a:lumMod val="10000"/>
                    </a:schemeClr>
                  </a:solidFill>
                </a:ln>
                <a:solidFill>
                  <a:srgbClr val="E3BB64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В</a:t>
            </a:r>
            <a:r>
              <a:rPr lang="ru-RU" sz="2800" dirty="0" smtClean="0">
                <a:ln>
                  <a:solidFill>
                    <a:schemeClr val="accent6">
                      <a:lumMod val="10000"/>
                    </a:schemeClr>
                  </a:solidFill>
                </a:ln>
                <a:solidFill>
                  <a:srgbClr val="E3BB64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800" dirty="0">
                <a:ln>
                  <a:solidFill>
                    <a:schemeClr val="accent6">
                      <a:lumMod val="10000"/>
                    </a:schemeClr>
                  </a:solidFill>
                </a:ln>
                <a:solidFill>
                  <a:srgbClr val="E3BB64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1721 г</a:t>
            </a:r>
            <a:r>
              <a:rPr lang="ru-RU" sz="2800" dirty="0" smtClean="0">
                <a:ln>
                  <a:solidFill>
                    <a:schemeClr val="accent6">
                      <a:lumMod val="10000"/>
                    </a:schemeClr>
                  </a:solidFill>
                </a:ln>
                <a:solidFill>
                  <a:srgbClr val="E3BB64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. Пётр  </a:t>
            </a:r>
            <a:r>
              <a:rPr lang="en-US" sz="2800" dirty="0" smtClean="0">
                <a:ln>
                  <a:solidFill>
                    <a:schemeClr val="accent6">
                      <a:lumMod val="10000"/>
                    </a:schemeClr>
                  </a:solidFill>
                </a:ln>
                <a:solidFill>
                  <a:srgbClr val="E3BB64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I</a:t>
            </a:r>
            <a:r>
              <a:rPr lang="ru-RU" sz="2800" dirty="0" smtClean="0">
                <a:ln>
                  <a:solidFill>
                    <a:schemeClr val="accent6">
                      <a:lumMod val="10000"/>
                    </a:schemeClr>
                  </a:solidFill>
                </a:ln>
                <a:solidFill>
                  <a:srgbClr val="E3BB64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, после </a:t>
            </a:r>
            <a:r>
              <a:rPr lang="ru-RU" sz="2800" dirty="0">
                <a:ln>
                  <a:solidFill>
                    <a:schemeClr val="accent6">
                      <a:lumMod val="10000"/>
                    </a:schemeClr>
                  </a:solidFill>
                </a:ln>
                <a:solidFill>
                  <a:srgbClr val="E3BB64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победы в Великой Северной </a:t>
            </a:r>
            <a:r>
              <a:rPr lang="ru-RU" sz="2800" dirty="0" smtClean="0">
                <a:ln>
                  <a:solidFill>
                    <a:schemeClr val="accent6">
                      <a:lumMod val="10000"/>
                    </a:schemeClr>
                  </a:solidFill>
                </a:ln>
                <a:solidFill>
                  <a:srgbClr val="E3BB64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войне, провозгласил русское государство Великой Российской империей. </a:t>
            </a:r>
            <a:r>
              <a:rPr lang="ru-RU" sz="2800" dirty="0">
                <a:ln>
                  <a:solidFill>
                    <a:schemeClr val="accent6">
                      <a:lumMod val="10000"/>
                    </a:schemeClr>
                  </a:solidFill>
                </a:ln>
                <a:solidFill>
                  <a:srgbClr val="E3BB64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Сам же </a:t>
            </a:r>
            <a:r>
              <a:rPr lang="ru-RU" sz="2800" dirty="0" smtClean="0">
                <a:ln>
                  <a:solidFill>
                    <a:schemeClr val="accent6">
                      <a:lumMod val="10000"/>
                    </a:schemeClr>
                  </a:solidFill>
                </a:ln>
                <a:solidFill>
                  <a:srgbClr val="E3BB64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Пётр, по решению Сената, </a:t>
            </a:r>
            <a:r>
              <a:rPr lang="ru-RU" sz="2800" dirty="0">
                <a:ln>
                  <a:solidFill>
                    <a:schemeClr val="accent6">
                      <a:lumMod val="10000"/>
                    </a:schemeClr>
                  </a:solidFill>
                </a:ln>
                <a:solidFill>
                  <a:srgbClr val="E3BB64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получил титулы «Великий» («Петр Великий») и «Отец Отечества</a:t>
            </a:r>
            <a:r>
              <a:rPr lang="ru-RU" sz="2800" dirty="0" smtClean="0">
                <a:ln>
                  <a:solidFill>
                    <a:schemeClr val="accent6">
                      <a:lumMod val="10000"/>
                    </a:schemeClr>
                  </a:solidFill>
                </a:ln>
                <a:solidFill>
                  <a:srgbClr val="E3BB64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») и стал императором </a:t>
            </a:r>
            <a:r>
              <a:rPr lang="ru-RU" sz="2800" dirty="0">
                <a:ln>
                  <a:solidFill>
                    <a:schemeClr val="accent6">
                      <a:lumMod val="10000"/>
                    </a:schemeClr>
                  </a:solidFill>
                </a:ln>
                <a:solidFill>
                  <a:srgbClr val="E3BB64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Российской </a:t>
            </a:r>
            <a:r>
              <a:rPr lang="ru-RU" sz="2800" dirty="0" smtClean="0">
                <a:ln>
                  <a:solidFill>
                    <a:schemeClr val="accent6">
                      <a:lumMod val="10000"/>
                    </a:schemeClr>
                  </a:solidFill>
                </a:ln>
                <a:solidFill>
                  <a:srgbClr val="E3BB64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империи. </a:t>
            </a:r>
            <a:endParaRPr lang="ru-RU" sz="2800" dirty="0">
              <a:ln>
                <a:solidFill>
                  <a:schemeClr val="accent6">
                    <a:lumMod val="10000"/>
                  </a:schemeClr>
                </a:solidFill>
              </a:ln>
              <a:solidFill>
                <a:srgbClr val="E3BB64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7811" y="2493899"/>
            <a:ext cx="5416379" cy="406228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7E5100"/>
            </a:solidFill>
            <a:miter lim="800000"/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</p:pic>
    </p:spTree>
    <p:extLst>
      <p:ext uri="{BB962C8B-B14F-4D97-AF65-F5344CB8AC3E}">
        <p14:creationId xmlns:p14="http://schemas.microsoft.com/office/powerpoint/2010/main" val="4988872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restige"/>
        <p:sndAc>
          <p:stSnd>
            <p:snd r:embed="rId2" name="wind.wav"/>
          </p:stSnd>
        </p:sndAc>
      </p:transition>
    </mc:Choice>
    <mc:Fallback xmlns="">
      <p:transition spd="slow">
        <p:fade/>
        <p:sndAc>
          <p:stSnd>
            <p:snd r:embed="rId4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575030399"/>
              </p:ext>
            </p:extLst>
          </p:nvPr>
        </p:nvGraphicFramePr>
        <p:xfrm>
          <a:off x="3155350" y="1469458"/>
          <a:ext cx="5881301" cy="39190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754341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  <p:sndAc>
          <p:stSnd>
            <p:snd r:embed="rId2" name="wind.wav"/>
          </p:stSnd>
        </p:sndAc>
      </p:transition>
    </mc:Choice>
    <mc:Fallback xmlns="">
      <p:transition spd="slow">
        <p:fade/>
        <p:sndAc>
          <p:stSnd>
            <p:snd r:embed="rId8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73992" y="230664"/>
            <a:ext cx="8244016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r>
              <a:rPr lang="ru-RU" sz="2400" b="1" dirty="0">
                <a:ln w="0">
                  <a:solidFill>
                    <a:srgbClr val="823E02"/>
                  </a:solidFill>
                </a:ln>
                <a:effectLst>
                  <a:glow rad="101600">
                    <a:schemeClr val="accent6">
                      <a:lumMod val="10000"/>
                      <a:alpha val="6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Император, заметив севшую на мель </a:t>
            </a:r>
            <a:r>
              <a:rPr lang="ru-RU" sz="2400" b="1" dirty="0" smtClean="0">
                <a:ln w="0">
                  <a:solidFill>
                    <a:srgbClr val="823E02"/>
                  </a:solidFill>
                </a:ln>
                <a:effectLst>
                  <a:glow rad="101600">
                    <a:schemeClr val="accent6">
                      <a:lumMod val="10000"/>
                      <a:alpha val="6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баржу</a:t>
            </a:r>
            <a:r>
              <a:rPr lang="ru-RU" sz="2400" b="1" dirty="0">
                <a:ln w="0">
                  <a:solidFill>
                    <a:srgbClr val="823E02"/>
                  </a:solidFill>
                </a:ln>
                <a:effectLst>
                  <a:glow rad="101600">
                    <a:schemeClr val="accent6">
                      <a:lumMod val="10000"/>
                      <a:alpha val="6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груженную сельдью, пошел в ледяную зимнюю воду, </a:t>
            </a:r>
            <a:r>
              <a:rPr lang="ru-RU" sz="2400" b="1" dirty="0" smtClean="0">
                <a:ln w="0">
                  <a:solidFill>
                    <a:srgbClr val="823E02"/>
                  </a:solidFill>
                </a:ln>
                <a:effectLst>
                  <a:glow rad="101600">
                    <a:schemeClr val="accent6">
                      <a:lumMod val="10000"/>
                      <a:alpha val="6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баржу </a:t>
            </a:r>
            <a:r>
              <a:rPr lang="ru-RU" sz="2400" b="1" dirty="0">
                <a:ln w="0">
                  <a:solidFill>
                    <a:srgbClr val="823E02"/>
                  </a:solidFill>
                </a:ln>
                <a:effectLst>
                  <a:glow rad="101600">
                    <a:schemeClr val="accent6">
                      <a:lumMod val="10000"/>
                      <a:alpha val="6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вызволил, но сам </a:t>
            </a:r>
            <a:r>
              <a:rPr lang="ru-RU" sz="2400" b="1" dirty="0" smtClean="0">
                <a:ln w="0">
                  <a:solidFill>
                    <a:srgbClr val="823E02"/>
                  </a:solidFill>
                </a:ln>
                <a:effectLst>
                  <a:glow rad="101600">
                    <a:schemeClr val="accent6">
                      <a:lumMod val="10000"/>
                      <a:alpha val="6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серьёзно заболел. </a:t>
            </a:r>
            <a:r>
              <a:rPr lang="ru-RU" sz="2400" b="1" dirty="0">
                <a:ln w="0">
                  <a:solidFill>
                    <a:srgbClr val="823E02"/>
                  </a:solidFill>
                </a:ln>
                <a:effectLst>
                  <a:glow rad="101600">
                    <a:schemeClr val="accent6">
                      <a:lumMod val="10000"/>
                      <a:alpha val="6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8 февраля </a:t>
            </a:r>
            <a:r>
              <a:rPr lang="ru-RU" sz="2400" b="1" dirty="0" smtClean="0">
                <a:ln w="0">
                  <a:solidFill>
                    <a:srgbClr val="823E02"/>
                  </a:solidFill>
                </a:ln>
                <a:effectLst>
                  <a:glow rad="101600">
                    <a:schemeClr val="accent6">
                      <a:lumMod val="10000"/>
                      <a:alpha val="6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1725 </a:t>
            </a:r>
            <a:r>
              <a:rPr lang="ru-RU" sz="2400" b="1" dirty="0">
                <a:ln w="0">
                  <a:solidFill>
                    <a:srgbClr val="823E02"/>
                  </a:solidFill>
                </a:ln>
                <a:effectLst>
                  <a:glow rad="101600">
                    <a:schemeClr val="accent6">
                      <a:lumMod val="10000"/>
                      <a:alpha val="6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г. Петр I скончался в </a:t>
            </a:r>
            <a:r>
              <a:rPr lang="ru-RU" sz="2400" b="1" dirty="0" smtClean="0">
                <a:ln w="0">
                  <a:solidFill>
                    <a:srgbClr val="823E02"/>
                  </a:solidFill>
                </a:ln>
                <a:effectLst>
                  <a:glow rad="101600">
                    <a:schemeClr val="accent6">
                      <a:lumMod val="10000"/>
                      <a:alpha val="6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г</a:t>
            </a:r>
            <a:r>
              <a:rPr lang="ru-RU" sz="2400" b="1" dirty="0">
                <a:ln w="0">
                  <a:solidFill>
                    <a:srgbClr val="823E02"/>
                  </a:solidFill>
                </a:ln>
                <a:effectLst>
                  <a:glow rad="101600">
                    <a:schemeClr val="accent6">
                      <a:lumMod val="10000"/>
                      <a:alpha val="6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 Санкт-Петербург.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4934" y="2277657"/>
            <a:ext cx="3202133" cy="4481489"/>
          </a:xfrm>
          <a:prstGeom prst="rect">
            <a:avLst/>
          </a:prstGeom>
          <a:ln w="88900" cap="sq" cmpd="thickThin">
            <a:solidFill>
              <a:schemeClr val="tx2">
                <a:lumMod val="10000"/>
              </a:schemeClr>
            </a:solidFill>
            <a:prstDash val="solid"/>
            <a:miter lim="800000"/>
          </a:ln>
          <a:effectLst>
            <a:glow rad="101600">
              <a:schemeClr val="accent6">
                <a:lumMod val="10000"/>
                <a:alpha val="60000"/>
              </a:schemeClr>
            </a:glow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</p:pic>
    </p:spTree>
    <p:extLst>
      <p:ext uri="{BB962C8B-B14F-4D97-AF65-F5344CB8AC3E}">
        <p14:creationId xmlns:p14="http://schemas.microsoft.com/office/powerpoint/2010/main" val="15709520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restige"/>
        <p:sndAc>
          <p:stSnd>
            <p:snd r:embed="rId2" name="wind.wav"/>
          </p:stSnd>
        </p:sndAc>
      </p:transition>
    </mc:Choice>
    <mc:Fallback xmlns="">
      <p:transition spd="slow">
        <p:fade/>
        <p:sndAc>
          <p:stSnd>
            <p:snd r:embed="rId4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5052" y="330302"/>
            <a:ext cx="4501896" cy="5754624"/>
          </a:xfrm>
          <a:prstGeom prst="rect">
            <a:avLst/>
          </a:prstGeom>
          <a:scene3d>
            <a:camera prst="perspectiveRelaxedModerately"/>
            <a:lightRig rig="sunrise" dir="t"/>
          </a:scene3d>
          <a:sp3d extrusionH="76200" prstMaterial="translucentPowder">
            <a:extrusionClr>
              <a:schemeClr val="tx2">
                <a:lumMod val="25000"/>
              </a:schemeClr>
            </a:extrusionClr>
          </a:sp3d>
        </p:spPr>
      </p:pic>
      <p:sp>
        <p:nvSpPr>
          <p:cNvPr id="2" name="TextBox 1"/>
          <p:cNvSpPr txBox="1"/>
          <p:nvPr/>
        </p:nvSpPr>
        <p:spPr>
          <a:xfrm>
            <a:off x="4399899" y="3075057"/>
            <a:ext cx="3392203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r>
              <a:rPr lang="ru-RU" sz="4000" b="1" dirty="0" smtClean="0">
                <a:ln>
                  <a:solidFill>
                    <a:schemeClr val="tx2">
                      <a:lumMod val="10000"/>
                    </a:schemeClr>
                  </a:solidFill>
                </a:ln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Ранние годы</a:t>
            </a:r>
            <a:endParaRPr lang="ru-RU" sz="4000" b="1" dirty="0">
              <a:ln>
                <a:solidFill>
                  <a:schemeClr val="tx2">
                    <a:lumMod val="10000"/>
                  </a:schemeClr>
                </a:solidFill>
              </a:ln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481238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  <p:sndAc>
          <p:stSnd>
            <p:snd r:embed="rId2" name="wind.wav"/>
          </p:stSnd>
        </p:sndAc>
      </p:transition>
    </mc:Choice>
    <mc:Fallback xmlns="">
      <p:transition spd="slow">
        <p:fade/>
        <p:sndAc>
          <p:stSnd>
            <p:snd r:embed="rId4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920621"/>
            <a:ext cx="7315200" cy="501675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ru-RU" sz="2000" b="1" dirty="0" smtClean="0">
                <a:ln>
                  <a:solidFill>
                    <a:schemeClr val="bg1">
                      <a:lumMod val="40000"/>
                      <a:lumOff val="60000"/>
                    </a:schemeClr>
                  </a:solidFill>
                </a:ln>
                <a:solidFill>
                  <a:schemeClr val="accent4"/>
                </a:solidFill>
                <a:effectLst>
                  <a:glow rad="101600">
                    <a:schemeClr val="accent3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Романов Пётр Алексеевич родился 9 июня в 1672 г. в Москве. </a:t>
            </a:r>
          </a:p>
          <a:p>
            <a:r>
              <a:rPr lang="ru-RU" sz="2000" b="1" dirty="0" smtClean="0">
                <a:ln>
                  <a:solidFill>
                    <a:schemeClr val="bg1">
                      <a:lumMod val="40000"/>
                      <a:lumOff val="60000"/>
                    </a:schemeClr>
                  </a:solidFill>
                </a:ln>
                <a:solidFill>
                  <a:schemeClr val="accent4"/>
                </a:solidFill>
                <a:effectLst>
                  <a:glow rad="101600">
                    <a:schemeClr val="accent3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Его отцом был царь Алексей Михайлович, матерью – Наталья Кирилловна Нарышкина. </a:t>
            </a:r>
          </a:p>
          <a:p>
            <a:r>
              <a:rPr lang="ru-RU" sz="2000" b="1" dirty="0">
                <a:ln>
                  <a:solidFill>
                    <a:schemeClr val="bg1">
                      <a:lumMod val="40000"/>
                      <a:lumOff val="60000"/>
                    </a:schemeClr>
                  </a:solidFill>
                </a:ln>
                <a:solidFill>
                  <a:schemeClr val="accent4"/>
                </a:solidFill>
                <a:effectLst>
                  <a:glow rad="101600">
                    <a:schemeClr val="accent3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</a:t>
            </a:r>
            <a:r>
              <a:rPr lang="ru-RU" sz="2000" b="1" dirty="0" smtClean="0">
                <a:ln>
                  <a:solidFill>
                    <a:schemeClr val="bg1">
                      <a:lumMod val="40000"/>
                      <a:lumOff val="60000"/>
                    </a:schemeClr>
                  </a:solidFill>
                </a:ln>
                <a:solidFill>
                  <a:schemeClr val="accent4"/>
                </a:solidFill>
                <a:effectLst>
                  <a:glow rad="101600">
                    <a:schemeClr val="accent3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ольшую часть времени проводил с ровесниками в развлечениях, Пётр с раннего детства увлекался военными забавами. Он очень хорошо учился и знал много иностранных языков. Юного Петра интересовали разные ремесла, он перенимал опыт у кузнецов, столяров и оружейников.</a:t>
            </a:r>
          </a:p>
          <a:p>
            <a:r>
              <a:rPr lang="ru-RU" sz="2000" b="1" dirty="0" smtClean="0">
                <a:ln>
                  <a:solidFill>
                    <a:schemeClr val="bg1">
                      <a:lumMod val="40000"/>
                      <a:lumOff val="60000"/>
                    </a:schemeClr>
                  </a:solidFill>
                </a:ln>
                <a:solidFill>
                  <a:schemeClr val="accent4"/>
                </a:solidFill>
                <a:effectLst>
                  <a:glow rad="101600">
                    <a:schemeClr val="accent3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 10-летнего возраста после смерти в 1676 г. отца Пётр рос под присмотром Федора Алексеевича, его старшего брата. После его кончины  на трон взошли Пётр и его старший брат Иван, а Софью Алексеевну, их старшую сестру, назначили правительницей и наставницей юных царей.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845229" y="729023"/>
            <a:ext cx="3856297" cy="5053444"/>
          </a:xfrm>
          <a:prstGeom prst="ellipse">
            <a:avLst/>
          </a:prstGeom>
          <a:ln w="190500" cap="rnd">
            <a:solidFill>
              <a:srgbClr val="E3BB64"/>
            </a:solidFill>
            <a:prstDash val="solid"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divot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42498286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restige"/>
        <p:sndAc>
          <p:stSnd>
            <p:snd r:embed="rId2" name="wind.wav"/>
          </p:stSnd>
        </p:sndAc>
      </p:transition>
    </mc:Choice>
    <mc:Fallback xmlns="">
      <p:transition spd="slow">
        <p:fade/>
        <p:sndAc>
          <p:stSnd>
            <p:snd r:embed="rId4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6969" y="1629737"/>
            <a:ext cx="2645191" cy="3675527"/>
          </a:xfrm>
          <a:prstGeom prst="ellipse">
            <a:avLst/>
          </a:prstGeom>
          <a:ln w="63500" cap="rnd">
            <a:solidFill>
              <a:srgbClr val="E3BB64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2005" y="1591237"/>
            <a:ext cx="2695386" cy="3675527"/>
          </a:xfrm>
          <a:prstGeom prst="ellipse">
            <a:avLst/>
          </a:prstGeom>
          <a:ln w="63500" cap="rnd">
            <a:solidFill>
              <a:srgbClr val="E3BB64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6415166" y="5657671"/>
            <a:ext cx="46250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Царица 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Ната́лья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Кири́лловна</a:t>
            </a: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Романова </a:t>
            </a: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Нары́шкина</a:t>
            </a: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22 августа 1651г.</a:t>
            </a: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25 января 1694г.)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28256" y="5655535"/>
            <a:ext cx="4292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Царь 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Алексе́й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Миха́йлович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Романов 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Тиша́йший</a:t>
            </a:r>
            <a:endParaRPr lang="ru-RU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(17 марта 1629г. - 29 января 1676г.)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775725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restige"/>
        <p:sndAc>
          <p:stSnd>
            <p:snd r:embed="rId2" name="wind.wav"/>
          </p:stSnd>
        </p:sndAc>
      </p:transition>
    </mc:Choice>
    <mc:Fallback xmlns="">
      <p:transition spd="slow">
        <p:fade/>
        <p:sndAc>
          <p:stSnd>
            <p:snd r:embed="rId5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2190" y="1175875"/>
            <a:ext cx="3627621" cy="4313744"/>
          </a:xfrm>
          <a:prstGeom prst="ellipse">
            <a:avLst/>
          </a:prstGeom>
          <a:ln w="63500" cap="rnd">
            <a:solidFill>
              <a:srgbClr val="E3BB64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3977640" y="5807253"/>
            <a:ext cx="42367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Царь Фёдор III Алексеевич Романов</a:t>
            </a:r>
          </a:p>
          <a:p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(30 мая 1661г. — 27 апреля 1682г.)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548868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restige"/>
        <p:sndAc>
          <p:stSnd>
            <p:snd r:embed="rId2" name="wind.wav"/>
          </p:stSnd>
        </p:sndAc>
      </p:transition>
    </mc:Choice>
    <mc:Fallback xmlns="">
      <p:transition spd="slow">
        <p:fade/>
        <p:sndAc>
          <p:stSnd>
            <p:snd r:embed="rId4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6150" y="2521817"/>
            <a:ext cx="2469267" cy="3184503"/>
          </a:xfrm>
          <a:prstGeom prst="ellipse">
            <a:avLst/>
          </a:prstGeom>
          <a:ln w="63500" cap="rnd">
            <a:solidFill>
              <a:srgbClr val="E3BB64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4169" y="2613256"/>
            <a:ext cx="2488471" cy="3093064"/>
          </a:xfrm>
          <a:prstGeom prst="ellipse">
            <a:avLst/>
          </a:prstGeom>
          <a:ln w="63500" cap="rnd">
            <a:solidFill>
              <a:srgbClr val="E3BB64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378" y="62565"/>
            <a:ext cx="2726034" cy="3184503"/>
          </a:xfrm>
          <a:prstGeom prst="ellipse">
            <a:avLst/>
          </a:prstGeom>
          <a:ln w="63500" cap="rnd">
            <a:solidFill>
              <a:srgbClr val="E3BB64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4023359" y="3256691"/>
            <a:ext cx="42158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Царица 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Со́фья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Алексе́евна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(17 сентября 1657г. - 3 июля 1704г.)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442412" y="5937574"/>
            <a:ext cx="43731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Царь 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Иоа́нн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Ива́н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V 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Алексе́евич</a:t>
            </a:r>
            <a:endParaRPr lang="ru-RU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(27 августа 1666г. - 29 января 1696г.)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7532" y="5937573"/>
            <a:ext cx="43217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Пётр I 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Алексе́евич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Романов 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Вели́кий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(30 мая 1672г. — 28 января 1725г.)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953539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restige"/>
        <p:sndAc>
          <p:stSnd>
            <p:snd r:embed="rId2" name="wind.wav"/>
          </p:stSnd>
        </p:sndAc>
      </p:transition>
    </mc:Choice>
    <mc:Fallback xmlns="">
      <p:transition spd="slow">
        <p:fade/>
        <p:sndAc>
          <p:stSnd>
            <p:snd r:embed="rId6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6000" y="695325"/>
            <a:ext cx="4857750" cy="54673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scene3d>
            <a:camera prst="perspectiveRelaxedModerately"/>
            <a:lightRig rig="sunrise" dir="t"/>
          </a:scene3d>
          <a:sp3d z="63500" prstMaterial="translucentPowder">
            <a:bevelT w="165100" prst="coolSlant"/>
            <a:bevelB/>
          </a:sp3d>
        </p:spPr>
      </p:pic>
      <p:sp>
        <p:nvSpPr>
          <p:cNvPr id="4" name="Прямоугольник 3"/>
          <p:cNvSpPr/>
          <p:nvPr/>
        </p:nvSpPr>
        <p:spPr>
          <a:xfrm>
            <a:off x="3038528" y="3075057"/>
            <a:ext cx="6114944" cy="707886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 prst="angle"/>
            </a:sp3d>
          </a:bodyPr>
          <a:lstStyle/>
          <a:p>
            <a:pPr lvl="0"/>
            <a:r>
              <a:rPr lang="ru-RU" sz="4000" b="1" dirty="0">
                <a:ln>
                  <a:solidFill>
                    <a:schemeClr val="accent6">
                      <a:lumMod val="10000"/>
                    </a:schemeClr>
                  </a:solidFill>
                </a:ln>
                <a:solidFill>
                  <a:schemeClr val="accent4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Пётр Алексеевич – царь</a:t>
            </a:r>
          </a:p>
        </p:txBody>
      </p:sp>
    </p:spTree>
    <p:extLst>
      <p:ext uri="{BB962C8B-B14F-4D97-AF65-F5344CB8AC3E}">
        <p14:creationId xmlns:p14="http://schemas.microsoft.com/office/powerpoint/2010/main" val="34549993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  <p:sndAc>
          <p:stSnd>
            <p:snd r:embed="rId2" name="wind.wav"/>
          </p:stSnd>
        </p:sndAc>
      </p:transition>
    </mc:Choice>
    <mc:Fallback xmlns="">
      <p:transition spd="slow">
        <p:fade/>
        <p:sndAc>
          <p:stSnd>
            <p:snd r:embed="rId4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166843"/>
            <a:ext cx="6096000" cy="4524315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lvl="0"/>
            <a:r>
              <a:rPr lang="ru-RU" sz="2400" b="1" dirty="0" smtClean="0">
                <a:ln>
                  <a:solidFill>
                    <a:srgbClr val="B1761F">
                      <a:lumMod val="40000"/>
                      <a:lumOff val="60000"/>
                    </a:srgbClr>
                  </a:solidFill>
                </a:ln>
                <a:solidFill>
                  <a:srgbClr val="F1D7B1"/>
                </a:solidFill>
                <a:effectLst>
                  <a:glow rad="101600">
                    <a:srgbClr val="7E51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17 лет Пётр стал самостоятельным и заявил о желании стать настоящим правителем.</a:t>
            </a:r>
          </a:p>
          <a:p>
            <a:pPr lvl="0"/>
            <a:r>
              <a:rPr lang="ru-RU" sz="2400" b="1" dirty="0" smtClean="0">
                <a:ln>
                  <a:solidFill>
                    <a:srgbClr val="B1761F">
                      <a:lumMod val="40000"/>
                      <a:lumOff val="60000"/>
                    </a:srgbClr>
                  </a:solidFill>
                </a:ln>
                <a:solidFill>
                  <a:srgbClr val="F1D7B1"/>
                </a:solidFill>
                <a:effectLst>
                  <a:glow rad="101600">
                    <a:srgbClr val="7E51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Когда Пётр </a:t>
            </a:r>
            <a:r>
              <a:rPr lang="ru-RU" sz="2400" b="1" dirty="0" smtClean="0">
                <a:ln>
                  <a:solidFill>
                    <a:srgbClr val="B1761F">
                      <a:lumMod val="40000"/>
                      <a:lumOff val="60000"/>
                    </a:srgbClr>
                  </a:solidFill>
                </a:ln>
                <a:solidFill>
                  <a:srgbClr val="EFD2A7"/>
                </a:solidFill>
                <a:effectLst>
                  <a:glow rad="101600">
                    <a:srgbClr val="7E51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начал</a:t>
            </a:r>
            <a:r>
              <a:rPr lang="ru-RU" sz="2400" b="1" dirty="0" smtClean="0">
                <a:ln>
                  <a:solidFill>
                    <a:srgbClr val="B1761F">
                      <a:lumMod val="40000"/>
                      <a:lumOff val="60000"/>
                    </a:srgbClr>
                  </a:solidFill>
                </a:ln>
                <a:solidFill>
                  <a:srgbClr val="F1D7B1"/>
                </a:solidFill>
                <a:effectLst>
                  <a:glow rad="101600">
                    <a:srgbClr val="7E51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править, Россия отставала по развитию от других европейских стран. Но старательность Петра, его сила ума, интерес ко всему новому позволили ему взяться за решение важнейших вопросов в жизни страны. Благодаря ему Россия не только догнала, но и перегнала Европу на много лет вперёд. </a:t>
            </a:r>
            <a:endParaRPr lang="ru-RU" sz="2400" b="1" dirty="0">
              <a:ln>
                <a:solidFill>
                  <a:srgbClr val="B1761F">
                    <a:lumMod val="40000"/>
                    <a:lumOff val="60000"/>
                  </a:srgbClr>
                </a:solidFill>
              </a:ln>
              <a:solidFill>
                <a:srgbClr val="F1D7B1"/>
              </a:solidFill>
              <a:effectLst>
                <a:glow rad="101600">
                  <a:srgbClr val="7E5100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6319" y="743894"/>
            <a:ext cx="3244841" cy="5370212"/>
          </a:xfrm>
          <a:prstGeom prst="ellipse">
            <a:avLst/>
          </a:prstGeom>
          <a:ln w="63500" cap="rnd">
            <a:solidFill>
              <a:srgbClr val="E3BB64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1314220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restige"/>
        <p:sndAc>
          <p:stSnd>
            <p:snd r:embed="rId2" name="wind.wav"/>
          </p:stSnd>
        </p:sndAc>
      </p:transition>
    </mc:Choice>
    <mc:Fallback xmlns="">
      <p:transition spd="slow">
        <p:fade/>
        <p:sndAc>
          <p:stSnd>
            <p:snd r:embed="rId4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1">
  <a:themeElements>
    <a:clrScheme name="Другая 1">
      <a:dk1>
        <a:srgbClr val="B1761F"/>
      </a:dk1>
      <a:lt1>
        <a:srgbClr val="EAC48D"/>
      </a:lt1>
      <a:dk2>
        <a:srgbClr val="B1761F"/>
      </a:dk2>
      <a:lt2>
        <a:srgbClr val="FBF3E7"/>
      </a:lt2>
      <a:accent1>
        <a:srgbClr val="CEC514"/>
      </a:accent1>
      <a:accent2>
        <a:srgbClr val="EDCB98"/>
      </a:accent2>
      <a:accent3>
        <a:srgbClr val="F6E7CF"/>
      </a:accent3>
      <a:accent4>
        <a:srgbClr val="F1D7B1"/>
      </a:accent4>
      <a:accent5>
        <a:srgbClr val="EAC48D"/>
      </a:accent5>
      <a:accent6>
        <a:srgbClr val="F2F2F2"/>
      </a:accent6>
      <a:hlink>
        <a:srgbClr val="F1D7B1"/>
      </a:hlink>
      <a:folHlink>
        <a:srgbClr val="EBC389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Тема1" id="{344900D8-F29F-4374-A01A-72106A8FEF9C}" vid="{C0BB7258-0D6C-4702-AF61-2AEA68F35B8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1098</TotalTime>
  <Words>1150</Words>
  <Application>Microsoft Office PowerPoint</Application>
  <PresentationFormat>Широкоэкранный</PresentationFormat>
  <Paragraphs>88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7" baseType="lpstr">
      <vt:lpstr>Arial</vt:lpstr>
      <vt:lpstr>Bookman Old Style</vt:lpstr>
      <vt:lpstr>Rockwell</vt:lpstr>
      <vt:lpstr>Wingdings</vt:lpstr>
      <vt:lpstr>Тема1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66</cp:revision>
  <dcterms:created xsi:type="dcterms:W3CDTF">2017-12-05T12:45:50Z</dcterms:created>
  <dcterms:modified xsi:type="dcterms:W3CDTF">2017-12-07T19:06:28Z</dcterms:modified>
</cp:coreProperties>
</file>