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60" r:id="rId2"/>
    <p:sldId id="261" r:id="rId3"/>
    <p:sldId id="263" r:id="rId4"/>
    <p:sldId id="256" r:id="rId5"/>
    <p:sldId id="257" r:id="rId6"/>
    <p:sldId id="258" r:id="rId7"/>
    <p:sldId id="259" r:id="rId8"/>
    <p:sldId id="262"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2094" y="-5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B1C6B2-40CA-4B7F-9EE8-7376DB050027}" type="datetimeFigureOut">
              <a:rPr lang="ru-RU" smtClean="0"/>
              <a:t>29.04.2017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1CEC58-715B-4FF3-9318-EE9B89E698F2}" type="slidenum">
              <a:rPr lang="ru-RU" smtClean="0"/>
              <a:t>‹#›</a:t>
            </a:fld>
            <a:endParaRPr lang="ru-RU"/>
          </a:p>
        </p:txBody>
      </p:sp>
    </p:spTree>
    <p:extLst>
      <p:ext uri="{BB962C8B-B14F-4D97-AF65-F5344CB8AC3E}">
        <p14:creationId xmlns:p14="http://schemas.microsoft.com/office/powerpoint/2010/main" val="1590451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61CEC58-715B-4FF3-9318-EE9B89E698F2}" type="slidenum">
              <a:rPr lang="ru-RU" smtClean="0"/>
              <a:t>3</a:t>
            </a:fld>
            <a:endParaRPr lang="ru-RU"/>
          </a:p>
        </p:txBody>
      </p:sp>
    </p:spTree>
    <p:extLst>
      <p:ext uri="{BB962C8B-B14F-4D97-AF65-F5344CB8AC3E}">
        <p14:creationId xmlns:p14="http://schemas.microsoft.com/office/powerpoint/2010/main" val="640200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358F37B-515D-4903-8B6E-780D83FF9B39}" type="datetimeFigureOut">
              <a:rPr lang="ru-RU" smtClean="0"/>
              <a:t>29.04.2017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A9F68B1-943E-4327-B930-1B1644F27455}" type="slidenum">
              <a:rPr lang="ru-RU" smtClean="0"/>
              <a:t>‹#›</a:t>
            </a:fld>
            <a:endParaRPr lang="ru-RU"/>
          </a:p>
        </p:txBody>
      </p:sp>
    </p:spTree>
    <p:extLst>
      <p:ext uri="{BB962C8B-B14F-4D97-AF65-F5344CB8AC3E}">
        <p14:creationId xmlns:p14="http://schemas.microsoft.com/office/powerpoint/2010/main" val="3677642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358F37B-515D-4903-8B6E-780D83FF9B39}" type="datetimeFigureOut">
              <a:rPr lang="ru-RU" smtClean="0"/>
              <a:t>29.04.2017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A9F68B1-943E-4327-B930-1B1644F27455}" type="slidenum">
              <a:rPr lang="ru-RU" smtClean="0"/>
              <a:t>‹#›</a:t>
            </a:fld>
            <a:endParaRPr lang="ru-RU"/>
          </a:p>
        </p:txBody>
      </p:sp>
    </p:spTree>
    <p:extLst>
      <p:ext uri="{BB962C8B-B14F-4D97-AF65-F5344CB8AC3E}">
        <p14:creationId xmlns:p14="http://schemas.microsoft.com/office/powerpoint/2010/main" val="4138264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358F37B-515D-4903-8B6E-780D83FF9B39}" type="datetimeFigureOut">
              <a:rPr lang="ru-RU" smtClean="0"/>
              <a:t>29.04.2017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A9F68B1-943E-4327-B930-1B1644F27455}" type="slidenum">
              <a:rPr lang="ru-RU" smtClean="0"/>
              <a:t>‹#›</a:t>
            </a:fld>
            <a:endParaRPr lang="ru-RU"/>
          </a:p>
        </p:txBody>
      </p:sp>
    </p:spTree>
    <p:extLst>
      <p:ext uri="{BB962C8B-B14F-4D97-AF65-F5344CB8AC3E}">
        <p14:creationId xmlns:p14="http://schemas.microsoft.com/office/powerpoint/2010/main" val="1905738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358F37B-515D-4903-8B6E-780D83FF9B39}" type="datetimeFigureOut">
              <a:rPr lang="ru-RU" smtClean="0"/>
              <a:t>29.04.2017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A9F68B1-943E-4327-B930-1B1644F27455}" type="slidenum">
              <a:rPr lang="ru-RU" smtClean="0"/>
              <a:t>‹#›</a:t>
            </a:fld>
            <a:endParaRPr lang="ru-RU"/>
          </a:p>
        </p:txBody>
      </p:sp>
    </p:spTree>
    <p:extLst>
      <p:ext uri="{BB962C8B-B14F-4D97-AF65-F5344CB8AC3E}">
        <p14:creationId xmlns:p14="http://schemas.microsoft.com/office/powerpoint/2010/main" val="320257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358F37B-515D-4903-8B6E-780D83FF9B39}" type="datetimeFigureOut">
              <a:rPr lang="ru-RU" smtClean="0"/>
              <a:t>29.04.2017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A9F68B1-943E-4327-B930-1B1644F27455}" type="slidenum">
              <a:rPr lang="ru-RU" smtClean="0"/>
              <a:t>‹#›</a:t>
            </a:fld>
            <a:endParaRPr lang="ru-RU"/>
          </a:p>
        </p:txBody>
      </p:sp>
    </p:spTree>
    <p:extLst>
      <p:ext uri="{BB962C8B-B14F-4D97-AF65-F5344CB8AC3E}">
        <p14:creationId xmlns:p14="http://schemas.microsoft.com/office/powerpoint/2010/main" val="4119569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358F37B-515D-4903-8B6E-780D83FF9B39}" type="datetimeFigureOut">
              <a:rPr lang="ru-RU" smtClean="0"/>
              <a:t>29.04.2017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A9F68B1-943E-4327-B930-1B1644F27455}" type="slidenum">
              <a:rPr lang="ru-RU" smtClean="0"/>
              <a:t>‹#›</a:t>
            </a:fld>
            <a:endParaRPr lang="ru-RU"/>
          </a:p>
        </p:txBody>
      </p:sp>
    </p:spTree>
    <p:extLst>
      <p:ext uri="{BB962C8B-B14F-4D97-AF65-F5344CB8AC3E}">
        <p14:creationId xmlns:p14="http://schemas.microsoft.com/office/powerpoint/2010/main" val="2608146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358F37B-515D-4903-8B6E-780D83FF9B39}" type="datetimeFigureOut">
              <a:rPr lang="ru-RU" smtClean="0"/>
              <a:t>29.04.2017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A9F68B1-943E-4327-B930-1B1644F27455}" type="slidenum">
              <a:rPr lang="ru-RU" smtClean="0"/>
              <a:t>‹#›</a:t>
            </a:fld>
            <a:endParaRPr lang="ru-RU"/>
          </a:p>
        </p:txBody>
      </p:sp>
    </p:spTree>
    <p:extLst>
      <p:ext uri="{BB962C8B-B14F-4D97-AF65-F5344CB8AC3E}">
        <p14:creationId xmlns:p14="http://schemas.microsoft.com/office/powerpoint/2010/main" val="490439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358F37B-515D-4903-8B6E-780D83FF9B39}" type="datetimeFigureOut">
              <a:rPr lang="ru-RU" smtClean="0"/>
              <a:t>29.04.2017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A9F68B1-943E-4327-B930-1B1644F27455}" type="slidenum">
              <a:rPr lang="ru-RU" smtClean="0"/>
              <a:t>‹#›</a:t>
            </a:fld>
            <a:endParaRPr lang="ru-RU"/>
          </a:p>
        </p:txBody>
      </p:sp>
    </p:spTree>
    <p:extLst>
      <p:ext uri="{BB962C8B-B14F-4D97-AF65-F5344CB8AC3E}">
        <p14:creationId xmlns:p14="http://schemas.microsoft.com/office/powerpoint/2010/main" val="3794694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358F37B-515D-4903-8B6E-780D83FF9B39}" type="datetimeFigureOut">
              <a:rPr lang="ru-RU" smtClean="0"/>
              <a:t>29.04.2017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A9F68B1-943E-4327-B930-1B1644F27455}" type="slidenum">
              <a:rPr lang="ru-RU" smtClean="0"/>
              <a:t>‹#›</a:t>
            </a:fld>
            <a:endParaRPr lang="ru-RU"/>
          </a:p>
        </p:txBody>
      </p:sp>
    </p:spTree>
    <p:extLst>
      <p:ext uri="{BB962C8B-B14F-4D97-AF65-F5344CB8AC3E}">
        <p14:creationId xmlns:p14="http://schemas.microsoft.com/office/powerpoint/2010/main" val="189070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358F37B-515D-4903-8B6E-780D83FF9B39}" type="datetimeFigureOut">
              <a:rPr lang="ru-RU" smtClean="0"/>
              <a:t>29.04.2017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A9F68B1-943E-4327-B930-1B1644F27455}" type="slidenum">
              <a:rPr lang="ru-RU" smtClean="0"/>
              <a:t>‹#›</a:t>
            </a:fld>
            <a:endParaRPr lang="ru-RU"/>
          </a:p>
        </p:txBody>
      </p:sp>
    </p:spTree>
    <p:extLst>
      <p:ext uri="{BB962C8B-B14F-4D97-AF65-F5344CB8AC3E}">
        <p14:creationId xmlns:p14="http://schemas.microsoft.com/office/powerpoint/2010/main" val="3556707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358F37B-515D-4903-8B6E-780D83FF9B39}" type="datetimeFigureOut">
              <a:rPr lang="ru-RU" smtClean="0"/>
              <a:t>29.04.2017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A9F68B1-943E-4327-B930-1B1644F27455}" type="slidenum">
              <a:rPr lang="ru-RU" smtClean="0"/>
              <a:t>‹#›</a:t>
            </a:fld>
            <a:endParaRPr lang="ru-RU"/>
          </a:p>
        </p:txBody>
      </p:sp>
    </p:spTree>
    <p:extLst>
      <p:ext uri="{BB962C8B-B14F-4D97-AF65-F5344CB8AC3E}">
        <p14:creationId xmlns:p14="http://schemas.microsoft.com/office/powerpoint/2010/main" val="4274589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58F37B-515D-4903-8B6E-780D83FF9B39}" type="datetimeFigureOut">
              <a:rPr lang="ru-RU" smtClean="0"/>
              <a:t>29.04.2017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9F68B1-943E-4327-B930-1B1644F27455}" type="slidenum">
              <a:rPr lang="ru-RU" smtClean="0"/>
              <a:t>‹#›</a:t>
            </a:fld>
            <a:endParaRPr lang="ru-RU"/>
          </a:p>
        </p:txBody>
      </p:sp>
    </p:spTree>
    <p:extLst>
      <p:ext uri="{BB962C8B-B14F-4D97-AF65-F5344CB8AC3E}">
        <p14:creationId xmlns:p14="http://schemas.microsoft.com/office/powerpoint/2010/main" val="28703580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t>Интегрированный урок: </a:t>
            </a:r>
            <a:br>
              <a:rPr lang="ru-RU" b="1" dirty="0"/>
            </a:br>
            <a:r>
              <a:rPr lang="ru-RU" b="1" dirty="0"/>
              <a:t>физика + английский язык </a:t>
            </a:r>
          </a:p>
        </p:txBody>
      </p:sp>
      <p:sp>
        <p:nvSpPr>
          <p:cNvPr id="3" name="Объект 2"/>
          <p:cNvSpPr>
            <a:spLocks noGrp="1"/>
          </p:cNvSpPr>
          <p:nvPr>
            <p:ph idx="1"/>
          </p:nvPr>
        </p:nvSpPr>
        <p:spPr/>
        <p:txBody>
          <a:bodyPr/>
          <a:lstStyle/>
          <a:p>
            <a:pPr marL="0" indent="0" algn="ctr">
              <a:buNone/>
            </a:pPr>
            <a:endParaRPr lang="ru-RU" b="1" dirty="0" smtClean="0"/>
          </a:p>
          <a:p>
            <a:pPr marL="0" indent="0" algn="ctr">
              <a:buNone/>
            </a:pPr>
            <a:endParaRPr lang="ru-RU" b="1" dirty="0"/>
          </a:p>
          <a:p>
            <a:pPr marL="0" indent="0" algn="ctr">
              <a:buNone/>
            </a:pPr>
            <a:r>
              <a:rPr lang="ru-RU" sz="4400" b="1" dirty="0" smtClean="0"/>
              <a:t>«Электромагнитная индукция“</a:t>
            </a:r>
            <a:endParaRPr lang="en-US" sz="4400" b="1" dirty="0" smtClean="0"/>
          </a:p>
          <a:p>
            <a:pPr marL="0" indent="0" algn="ctr">
              <a:buNone/>
            </a:pPr>
            <a:r>
              <a:rPr lang="ru-RU" sz="4400" b="1" dirty="0" smtClean="0"/>
              <a:t>«</a:t>
            </a:r>
            <a:r>
              <a:rPr lang="en-US" sz="4400" b="1" dirty="0" smtClean="0"/>
              <a:t>Electromagnetic</a:t>
            </a:r>
            <a:r>
              <a:rPr lang="ru-RU" sz="4400" b="1" dirty="0" smtClean="0"/>
              <a:t> </a:t>
            </a:r>
            <a:r>
              <a:rPr lang="en-US" sz="4400" b="1" dirty="0" smtClean="0"/>
              <a:t> induction</a:t>
            </a:r>
            <a:r>
              <a:rPr lang="ru-RU" sz="4400" b="1" dirty="0" smtClean="0"/>
              <a:t>»</a:t>
            </a:r>
            <a:endParaRPr lang="ru-RU" sz="4400" b="1" dirty="0"/>
          </a:p>
        </p:txBody>
      </p:sp>
    </p:spTree>
    <p:extLst>
      <p:ext uri="{BB962C8B-B14F-4D97-AF65-F5344CB8AC3E}">
        <p14:creationId xmlns:p14="http://schemas.microsoft.com/office/powerpoint/2010/main" val="30469127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Задачи урока</a:t>
            </a:r>
            <a:endParaRPr lang="ru-RU" b="1" dirty="0"/>
          </a:p>
        </p:txBody>
      </p:sp>
      <p:sp>
        <p:nvSpPr>
          <p:cNvPr id="3" name="Объект 2"/>
          <p:cNvSpPr>
            <a:spLocks noGrp="1"/>
          </p:cNvSpPr>
          <p:nvPr>
            <p:ph idx="1"/>
          </p:nvPr>
        </p:nvSpPr>
        <p:spPr/>
        <p:txBody>
          <a:bodyPr>
            <a:normAutofit fontScale="70000" lnSpcReduction="20000"/>
          </a:bodyPr>
          <a:lstStyle/>
          <a:p>
            <a:pPr lvl="0"/>
            <a:r>
              <a:rPr lang="ru-RU" b="1" i="1" dirty="0"/>
              <a:t>Обучающая</a:t>
            </a:r>
            <a:r>
              <a:rPr lang="ru-RU" b="1" dirty="0"/>
              <a:t> </a:t>
            </a:r>
            <a:r>
              <a:rPr lang="ru-RU" dirty="0"/>
              <a:t>– формирование знаний и умений учащихся по восприятию научной лексики на английском языке; умение работать с научной и технической терминологией; развитие навыков  чтения и говорения на английском языке; повторение  грамматического материала; формирование знаний и умений учащихся по использованию закона электромагнитной индукции и ее техническому применению; объединение знаний по английскому языку и физике.</a:t>
            </a:r>
          </a:p>
          <a:p>
            <a:pPr lvl="0"/>
            <a:r>
              <a:rPr lang="ru-RU" b="1" i="1" dirty="0"/>
              <a:t>Воспитывающая</a:t>
            </a:r>
            <a:r>
              <a:rPr lang="ru-RU" i="1" dirty="0"/>
              <a:t> </a:t>
            </a:r>
            <a:r>
              <a:rPr lang="ru-RU" dirty="0"/>
              <a:t> – овладение умением аккуратно работать с лабораторным оборудованием, ведение записей в тетради.</a:t>
            </a:r>
          </a:p>
          <a:p>
            <a:pPr lvl="0"/>
            <a:r>
              <a:rPr lang="ru-RU" b="1" i="1" dirty="0"/>
              <a:t>Развивающая </a:t>
            </a:r>
            <a:r>
              <a:rPr lang="ru-RU" dirty="0"/>
              <a:t> – развитие обобщенных знаний и целостного представления о физических явлениях; развитие полученных на уроках знаний при интегрированном подходе к изучению различных предметов.</a:t>
            </a:r>
          </a:p>
          <a:p>
            <a:endParaRPr lang="ru-RU" dirty="0"/>
          </a:p>
        </p:txBody>
      </p:sp>
    </p:spTree>
    <p:extLst>
      <p:ext uri="{BB962C8B-B14F-4D97-AF65-F5344CB8AC3E}">
        <p14:creationId xmlns:p14="http://schemas.microsoft.com/office/powerpoint/2010/main" val="31193290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lstStyle/>
          <a:p>
            <a:endParaRPr lang="ru-RU" dirty="0"/>
          </a:p>
        </p:txBody>
      </p:sp>
      <p:sp>
        <p:nvSpPr>
          <p:cNvPr id="3" name="Объект 2"/>
          <p:cNvSpPr>
            <a:spLocks noGrp="1"/>
          </p:cNvSpPr>
          <p:nvPr>
            <p:ph idx="1"/>
          </p:nvPr>
        </p:nvSpPr>
        <p:spPr/>
        <p:txBody>
          <a:bodyPr/>
          <a:lstStyle/>
          <a:p>
            <a:endParaRPr lang="en-US" dirty="0" smtClean="0"/>
          </a:p>
          <a:p>
            <a:endParaRPr lang="en-US" dirty="0"/>
          </a:p>
        </p:txBody>
      </p:sp>
      <p:pic>
        <p:nvPicPr>
          <p:cNvPr id="4" name="Рисунок 3" descr="Картинки по запросу пассивный залог на английском"/>
          <p:cNvPicPr/>
          <p:nvPr/>
        </p:nvPicPr>
        <p:blipFill>
          <a:blip r:embed="rId3">
            <a:extLst>
              <a:ext uri="{28A0092B-C50C-407E-A947-70E740481C1C}">
                <a14:useLocalDpi xmlns:a14="http://schemas.microsoft.com/office/drawing/2010/main" val="0"/>
              </a:ext>
            </a:extLst>
          </a:blip>
          <a:srcRect/>
          <a:stretch>
            <a:fillRect/>
          </a:stretch>
        </p:blipFill>
        <p:spPr bwMode="auto">
          <a:xfrm>
            <a:off x="871855" y="1350327"/>
            <a:ext cx="7400290" cy="4157345"/>
          </a:xfrm>
          <a:prstGeom prst="rect">
            <a:avLst/>
          </a:prstGeom>
          <a:noFill/>
          <a:ln>
            <a:noFill/>
          </a:ln>
        </p:spPr>
      </p:pic>
    </p:spTree>
    <p:extLst>
      <p:ext uri="{BB962C8B-B14F-4D97-AF65-F5344CB8AC3E}">
        <p14:creationId xmlns:p14="http://schemas.microsoft.com/office/powerpoint/2010/main" val="29270488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355976" y="404664"/>
            <a:ext cx="4608512" cy="4154984"/>
          </a:xfrm>
          <a:prstGeom prst="rect">
            <a:avLst/>
          </a:prstGeom>
        </p:spPr>
        <p:txBody>
          <a:bodyPr wrap="square">
            <a:spAutoFit/>
          </a:bodyPr>
          <a:lstStyle/>
          <a:p>
            <a:r>
              <a:rPr lang="ru-RU" sz="2400" dirty="0" smtClean="0"/>
              <a:t>                                                    </a:t>
            </a:r>
            <a:r>
              <a:rPr lang="en-US" sz="2400" dirty="0" smtClean="0"/>
              <a:t>– </a:t>
            </a:r>
            <a:r>
              <a:rPr lang="en-US" sz="2400" dirty="0"/>
              <a:t>the great </a:t>
            </a:r>
            <a:r>
              <a:rPr lang="en-US" sz="2400"/>
              <a:t>French </a:t>
            </a:r>
            <a:r>
              <a:rPr lang="en-US" sz="2400" smtClean="0"/>
              <a:t>physicist, </a:t>
            </a:r>
            <a:r>
              <a:rPr lang="en-US" sz="2400" dirty="0"/>
              <a:t>created the first theory  that  expressed  the connection between electrical and  magnetic  phenomena. He owned the hypothesis of the nature of magnetism, he introduced the concept of electric current, James </a:t>
            </a:r>
            <a:r>
              <a:rPr lang="en-US" sz="2400" dirty="0" err="1"/>
              <a:t>Maxswell</a:t>
            </a:r>
            <a:r>
              <a:rPr lang="en-US" sz="2400" dirty="0"/>
              <a:t> called this scientist a «Newtonian of electricity». </a:t>
            </a:r>
            <a:endParaRPr lang="ru-RU" sz="2400" dirty="0"/>
          </a:p>
          <a:p>
            <a:r>
              <a:rPr lang="en-US" sz="2400" dirty="0"/>
              <a:t>  </a:t>
            </a:r>
            <a:endParaRPr lang="ru-RU" sz="2400" dirty="0"/>
          </a:p>
        </p:txBody>
      </p:sp>
      <p:pic>
        <p:nvPicPr>
          <p:cNvPr id="1026" name="Picture 2" descr="http://interelectro.com.ua/htm/hist/man/amper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870" y="836712"/>
            <a:ext cx="3714058" cy="4571147"/>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4355976" y="4326195"/>
            <a:ext cx="4572000" cy="830997"/>
          </a:xfrm>
          <a:prstGeom prst="rect">
            <a:avLst/>
          </a:prstGeom>
        </p:spPr>
        <p:txBody>
          <a:bodyPr>
            <a:spAutoFit/>
          </a:bodyPr>
          <a:lstStyle/>
          <a:p>
            <a:r>
              <a:rPr lang="en-US" sz="2400" dirty="0" smtClean="0"/>
              <a:t> In honor of this scientist was named current unit.</a:t>
            </a:r>
            <a:endParaRPr lang="ru-RU" sz="2400" dirty="0"/>
          </a:p>
        </p:txBody>
      </p:sp>
      <p:sp>
        <p:nvSpPr>
          <p:cNvPr id="6" name="Прямоугольник 5"/>
          <p:cNvSpPr/>
          <p:nvPr/>
        </p:nvSpPr>
        <p:spPr>
          <a:xfrm>
            <a:off x="4355976" y="332656"/>
            <a:ext cx="3620498" cy="523220"/>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Andre- Marie Ampere </a:t>
            </a:r>
            <a:endParaRPr lang="ru-RU"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839266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355976" y="404664"/>
            <a:ext cx="4608512" cy="3785652"/>
          </a:xfrm>
          <a:prstGeom prst="rect">
            <a:avLst/>
          </a:prstGeom>
        </p:spPr>
        <p:txBody>
          <a:bodyPr wrap="square">
            <a:spAutoFit/>
          </a:bodyPr>
          <a:lstStyle/>
          <a:p>
            <a:r>
              <a:rPr lang="ru-RU" sz="2400" dirty="0" smtClean="0"/>
              <a:t>                                               </a:t>
            </a:r>
            <a:r>
              <a:rPr lang="en-US" sz="2400" dirty="0" smtClean="0"/>
              <a:t>- </a:t>
            </a:r>
            <a:r>
              <a:rPr lang="en-US" sz="2400" dirty="0"/>
              <a:t>the great German scientist. He introduced the theory and confirmed the experience of the law, expressing the relationship between, the strength of the current, voltage and resistance in the electrical circuit. </a:t>
            </a:r>
            <a:endParaRPr lang="ru-RU" sz="2400" dirty="0"/>
          </a:p>
          <a:p>
            <a:endParaRPr lang="ru-RU" sz="2400" dirty="0" smtClean="0"/>
          </a:p>
          <a:p>
            <a:r>
              <a:rPr lang="en-US" sz="2400" dirty="0" smtClean="0"/>
              <a:t>  </a:t>
            </a:r>
            <a:endParaRPr lang="ru-RU" sz="2400" dirty="0"/>
          </a:p>
        </p:txBody>
      </p:sp>
      <p:sp>
        <p:nvSpPr>
          <p:cNvPr id="5" name="Прямоугольник 4"/>
          <p:cNvSpPr/>
          <p:nvPr/>
        </p:nvSpPr>
        <p:spPr>
          <a:xfrm>
            <a:off x="4355976" y="4326195"/>
            <a:ext cx="4572000" cy="830997"/>
          </a:xfrm>
          <a:prstGeom prst="rect">
            <a:avLst/>
          </a:prstGeom>
        </p:spPr>
        <p:txBody>
          <a:bodyPr>
            <a:spAutoFit/>
          </a:bodyPr>
          <a:lstStyle/>
          <a:p>
            <a:r>
              <a:rPr lang="en-US" sz="2400" dirty="0" smtClean="0"/>
              <a:t> </a:t>
            </a:r>
            <a:r>
              <a:rPr lang="en-US" sz="2400" dirty="0"/>
              <a:t> His name was the unit of electrical resistance of conductor.</a:t>
            </a:r>
            <a:endParaRPr lang="ru-RU" sz="2400" dirty="0"/>
          </a:p>
        </p:txBody>
      </p:sp>
      <p:sp>
        <p:nvSpPr>
          <p:cNvPr id="6" name="Прямоугольник 5"/>
          <p:cNvSpPr/>
          <p:nvPr/>
        </p:nvSpPr>
        <p:spPr>
          <a:xfrm>
            <a:off x="4623910" y="332656"/>
            <a:ext cx="3620498" cy="523220"/>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George Simon Om </a:t>
            </a:r>
            <a:endParaRPr lang="ru-RU"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3074" name="Picture 2" descr="https://upload.wikimedia.org/wikipedia/commons/thumb/2/2a/Georg_Simon_Ohm3.jpg/205px-Georg_Simon_Ohm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764704"/>
            <a:ext cx="3747184" cy="4752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839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355976" y="404664"/>
            <a:ext cx="4608512" cy="3785652"/>
          </a:xfrm>
          <a:prstGeom prst="rect">
            <a:avLst/>
          </a:prstGeom>
        </p:spPr>
        <p:txBody>
          <a:bodyPr wrap="square">
            <a:spAutoFit/>
          </a:bodyPr>
          <a:lstStyle/>
          <a:p>
            <a:r>
              <a:rPr lang="ru-RU" sz="2400" dirty="0" smtClean="0"/>
              <a:t>                                         </a:t>
            </a:r>
            <a:r>
              <a:rPr lang="en-US" sz="2400" b="1" dirty="0"/>
              <a:t>-  </a:t>
            </a:r>
            <a:r>
              <a:rPr lang="en-US" sz="2400" dirty="0"/>
              <a:t>in </a:t>
            </a:r>
            <a:r>
              <a:rPr lang="en-US" sz="2400" dirty="0" smtClean="0"/>
              <a:t>18</a:t>
            </a:r>
            <a:r>
              <a:rPr lang="ru-RU" sz="2400" dirty="0" smtClean="0"/>
              <a:t>0</a:t>
            </a:r>
            <a:r>
              <a:rPr lang="en-US" sz="2400" dirty="0" smtClean="0"/>
              <a:t>0 </a:t>
            </a:r>
            <a:r>
              <a:rPr lang="en-US" sz="2400" dirty="0"/>
              <a:t>he invented the first electric battery. It  consisted of placed each other plates of copper and zinc plates, which were separated by cardboard spacers moistened with salt solution, which allowed maintaining an uninterrupted supply of electric current. </a:t>
            </a:r>
            <a:r>
              <a:rPr lang="en-US" sz="2400" dirty="0" smtClean="0"/>
              <a:t> </a:t>
            </a:r>
            <a:endParaRPr lang="ru-RU" sz="2400" dirty="0"/>
          </a:p>
          <a:p>
            <a:r>
              <a:rPr lang="en-US" sz="2400" dirty="0"/>
              <a:t>  </a:t>
            </a:r>
            <a:endParaRPr lang="ru-RU" sz="2400" dirty="0"/>
          </a:p>
        </p:txBody>
      </p:sp>
      <p:sp>
        <p:nvSpPr>
          <p:cNvPr id="5" name="Прямоугольник 4"/>
          <p:cNvSpPr/>
          <p:nvPr/>
        </p:nvSpPr>
        <p:spPr>
          <a:xfrm>
            <a:off x="4355976" y="4254187"/>
            <a:ext cx="4572000" cy="830997"/>
          </a:xfrm>
          <a:prstGeom prst="rect">
            <a:avLst/>
          </a:prstGeom>
        </p:spPr>
        <p:txBody>
          <a:bodyPr>
            <a:spAutoFit/>
          </a:bodyPr>
          <a:lstStyle/>
          <a:p>
            <a:r>
              <a:rPr lang="en-US" sz="2400" dirty="0" smtClean="0"/>
              <a:t> </a:t>
            </a:r>
            <a:r>
              <a:rPr lang="en-US" sz="2400" dirty="0"/>
              <a:t> In honor of this scientist the unit of electrical voltage.</a:t>
            </a:r>
            <a:endParaRPr lang="ru-RU" sz="2400" dirty="0"/>
          </a:p>
        </p:txBody>
      </p:sp>
      <p:sp>
        <p:nvSpPr>
          <p:cNvPr id="6" name="Прямоугольник 5"/>
          <p:cNvSpPr/>
          <p:nvPr/>
        </p:nvSpPr>
        <p:spPr>
          <a:xfrm>
            <a:off x="4355976" y="332656"/>
            <a:ext cx="3620498" cy="523220"/>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Alessandro Volta </a:t>
            </a:r>
            <a:endParaRPr lang="ru-RU"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2050" name="Picture 2" descr="http://www.fmclass.ru/pic/4838189596b3d/p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004" y="565335"/>
            <a:ext cx="3713923" cy="4951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839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680777676"/>
              </p:ext>
            </p:extLst>
          </p:nvPr>
        </p:nvGraphicFramePr>
        <p:xfrm>
          <a:off x="179512" y="44624"/>
          <a:ext cx="3168352" cy="6183964"/>
        </p:xfrm>
        <a:graphic>
          <a:graphicData uri="http://schemas.openxmlformats.org/drawingml/2006/table">
            <a:tbl>
              <a:tblPr firstRow="1" firstCol="1" bandRow="1">
                <a:tableStyleId>{5940675A-B579-460E-94D1-54222C63F5DA}</a:tableStyleId>
              </a:tblPr>
              <a:tblGrid>
                <a:gridCol w="3168352"/>
              </a:tblGrid>
              <a:tr h="263378">
                <a:tc>
                  <a:txBody>
                    <a:bodyPr/>
                    <a:lstStyle/>
                    <a:p>
                      <a:pPr>
                        <a:lnSpc>
                          <a:spcPct val="115000"/>
                        </a:lnSpc>
                        <a:spcAft>
                          <a:spcPts val="0"/>
                        </a:spcAft>
                      </a:pPr>
                      <a:endParaRPr lang="ru-RU" sz="1400" dirty="0">
                        <a:effectLst/>
                        <a:latin typeface="Calibri"/>
                        <a:ea typeface="Calibri"/>
                        <a:cs typeface="Times New Roman"/>
                      </a:endParaRPr>
                    </a:p>
                  </a:txBody>
                  <a:tcPr marL="50313" marR="50313" marT="0" marB="0">
                    <a:solidFill>
                      <a:schemeClr val="bg1"/>
                    </a:solidFill>
                  </a:tcPr>
                </a:tc>
              </a:tr>
              <a:tr h="204944">
                <a:tc>
                  <a:txBody>
                    <a:bodyPr/>
                    <a:lstStyle/>
                    <a:p>
                      <a:pPr>
                        <a:lnSpc>
                          <a:spcPct val="115000"/>
                        </a:lnSpc>
                        <a:spcAft>
                          <a:spcPts val="0"/>
                        </a:spcAft>
                      </a:pPr>
                      <a:r>
                        <a:rPr lang="en-US" sz="1400" dirty="0" smtClean="0">
                          <a:effectLst/>
                        </a:rPr>
                        <a:t>                                            </a:t>
                      </a:r>
                      <a:endParaRPr lang="ru-RU" sz="1400" dirty="0">
                        <a:effectLst/>
                        <a:latin typeface="Calibri"/>
                        <a:ea typeface="Calibri"/>
                        <a:cs typeface="Times New Roman"/>
                      </a:endParaRPr>
                    </a:p>
                  </a:txBody>
                  <a:tcPr marL="50313" marR="50313" marT="0" marB="0">
                    <a:solidFill>
                      <a:schemeClr val="bg1"/>
                    </a:solidFill>
                  </a:tcPr>
                </a:tc>
              </a:tr>
              <a:tr h="440633">
                <a:tc>
                  <a:txBody>
                    <a:bodyPr/>
                    <a:lstStyle/>
                    <a:p>
                      <a:pPr>
                        <a:lnSpc>
                          <a:spcPct val="115000"/>
                        </a:lnSpc>
                        <a:spcAft>
                          <a:spcPts val="0"/>
                        </a:spcAft>
                      </a:pPr>
                      <a:r>
                        <a:rPr lang="ru-RU" sz="1400" dirty="0">
                          <a:effectLst/>
                        </a:rPr>
                        <a:t>направление линий поля вокруг   прямого проводника с током и  </a:t>
                      </a:r>
                      <a:r>
                        <a:rPr lang="ru-RU" sz="1400" dirty="0" smtClean="0">
                          <a:effectLst/>
                        </a:rPr>
                        <a:t>соленоида</a:t>
                      </a:r>
                      <a:endParaRPr lang="ru-RU" sz="1400" dirty="0">
                        <a:effectLst/>
                        <a:latin typeface="Calibri"/>
                        <a:ea typeface="Calibri"/>
                        <a:cs typeface="Times New Roman"/>
                      </a:endParaRPr>
                    </a:p>
                  </a:txBody>
                  <a:tcPr marL="50313" marR="50313" marT="0" marB="0">
                    <a:solidFill>
                      <a:schemeClr val="bg1"/>
                    </a:solidFill>
                  </a:tcPr>
                </a:tc>
              </a:tr>
              <a:tr h="288032">
                <a:tc>
                  <a:txBody>
                    <a:bodyPr/>
                    <a:lstStyle/>
                    <a:p>
                      <a:pPr>
                        <a:lnSpc>
                          <a:spcPct val="115000"/>
                        </a:lnSpc>
                        <a:spcAft>
                          <a:spcPts val="0"/>
                        </a:spcAft>
                      </a:pPr>
                      <a:r>
                        <a:rPr lang="ru-RU" sz="1400" dirty="0">
                          <a:effectLst/>
                        </a:rPr>
                        <a:t>действие магнитного поля на   проводник с </a:t>
                      </a:r>
                      <a:r>
                        <a:rPr lang="ru-RU" sz="1400" dirty="0" smtClean="0">
                          <a:effectLst/>
                        </a:rPr>
                        <a:t>током</a:t>
                      </a:r>
                      <a:endParaRPr lang="ru-RU" sz="1400" dirty="0">
                        <a:effectLst/>
                        <a:latin typeface="Calibri"/>
                        <a:ea typeface="Calibri"/>
                        <a:cs typeface="Times New Roman"/>
                      </a:endParaRPr>
                    </a:p>
                  </a:txBody>
                  <a:tcPr marL="50313" marR="50313" marT="0" marB="0">
                    <a:solidFill>
                      <a:schemeClr val="bg1"/>
                    </a:solidFill>
                  </a:tcPr>
                </a:tc>
              </a:tr>
              <a:tr h="273803">
                <a:tc>
                  <a:txBody>
                    <a:bodyPr/>
                    <a:lstStyle/>
                    <a:p>
                      <a:pPr>
                        <a:lnSpc>
                          <a:spcPct val="115000"/>
                        </a:lnSpc>
                        <a:spcAft>
                          <a:spcPts val="0"/>
                        </a:spcAft>
                      </a:pPr>
                      <a:r>
                        <a:rPr lang="ru-RU" sz="1400" dirty="0">
                          <a:effectLst/>
                        </a:rPr>
                        <a:t>электроизмерительные приборы</a:t>
                      </a:r>
                      <a:r>
                        <a:rPr lang="en-US" sz="1400" dirty="0">
                          <a:effectLst/>
                        </a:rPr>
                        <a:t>    </a:t>
                      </a:r>
                      <a:endParaRPr lang="ru-RU" sz="1400" dirty="0">
                        <a:effectLst/>
                        <a:latin typeface="Calibri"/>
                        <a:ea typeface="Calibri"/>
                        <a:cs typeface="Times New Roman"/>
                      </a:endParaRPr>
                    </a:p>
                  </a:txBody>
                  <a:tcPr marL="50313" marR="50313" marT="0" marB="0">
                    <a:solidFill>
                      <a:schemeClr val="bg1"/>
                    </a:solidFill>
                  </a:tcPr>
                </a:tc>
              </a:tr>
              <a:tr h="204944">
                <a:tc>
                  <a:txBody>
                    <a:bodyPr/>
                    <a:lstStyle/>
                    <a:p>
                      <a:pPr>
                        <a:lnSpc>
                          <a:spcPct val="115000"/>
                        </a:lnSpc>
                        <a:spcAft>
                          <a:spcPts val="0"/>
                        </a:spcAft>
                      </a:pPr>
                      <a:r>
                        <a:rPr lang="ru-RU" sz="1400">
                          <a:effectLst/>
                        </a:rPr>
                        <a:t>электромагнитная индукция</a:t>
                      </a:r>
                      <a:r>
                        <a:rPr lang="en-US" sz="1400">
                          <a:effectLst/>
                        </a:rPr>
                        <a:t>  </a:t>
                      </a:r>
                      <a:r>
                        <a:rPr lang="ru-RU" sz="1400">
                          <a:effectLst/>
                        </a:rPr>
                        <a:t>                                                         </a:t>
                      </a:r>
                      <a:endParaRPr lang="ru-RU" sz="1400">
                        <a:effectLst/>
                        <a:latin typeface="Calibri"/>
                        <a:ea typeface="Calibri"/>
                        <a:cs typeface="Times New Roman"/>
                      </a:endParaRPr>
                    </a:p>
                  </a:txBody>
                  <a:tcPr marL="50313" marR="50313" marT="0" marB="0">
                    <a:solidFill>
                      <a:schemeClr val="bg1"/>
                    </a:solidFill>
                  </a:tcPr>
                </a:tc>
              </a:tr>
              <a:tr h="241333">
                <a:tc>
                  <a:txBody>
                    <a:bodyPr/>
                    <a:lstStyle/>
                    <a:p>
                      <a:pPr>
                        <a:lnSpc>
                          <a:spcPct val="115000"/>
                        </a:lnSpc>
                        <a:spcAft>
                          <a:spcPts val="0"/>
                        </a:spcAft>
                      </a:pPr>
                      <a:r>
                        <a:rPr lang="ru-RU" sz="1400">
                          <a:effectLst/>
                        </a:rPr>
                        <a:t>электромагнитные явления                                                    </a:t>
                      </a:r>
                      <a:endParaRPr lang="ru-RU" sz="1400">
                        <a:effectLst/>
                        <a:latin typeface="Calibri"/>
                        <a:ea typeface="Calibri"/>
                        <a:cs typeface="Times New Roman"/>
                      </a:endParaRPr>
                    </a:p>
                  </a:txBody>
                  <a:tcPr marL="50313" marR="50313" marT="0" marB="0">
                    <a:solidFill>
                      <a:schemeClr val="bg1"/>
                    </a:solidFill>
                  </a:tcPr>
                </a:tc>
              </a:tr>
              <a:tr h="288032">
                <a:tc>
                  <a:txBody>
                    <a:bodyPr/>
                    <a:lstStyle/>
                    <a:p>
                      <a:pPr>
                        <a:lnSpc>
                          <a:spcPct val="115000"/>
                        </a:lnSpc>
                        <a:spcAft>
                          <a:spcPts val="0"/>
                        </a:spcAft>
                      </a:pPr>
                      <a:r>
                        <a:rPr lang="ru-RU" sz="1400" dirty="0">
                          <a:effectLst/>
                        </a:rPr>
                        <a:t>электромагниты и их применение</a:t>
                      </a:r>
                      <a:r>
                        <a:rPr lang="en-US" sz="1400" dirty="0">
                          <a:effectLst/>
                        </a:rPr>
                        <a:t>      </a:t>
                      </a:r>
                      <a:endParaRPr lang="ru-RU" sz="1400" dirty="0">
                        <a:effectLst/>
                        <a:latin typeface="Calibri"/>
                        <a:ea typeface="Calibri"/>
                        <a:cs typeface="Times New Roman"/>
                      </a:endParaRPr>
                    </a:p>
                  </a:txBody>
                  <a:tcPr marL="50313" marR="50313" marT="0" marB="0">
                    <a:solidFill>
                      <a:schemeClr val="bg1"/>
                    </a:solidFill>
                  </a:tcPr>
                </a:tc>
              </a:tr>
              <a:tr h="204944">
                <a:tc>
                  <a:txBody>
                    <a:bodyPr/>
                    <a:lstStyle/>
                    <a:p>
                      <a:pPr>
                        <a:lnSpc>
                          <a:spcPct val="115000"/>
                        </a:lnSpc>
                        <a:spcAft>
                          <a:spcPts val="0"/>
                        </a:spcAft>
                      </a:pPr>
                      <a:r>
                        <a:rPr lang="ru-RU" sz="1400" dirty="0">
                          <a:effectLst/>
                        </a:rPr>
                        <a:t>электродвигатель</a:t>
                      </a:r>
                      <a:r>
                        <a:rPr lang="en-US" sz="1400" dirty="0">
                          <a:effectLst/>
                        </a:rPr>
                        <a:t>     </a:t>
                      </a:r>
                      <a:endParaRPr lang="ru-RU" sz="1400" dirty="0">
                        <a:effectLst/>
                        <a:latin typeface="Calibri"/>
                        <a:ea typeface="Calibri"/>
                        <a:cs typeface="Times New Roman"/>
                      </a:endParaRPr>
                    </a:p>
                  </a:txBody>
                  <a:tcPr marL="50313" marR="50313" marT="0" marB="0">
                    <a:solidFill>
                      <a:schemeClr val="bg1"/>
                    </a:solidFill>
                  </a:tcPr>
                </a:tc>
              </a:tr>
              <a:tr h="227104">
                <a:tc>
                  <a:txBody>
                    <a:bodyPr/>
                    <a:lstStyle/>
                    <a:p>
                      <a:pPr>
                        <a:lnSpc>
                          <a:spcPct val="115000"/>
                        </a:lnSpc>
                        <a:spcAft>
                          <a:spcPts val="0"/>
                        </a:spcAft>
                      </a:pPr>
                      <a:r>
                        <a:rPr lang="ru-RU" sz="1400" dirty="0">
                          <a:effectLst/>
                        </a:rPr>
                        <a:t> </a:t>
                      </a:r>
                      <a:r>
                        <a:rPr lang="ru-RU" sz="1400" dirty="0" smtClean="0">
                          <a:effectLst/>
                        </a:rPr>
                        <a:t>генератор</a:t>
                      </a:r>
                      <a:endParaRPr lang="ru-RU" sz="1400" dirty="0">
                        <a:effectLst/>
                        <a:latin typeface="Calibri"/>
                        <a:ea typeface="Calibri"/>
                        <a:cs typeface="Times New Roman"/>
                      </a:endParaRPr>
                    </a:p>
                  </a:txBody>
                  <a:tcPr marL="50313" marR="50313" marT="0" marB="0">
                    <a:solidFill>
                      <a:schemeClr val="bg1"/>
                    </a:solidFill>
                  </a:tcPr>
                </a:tc>
              </a:tr>
              <a:tr h="204944">
                <a:tc>
                  <a:txBody>
                    <a:bodyPr/>
                    <a:lstStyle/>
                    <a:p>
                      <a:pPr>
                        <a:lnSpc>
                          <a:spcPct val="115000"/>
                        </a:lnSpc>
                        <a:spcAft>
                          <a:spcPts val="0"/>
                        </a:spcAft>
                      </a:pPr>
                      <a:r>
                        <a:rPr lang="en-US" sz="1400" dirty="0" smtClean="0">
                          <a:effectLst/>
                        </a:rPr>
                        <a:t>                      </a:t>
                      </a:r>
                      <a:endParaRPr lang="ru-RU" sz="1400" dirty="0">
                        <a:effectLst/>
                        <a:latin typeface="Calibri"/>
                        <a:ea typeface="Calibri"/>
                        <a:cs typeface="Times New Roman"/>
                      </a:endParaRPr>
                    </a:p>
                  </a:txBody>
                  <a:tcPr marL="50313" marR="50313" marT="0" marB="0">
                    <a:solidFill>
                      <a:schemeClr val="bg1"/>
                    </a:solidFill>
                  </a:tcPr>
                </a:tc>
              </a:tr>
              <a:tr h="204944">
                <a:tc>
                  <a:txBody>
                    <a:bodyPr/>
                    <a:lstStyle/>
                    <a:p>
                      <a:pPr>
                        <a:lnSpc>
                          <a:spcPct val="115000"/>
                        </a:lnSpc>
                        <a:spcAft>
                          <a:spcPts val="0"/>
                        </a:spcAft>
                      </a:pPr>
                      <a:r>
                        <a:rPr lang="ru-RU" sz="1400" dirty="0">
                          <a:effectLst/>
                        </a:rPr>
                        <a:t>Магнитное поле                                        </a:t>
                      </a:r>
                      <a:endParaRPr lang="ru-RU" sz="1400" dirty="0">
                        <a:effectLst/>
                        <a:latin typeface="Calibri"/>
                        <a:ea typeface="Calibri"/>
                        <a:cs typeface="Times New Roman"/>
                      </a:endParaRPr>
                    </a:p>
                  </a:txBody>
                  <a:tcPr marL="50313" marR="50313" marT="0" marB="0">
                    <a:solidFill>
                      <a:schemeClr val="bg1"/>
                    </a:solidFill>
                  </a:tcPr>
                </a:tc>
              </a:tr>
              <a:tr h="382200">
                <a:tc>
                  <a:txBody>
                    <a:bodyPr/>
                    <a:lstStyle/>
                    <a:p>
                      <a:pPr>
                        <a:lnSpc>
                          <a:spcPct val="115000"/>
                        </a:lnSpc>
                        <a:spcAft>
                          <a:spcPts val="0"/>
                        </a:spcAft>
                      </a:pPr>
                      <a:r>
                        <a:rPr lang="ru-RU" sz="1400" dirty="0">
                          <a:effectLst/>
                        </a:rPr>
                        <a:t>действие магнитного поля на  проводник с </a:t>
                      </a:r>
                      <a:r>
                        <a:rPr lang="ru-RU" sz="1400" dirty="0" smtClean="0">
                          <a:effectLst/>
                        </a:rPr>
                        <a:t>током</a:t>
                      </a:r>
                      <a:endParaRPr lang="ru-RU" sz="1400" dirty="0">
                        <a:effectLst/>
                        <a:latin typeface="Calibri"/>
                        <a:ea typeface="Calibri"/>
                        <a:cs typeface="Times New Roman"/>
                      </a:endParaRPr>
                    </a:p>
                  </a:txBody>
                  <a:tcPr marL="50313" marR="50313" marT="0" marB="0">
                    <a:solidFill>
                      <a:schemeClr val="bg1"/>
                    </a:solidFill>
                  </a:tcPr>
                </a:tc>
              </a:tr>
              <a:tr h="216024">
                <a:tc>
                  <a:txBody>
                    <a:bodyPr/>
                    <a:lstStyle/>
                    <a:p>
                      <a:pPr>
                        <a:lnSpc>
                          <a:spcPct val="115000"/>
                        </a:lnSpc>
                        <a:spcAft>
                          <a:spcPts val="0"/>
                        </a:spcAft>
                      </a:pPr>
                      <a:r>
                        <a:rPr lang="ru-RU" sz="1400" dirty="0">
                          <a:effectLst/>
                        </a:rPr>
                        <a:t>магнитное поле катушки с </a:t>
                      </a:r>
                      <a:r>
                        <a:rPr lang="ru-RU" sz="1400" dirty="0" smtClean="0">
                          <a:effectLst/>
                        </a:rPr>
                        <a:t>током</a:t>
                      </a:r>
                      <a:endParaRPr lang="ru-RU" sz="1400" dirty="0">
                        <a:effectLst/>
                        <a:latin typeface="Calibri"/>
                        <a:ea typeface="Calibri"/>
                        <a:cs typeface="Times New Roman"/>
                      </a:endParaRPr>
                    </a:p>
                  </a:txBody>
                  <a:tcPr marL="50313" marR="50313" marT="0" marB="0">
                    <a:solidFill>
                      <a:schemeClr val="bg1"/>
                    </a:solidFill>
                  </a:tcPr>
                </a:tc>
              </a:tr>
              <a:tr h="288032">
                <a:tc>
                  <a:txBody>
                    <a:bodyPr/>
                    <a:lstStyle/>
                    <a:p>
                      <a:pPr>
                        <a:lnSpc>
                          <a:spcPct val="115000"/>
                        </a:lnSpc>
                        <a:spcAft>
                          <a:spcPts val="0"/>
                        </a:spcAft>
                      </a:pPr>
                      <a:r>
                        <a:rPr lang="ru-RU" sz="1400" dirty="0">
                          <a:effectLst/>
                        </a:rPr>
                        <a:t>магнитное поле прямого </a:t>
                      </a:r>
                      <a:r>
                        <a:rPr lang="ru-RU" sz="1400" dirty="0" smtClean="0">
                          <a:effectLst/>
                        </a:rPr>
                        <a:t>тока</a:t>
                      </a:r>
                      <a:endParaRPr lang="ru-RU" sz="1400" dirty="0">
                        <a:effectLst/>
                        <a:latin typeface="Calibri"/>
                        <a:ea typeface="Calibri"/>
                        <a:cs typeface="Times New Roman"/>
                      </a:endParaRPr>
                    </a:p>
                  </a:txBody>
                  <a:tcPr marL="50313" marR="50313" marT="0" marB="0">
                    <a:solidFill>
                      <a:schemeClr val="bg1"/>
                    </a:solidFill>
                  </a:tcPr>
                </a:tc>
              </a:tr>
              <a:tr h="204944">
                <a:tc>
                  <a:txBody>
                    <a:bodyPr/>
                    <a:lstStyle/>
                    <a:p>
                      <a:pPr>
                        <a:lnSpc>
                          <a:spcPct val="115000"/>
                        </a:lnSpc>
                        <a:spcAft>
                          <a:spcPts val="0"/>
                        </a:spcAft>
                      </a:pPr>
                      <a:r>
                        <a:rPr lang="ru-RU" sz="1400">
                          <a:effectLst/>
                        </a:rPr>
                        <a:t>постоянные магниты</a:t>
                      </a:r>
                      <a:r>
                        <a:rPr lang="en-US" sz="1400">
                          <a:effectLst/>
                        </a:rPr>
                        <a:t>                                                               </a:t>
                      </a:r>
                      <a:endParaRPr lang="ru-RU" sz="1400">
                        <a:effectLst/>
                        <a:latin typeface="Calibri"/>
                        <a:ea typeface="Calibri"/>
                        <a:cs typeface="Times New Roman"/>
                      </a:endParaRPr>
                    </a:p>
                  </a:txBody>
                  <a:tcPr marL="50313" marR="50313" marT="0" marB="0">
                    <a:solidFill>
                      <a:schemeClr val="bg1"/>
                    </a:solidFill>
                  </a:tcPr>
                </a:tc>
              </a:tr>
              <a:tr h="299112">
                <a:tc>
                  <a:txBody>
                    <a:bodyPr/>
                    <a:lstStyle/>
                    <a:p>
                      <a:pPr>
                        <a:lnSpc>
                          <a:spcPct val="115000"/>
                        </a:lnSpc>
                        <a:spcAft>
                          <a:spcPts val="0"/>
                        </a:spcAft>
                      </a:pPr>
                      <a:r>
                        <a:rPr lang="ru-RU" sz="1400" dirty="0">
                          <a:effectLst/>
                        </a:rPr>
                        <a:t>свойства магнитного </a:t>
                      </a:r>
                      <a:r>
                        <a:rPr lang="ru-RU" sz="1400" dirty="0" smtClean="0">
                          <a:effectLst/>
                        </a:rPr>
                        <a:t>поля</a:t>
                      </a:r>
                      <a:endParaRPr lang="ru-RU" sz="1400" dirty="0">
                        <a:effectLst/>
                        <a:latin typeface="Calibri"/>
                        <a:ea typeface="Calibri"/>
                        <a:cs typeface="Times New Roman"/>
                      </a:endParaRPr>
                    </a:p>
                  </a:txBody>
                  <a:tcPr marL="50313" marR="50313" marT="0" marB="0">
                    <a:solidFill>
                      <a:schemeClr val="bg1"/>
                    </a:solidFill>
                  </a:tcPr>
                </a:tc>
              </a:tr>
              <a:tr h="204944">
                <a:tc>
                  <a:txBody>
                    <a:bodyPr/>
                    <a:lstStyle/>
                    <a:p>
                      <a:pPr>
                        <a:lnSpc>
                          <a:spcPct val="115000"/>
                        </a:lnSpc>
                        <a:spcAft>
                          <a:spcPts val="0"/>
                        </a:spcAft>
                      </a:pPr>
                      <a:r>
                        <a:rPr lang="ru-RU" sz="1400">
                          <a:effectLst/>
                        </a:rPr>
                        <a:t>изучение свойств постоянного магнита</a:t>
                      </a:r>
                      <a:endParaRPr lang="ru-RU" sz="1400">
                        <a:effectLst/>
                        <a:latin typeface="Calibri"/>
                        <a:ea typeface="Calibri"/>
                        <a:cs typeface="Times New Roman"/>
                      </a:endParaRPr>
                    </a:p>
                  </a:txBody>
                  <a:tcPr marL="50313" marR="50313" marT="0" marB="0">
                    <a:solidFill>
                      <a:schemeClr val="bg1"/>
                    </a:solidFill>
                  </a:tcPr>
                </a:tc>
              </a:tr>
              <a:tr h="614833">
                <a:tc>
                  <a:txBody>
                    <a:bodyPr/>
                    <a:lstStyle/>
                    <a:p>
                      <a:pPr>
                        <a:lnSpc>
                          <a:spcPct val="115000"/>
                        </a:lnSpc>
                        <a:spcAft>
                          <a:spcPts val="0"/>
                        </a:spcAft>
                      </a:pPr>
                      <a:endParaRPr lang="ru-RU" sz="1400" dirty="0">
                        <a:effectLst/>
                      </a:endParaRPr>
                    </a:p>
                    <a:p>
                      <a:pPr>
                        <a:lnSpc>
                          <a:spcPct val="115000"/>
                        </a:lnSpc>
                        <a:spcAft>
                          <a:spcPts val="0"/>
                        </a:spcAft>
                      </a:pPr>
                      <a:r>
                        <a:rPr lang="ru-RU" sz="1400" dirty="0">
                          <a:effectLst/>
                        </a:rPr>
                        <a:t> </a:t>
                      </a:r>
                      <a:endParaRPr lang="ru-RU" sz="1400" dirty="0">
                        <a:effectLst/>
                        <a:latin typeface="Calibri"/>
                        <a:ea typeface="Calibri"/>
                        <a:cs typeface="Times New Roman"/>
                      </a:endParaRPr>
                    </a:p>
                  </a:txBody>
                  <a:tcPr marL="50313" marR="50313" marT="0" marB="0">
                    <a:solidFill>
                      <a:schemeClr val="bg1"/>
                    </a:solidFill>
                  </a:tcPr>
                </a:tc>
              </a:tr>
            </a:tbl>
          </a:graphicData>
        </a:graphic>
      </p:graphicFrame>
      <p:pic>
        <p:nvPicPr>
          <p:cNvPr id="1025"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71905" t="12972" r="18190" b="81840"/>
          <a:stretch/>
        </p:blipFill>
        <p:spPr bwMode="auto">
          <a:xfrm>
            <a:off x="3802955" y="3387471"/>
            <a:ext cx="1174718" cy="346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2819" t="22190" r="13238" b="71840"/>
          <a:stretch/>
        </p:blipFill>
        <p:spPr bwMode="auto">
          <a:xfrm>
            <a:off x="6102745" y="532095"/>
            <a:ext cx="2839612" cy="398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62819" t="28963" r="14953" b="61894"/>
          <a:stretch/>
        </p:blipFill>
        <p:spPr bwMode="auto">
          <a:xfrm>
            <a:off x="3918455" y="1124744"/>
            <a:ext cx="2636296" cy="60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51107" t="36074" r="39823" b="58667"/>
          <a:stretch/>
        </p:blipFill>
        <p:spPr bwMode="auto">
          <a:xfrm>
            <a:off x="5268976" y="5129641"/>
            <a:ext cx="107571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67257" t="37937" r="18666" b="55892"/>
          <a:stretch/>
        </p:blipFill>
        <p:spPr bwMode="auto">
          <a:xfrm>
            <a:off x="4204317" y="1995090"/>
            <a:ext cx="1669530" cy="411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l="65508" t="45386" r="16095" b="48320"/>
          <a:stretch/>
        </p:blipFill>
        <p:spPr bwMode="auto">
          <a:xfrm>
            <a:off x="6484641" y="3560527"/>
            <a:ext cx="2181891" cy="41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rotWithShape="1">
          <a:blip r:embed="rId2">
            <a:extLst>
              <a:ext uri="{28A0092B-C50C-407E-A947-70E740481C1C}">
                <a14:useLocalDpi xmlns:a14="http://schemas.microsoft.com/office/drawing/2010/main" val="0"/>
              </a:ext>
            </a:extLst>
          </a:blip>
          <a:srcRect l="55845" t="45601" r="37126" b="48327"/>
          <a:stretch/>
        </p:blipFill>
        <p:spPr bwMode="auto">
          <a:xfrm>
            <a:off x="3787510" y="5075345"/>
            <a:ext cx="833614" cy="405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rotWithShape="1">
          <a:blip r:embed="rId2">
            <a:extLst>
              <a:ext uri="{28A0092B-C50C-407E-A947-70E740481C1C}">
                <a14:useLocalDpi xmlns:a14="http://schemas.microsoft.com/office/drawing/2010/main" val="0"/>
              </a:ext>
            </a:extLst>
          </a:blip>
          <a:srcRect l="45143" t="45961" r="46463" b="48319"/>
          <a:stretch/>
        </p:blipFill>
        <p:spPr bwMode="auto">
          <a:xfrm>
            <a:off x="5236603" y="4498746"/>
            <a:ext cx="995521" cy="48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rotWithShape="1">
          <a:blip r:embed="rId2">
            <a:extLst>
              <a:ext uri="{28A0092B-C50C-407E-A947-70E740481C1C}">
                <a14:useLocalDpi xmlns:a14="http://schemas.microsoft.com/office/drawing/2010/main" val="0"/>
              </a:ext>
            </a:extLst>
          </a:blip>
          <a:srcRect l="67256" t="51680" r="18857" b="43723"/>
          <a:stretch/>
        </p:blipFill>
        <p:spPr bwMode="auto">
          <a:xfrm>
            <a:off x="4022654" y="424573"/>
            <a:ext cx="1646940" cy="306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rotWithShape="1">
          <a:blip r:embed="rId2">
            <a:extLst>
              <a:ext uri="{28A0092B-C50C-407E-A947-70E740481C1C}">
                <a14:useLocalDpi xmlns:a14="http://schemas.microsoft.com/office/drawing/2010/main" val="0"/>
              </a:ext>
            </a:extLst>
          </a:blip>
          <a:srcRect l="65124" t="57951" r="17285" b="38274"/>
          <a:stretch/>
        </p:blipFill>
        <p:spPr bwMode="auto">
          <a:xfrm>
            <a:off x="3802955" y="3893065"/>
            <a:ext cx="2086338" cy="251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rotWithShape="1">
          <a:blip r:embed="rId2">
            <a:extLst>
              <a:ext uri="{28A0092B-C50C-407E-A947-70E740481C1C}">
                <a14:useLocalDpi xmlns:a14="http://schemas.microsoft.com/office/drawing/2010/main" val="0"/>
              </a:ext>
            </a:extLst>
          </a:blip>
          <a:srcRect l="50815" t="62995" r="38660" b="25327"/>
          <a:stretch/>
        </p:blipFill>
        <p:spPr bwMode="auto">
          <a:xfrm>
            <a:off x="6951473" y="4740090"/>
            <a:ext cx="1248225" cy="779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8" name="Picture 14"/>
          <p:cNvPicPr>
            <a:picLocks noChangeAspect="1" noChangeArrowheads="1"/>
          </p:cNvPicPr>
          <p:nvPr/>
        </p:nvPicPr>
        <p:blipFill rotWithShape="1">
          <a:blip r:embed="rId2">
            <a:extLst>
              <a:ext uri="{28A0092B-C50C-407E-A947-70E740481C1C}">
                <a14:useLocalDpi xmlns:a14="http://schemas.microsoft.com/office/drawing/2010/main" val="0"/>
              </a:ext>
            </a:extLst>
          </a:blip>
          <a:srcRect l="65690" t="72854" r="16718" b="21552"/>
          <a:stretch/>
        </p:blipFill>
        <p:spPr bwMode="auto">
          <a:xfrm>
            <a:off x="6630697" y="6309320"/>
            <a:ext cx="2086338" cy="373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9" name="Picture 15"/>
          <p:cNvPicPr>
            <a:picLocks noChangeAspect="1" noChangeArrowheads="1"/>
          </p:cNvPicPr>
          <p:nvPr/>
        </p:nvPicPr>
        <p:blipFill rotWithShape="1">
          <a:blip r:embed="rId2">
            <a:extLst>
              <a:ext uri="{28A0092B-C50C-407E-A947-70E740481C1C}">
                <a14:useLocalDpi xmlns:a14="http://schemas.microsoft.com/office/drawing/2010/main" val="0"/>
              </a:ext>
            </a:extLst>
          </a:blip>
          <a:srcRect l="50360" t="74673" r="38661" b="19738"/>
          <a:stretch/>
        </p:blipFill>
        <p:spPr bwMode="auto">
          <a:xfrm>
            <a:off x="4077327" y="5919957"/>
            <a:ext cx="1302179" cy="372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1" name="Picture 17"/>
          <p:cNvPicPr>
            <a:picLocks noChangeAspect="1" noChangeArrowheads="1"/>
          </p:cNvPicPr>
          <p:nvPr/>
        </p:nvPicPr>
        <p:blipFill rotWithShape="1">
          <a:blip r:embed="rId2">
            <a:extLst>
              <a:ext uri="{28A0092B-C50C-407E-A947-70E740481C1C}">
                <a14:useLocalDpi xmlns:a14="http://schemas.microsoft.com/office/drawing/2010/main" val="0"/>
              </a:ext>
            </a:extLst>
          </a:blip>
          <a:srcRect l="65508" t="80262" r="17284" b="11849"/>
          <a:stretch/>
        </p:blipFill>
        <p:spPr bwMode="auto">
          <a:xfrm>
            <a:off x="4248535" y="2614624"/>
            <a:ext cx="2040883" cy="52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3" name="Picture 19"/>
          <p:cNvPicPr>
            <a:picLocks noChangeAspect="1" noChangeArrowheads="1"/>
          </p:cNvPicPr>
          <p:nvPr/>
        </p:nvPicPr>
        <p:blipFill rotWithShape="1">
          <a:blip r:embed="rId2">
            <a:extLst>
              <a:ext uri="{28A0092B-C50C-407E-A947-70E740481C1C}">
                <a14:useLocalDpi xmlns:a14="http://schemas.microsoft.com/office/drawing/2010/main" val="0"/>
              </a:ext>
            </a:extLst>
          </a:blip>
          <a:srcRect l="64095" t="88969" r="16476"/>
          <a:stretch/>
        </p:blipFill>
        <p:spPr bwMode="auto">
          <a:xfrm>
            <a:off x="6370423" y="1878723"/>
            <a:ext cx="2304256" cy="735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59500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Рефлексия </a:t>
            </a:r>
            <a:br>
              <a:rPr lang="ru-RU" b="1" dirty="0" smtClean="0"/>
            </a:br>
            <a:r>
              <a:rPr lang="ru-RU" b="1" dirty="0" smtClean="0"/>
              <a:t>прием «Пейзаж»</a:t>
            </a:r>
            <a:endParaRPr lang="ru-RU" b="1" dirty="0"/>
          </a:p>
        </p:txBody>
      </p:sp>
      <p:pic>
        <p:nvPicPr>
          <p:cNvPr id="4" name="Объект 3" descr="Картинки по запросу картинки природы времена года"/>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821855"/>
            <a:ext cx="8229600" cy="4082653"/>
          </a:xfrm>
          <a:prstGeom prst="rect">
            <a:avLst/>
          </a:prstGeom>
          <a:noFill/>
          <a:ln>
            <a:noFill/>
          </a:ln>
        </p:spPr>
      </p:pic>
    </p:spTree>
    <p:extLst>
      <p:ext uri="{BB962C8B-B14F-4D97-AF65-F5344CB8AC3E}">
        <p14:creationId xmlns:p14="http://schemas.microsoft.com/office/powerpoint/2010/main" val="3872870641"/>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TotalTime>
  <Words>255</Words>
  <Application>Microsoft Office PowerPoint</Application>
  <PresentationFormat>Экран (4:3)</PresentationFormat>
  <Paragraphs>43</Paragraphs>
  <Slides>8</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Тема Office</vt:lpstr>
      <vt:lpstr>Интегрированный урок:  физика + английский язык </vt:lpstr>
      <vt:lpstr>Задачи урока</vt:lpstr>
      <vt:lpstr>Презентация PowerPoint</vt:lpstr>
      <vt:lpstr>Презентация PowerPoint</vt:lpstr>
      <vt:lpstr>Презентация PowerPoint</vt:lpstr>
      <vt:lpstr>Презентация PowerPoint</vt:lpstr>
      <vt:lpstr>Презентация PowerPoint</vt:lpstr>
      <vt:lpstr>Рефлексия  прием «Пейзаж»</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НГ</dc:creator>
  <cp:lastModifiedBy>НГ</cp:lastModifiedBy>
  <cp:revision>26</cp:revision>
  <dcterms:created xsi:type="dcterms:W3CDTF">2017-04-27T10:50:06Z</dcterms:created>
  <dcterms:modified xsi:type="dcterms:W3CDTF">2017-04-29T01:47:16Z</dcterms:modified>
</cp:coreProperties>
</file>