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63" r:id="rId5"/>
    <p:sldId id="265" r:id="rId6"/>
    <p:sldId id="267" r:id="rId7"/>
    <p:sldId id="268" r:id="rId8"/>
    <p:sldId id="269" r:id="rId9"/>
    <p:sldId id="274" r:id="rId10"/>
    <p:sldId id="272" r:id="rId11"/>
    <p:sldId id="273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AEB27-3DBE-4AE7-AB5C-DED4D6C1DC0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22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0B8F2-087D-4221-87C0-1699F52A651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963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4A9EF-D2E0-4F1B-ABB4-69E1DE9182F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447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F1744-009E-4CEF-A823-DC1ED8A87AD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618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75A22-9BC3-48FC-ACE1-FBA49A7C3B8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886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4C029-EFE2-4009-8A26-7A481036154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629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5BF5E-602B-4F85-B306-721DB440DF4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799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3060A-6B21-46EF-828E-034A7A68634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61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D31C8-55FF-4CBB-9810-0202741B887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473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DA2BC-91E9-4190-BFA3-BF78115AE33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5183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D733C-37A9-4A1F-8DC7-55013E7B597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99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F4CE6F1-EEF7-4732-9E2D-CFA0C2DBB7EE}" type="slidenum">
              <a:rPr lang="ru-RU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67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6737402" cy="1829761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СТРОЕНИЕ КЛЕТКИ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836712"/>
            <a:ext cx="4032448" cy="1080120"/>
          </a:xfrm>
        </p:spPr>
        <p:txBody>
          <a:bodyPr/>
          <a:lstStyle/>
          <a:p>
            <a:r>
              <a:rPr lang="ru-RU" dirty="0" smtClean="0"/>
              <a:t>Тема урока: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32855"/>
            <a:ext cx="8229600" cy="324036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ru-RU" sz="32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692696"/>
            <a:ext cx="8651304" cy="144016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    </a:t>
            </a:r>
            <a:r>
              <a:rPr lang="ru-RU" sz="3200" dirty="0" smtClean="0">
                <a:solidFill>
                  <a:srgbClr val="FF0000"/>
                </a:solidFill>
              </a:rPr>
              <a:t>            Домашнее задание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8898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/>
            </a:r>
            <a:br>
              <a:rPr lang="ru-RU" dirty="0">
                <a:solidFill>
                  <a:prstClr val="black"/>
                </a:solidFill>
              </a:rPr>
            </a:b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8898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/>
            </a:r>
            <a:br>
              <a:rPr lang="ru-RU" dirty="0">
                <a:solidFill>
                  <a:prstClr val="black"/>
                </a:solidFill>
              </a:rPr>
            </a:b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38188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32855"/>
            <a:ext cx="8229600" cy="3240361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ru-RU" sz="3200" dirty="0" smtClean="0"/>
          </a:p>
          <a:p>
            <a:r>
              <a:rPr lang="ru-RU" sz="3200" dirty="0" smtClean="0"/>
              <a:t>Я познакомился …</a:t>
            </a:r>
          </a:p>
          <a:p>
            <a:r>
              <a:rPr lang="ru-RU" sz="3200" dirty="0" smtClean="0"/>
              <a:t>Было непросто…</a:t>
            </a:r>
          </a:p>
          <a:p>
            <a:r>
              <a:rPr lang="ru-RU" sz="3200" dirty="0" smtClean="0"/>
              <a:t>Я добился…</a:t>
            </a:r>
          </a:p>
          <a:p>
            <a:r>
              <a:rPr lang="ru-RU" sz="3200" dirty="0" smtClean="0"/>
              <a:t>У меня получилось…</a:t>
            </a:r>
          </a:p>
          <a:p>
            <a:r>
              <a:rPr lang="ru-RU" sz="3200" dirty="0" smtClean="0"/>
              <a:t>Хотелось бы…</a:t>
            </a:r>
          </a:p>
          <a:p>
            <a:r>
              <a:rPr lang="ru-RU" sz="3200" dirty="0" smtClean="0"/>
              <a:t>Мне запомнилось…</a:t>
            </a:r>
          </a:p>
          <a:p>
            <a:r>
              <a:rPr lang="ru-RU" sz="3200" dirty="0" smtClean="0"/>
              <a:t>Я попробую…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692696"/>
            <a:ext cx="8651304" cy="144016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    </a:t>
            </a:r>
            <a:r>
              <a:rPr lang="ru-RU" sz="3200" dirty="0" smtClean="0">
                <a:solidFill>
                  <a:srgbClr val="FF0000"/>
                </a:solidFill>
              </a:rPr>
              <a:t>           Итог урока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8898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8898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29289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267744" y="2276871"/>
            <a:ext cx="5472608" cy="1944217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     Выяснить какое строение имеет клетка.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</a:t>
            </a:r>
            <a:r>
              <a:rPr lang="ru-RU" sz="3200" dirty="0" smtClean="0">
                <a:solidFill>
                  <a:srgbClr val="FF0000"/>
                </a:solidFill>
              </a:rPr>
              <a:t>Цель урока</a:t>
            </a:r>
            <a:r>
              <a:rPr lang="ru-RU" sz="3200" dirty="0" smtClean="0">
                <a:solidFill>
                  <a:srgbClr val="FF0000"/>
                </a:solidFill>
              </a:rPr>
              <a:t>     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sz="3600" dirty="0" smtClean="0"/>
              <a:t>Клеточная мембрана</a:t>
            </a:r>
          </a:p>
          <a:p>
            <a:r>
              <a:rPr lang="ru-RU" sz="3600" dirty="0" smtClean="0"/>
              <a:t>Цитоплазма</a:t>
            </a:r>
          </a:p>
          <a:p>
            <a:r>
              <a:rPr lang="ru-RU" sz="3600" dirty="0" smtClean="0"/>
              <a:t>Ядро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19256" cy="1714202"/>
          </a:xfrm>
        </p:spPr>
        <p:txBody>
          <a:bodyPr>
            <a:normAutofit/>
          </a:bodyPr>
          <a:lstStyle/>
          <a:p>
            <a:r>
              <a:rPr lang="ru-RU" dirty="0" smtClean="0"/>
              <a:t>        </a:t>
            </a:r>
            <a:r>
              <a:rPr lang="ru-RU" dirty="0" smtClean="0">
                <a:solidFill>
                  <a:srgbClr val="FF0000"/>
                </a:solidFill>
              </a:rPr>
              <a:t>             </a:t>
            </a:r>
            <a:r>
              <a:rPr lang="ru-RU" sz="3200" dirty="0" smtClean="0">
                <a:solidFill>
                  <a:srgbClr val="FF0000"/>
                </a:solidFill>
              </a:rPr>
              <a:t>Основные части </a:t>
            </a:r>
            <a:r>
              <a:rPr lang="ru-RU" sz="3200" dirty="0" smtClean="0">
                <a:solidFill>
                  <a:srgbClr val="FF0000"/>
                </a:solidFill>
              </a:rPr>
              <a:t>растительной и животной </a:t>
            </a:r>
            <a:r>
              <a:rPr lang="ru-RU" sz="3200" dirty="0">
                <a:solidFill>
                  <a:srgbClr val="FF0000"/>
                </a:solidFill>
              </a:rPr>
              <a:t>клеток 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74793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sz="3600" dirty="0" smtClean="0"/>
              <a:t>Клеточная мембрана</a:t>
            </a:r>
          </a:p>
          <a:p>
            <a:r>
              <a:rPr lang="ru-RU" sz="3600" dirty="0" smtClean="0"/>
              <a:t>Цитоплазма</a:t>
            </a:r>
          </a:p>
          <a:p>
            <a:r>
              <a:rPr lang="ru-RU" sz="3600" dirty="0" smtClean="0"/>
              <a:t>Генетический аппарат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19256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    </a:t>
            </a:r>
            <a:r>
              <a:rPr lang="ru-RU" dirty="0" smtClean="0">
                <a:solidFill>
                  <a:srgbClr val="FF0000"/>
                </a:solidFill>
              </a:rPr>
              <a:t>             </a:t>
            </a:r>
            <a:r>
              <a:rPr lang="ru-RU" sz="3200" dirty="0" smtClean="0">
                <a:solidFill>
                  <a:srgbClr val="FF0000"/>
                </a:solidFill>
              </a:rPr>
              <a:t>1. Обязательные части клеток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6810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sz="3600" dirty="0" smtClean="0"/>
              <a:t>В клетках бактерий ядра нет и ядерное вещество расположено непосредственно в цитоплазме.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692696"/>
            <a:ext cx="8651304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    </a:t>
            </a:r>
            <a:r>
              <a:rPr lang="ru-RU" dirty="0" smtClean="0">
                <a:solidFill>
                  <a:srgbClr val="FF0000"/>
                </a:solidFill>
              </a:rPr>
              <a:t>             </a:t>
            </a:r>
            <a:r>
              <a:rPr lang="ru-RU" sz="3200" dirty="0" smtClean="0">
                <a:solidFill>
                  <a:srgbClr val="FF0000"/>
                </a:solidFill>
              </a:rPr>
              <a:t>2. Ядро нельзя считать обязательным компонентом клеток организмов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1829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200" dirty="0" smtClean="0"/>
          </a:p>
          <a:p>
            <a:r>
              <a:rPr lang="ru-RU" sz="3200" dirty="0" smtClean="0"/>
              <a:t>Хромосомы - н</a:t>
            </a:r>
            <a:r>
              <a:rPr lang="ru-RU" sz="3200" dirty="0" smtClean="0"/>
              <a:t>осители наследственной информации о клетке и организме в целом.</a:t>
            </a:r>
          </a:p>
          <a:p>
            <a:r>
              <a:rPr lang="ru-RU" sz="3200" dirty="0" smtClean="0"/>
              <a:t>От них зависит сходство родителей и потомства.</a:t>
            </a:r>
            <a:endParaRPr lang="ru-RU" sz="32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692696"/>
            <a:ext cx="8651304" cy="14401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       </a:t>
            </a:r>
            <a:r>
              <a:rPr lang="ru-RU" dirty="0" smtClean="0">
                <a:solidFill>
                  <a:srgbClr val="FF0000"/>
                </a:solidFill>
              </a:rPr>
              <a:t>             </a:t>
            </a:r>
            <a:r>
              <a:rPr lang="ru-RU" sz="3200" dirty="0">
                <a:solidFill>
                  <a:srgbClr val="FF0000"/>
                </a:solidFill>
              </a:rPr>
              <a:t>4</a:t>
            </a:r>
            <a:r>
              <a:rPr lang="ru-RU" sz="3200" dirty="0" smtClean="0">
                <a:solidFill>
                  <a:srgbClr val="FF0000"/>
                </a:solidFill>
              </a:rPr>
              <a:t>. Хромосомы </a:t>
            </a:r>
            <a:r>
              <a:rPr lang="ru-RU" sz="2000" dirty="0" smtClean="0">
                <a:solidFill>
                  <a:srgbClr val="FF0000"/>
                </a:solidFill>
              </a:rPr>
              <a:t>(от греч. </a:t>
            </a:r>
            <a:r>
              <a:rPr lang="ru-RU" sz="2000" i="1" dirty="0" smtClean="0">
                <a:solidFill>
                  <a:srgbClr val="FF0000"/>
                </a:solidFill>
              </a:rPr>
              <a:t>хрома</a:t>
            </a:r>
            <a:r>
              <a:rPr lang="ru-RU" sz="2000" dirty="0" smtClean="0">
                <a:solidFill>
                  <a:srgbClr val="FF0000"/>
                </a:solidFill>
              </a:rPr>
              <a:t> – краска и </a:t>
            </a:r>
            <a:r>
              <a:rPr lang="ru-RU" sz="2000" i="1" dirty="0" smtClean="0">
                <a:solidFill>
                  <a:srgbClr val="FF0000"/>
                </a:solidFill>
              </a:rPr>
              <a:t>сома </a:t>
            </a:r>
            <a:r>
              <a:rPr lang="ru-RU" sz="2000" dirty="0" smtClean="0">
                <a:solidFill>
                  <a:srgbClr val="FF0000"/>
                </a:solidFill>
              </a:rPr>
              <a:t>– тельце)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70800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32855"/>
            <a:ext cx="8229600" cy="324036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000" dirty="0" smtClean="0"/>
          </a:p>
          <a:p>
            <a:pPr marL="109728" indent="0">
              <a:buNone/>
            </a:pPr>
            <a:r>
              <a:rPr lang="ru-RU" sz="3200" dirty="0" smtClean="0"/>
              <a:t>Клетки растений, имеют :</a:t>
            </a:r>
          </a:p>
          <a:p>
            <a:r>
              <a:rPr lang="ru-RU" sz="3200" dirty="0"/>
              <a:t>кроме </a:t>
            </a:r>
            <a:r>
              <a:rPr lang="ru-RU" sz="3200" dirty="0" smtClean="0"/>
              <a:t>мембраны клеточную </a:t>
            </a:r>
            <a:r>
              <a:rPr lang="ru-RU" sz="3200" dirty="0" smtClean="0"/>
              <a:t>стенку (оболочку) </a:t>
            </a:r>
          </a:p>
          <a:p>
            <a:r>
              <a:rPr lang="ru-RU" sz="3200" dirty="0" smtClean="0"/>
              <a:t>Пластиды</a:t>
            </a:r>
          </a:p>
          <a:p>
            <a:r>
              <a:rPr lang="ru-RU" sz="3200" dirty="0" smtClean="0"/>
              <a:t>Вакуоли</a:t>
            </a:r>
            <a:endParaRPr lang="ru-RU" sz="32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692696"/>
            <a:ext cx="8651304" cy="144016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        </a:t>
            </a:r>
            <a:r>
              <a:rPr lang="ru-RU" sz="3200" dirty="0" smtClean="0">
                <a:solidFill>
                  <a:srgbClr val="FF0000"/>
                </a:solidFill>
              </a:rPr>
              <a:t>            5. Отличие клеток растений от клеток  животных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17825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228600"/>
            <a:ext cx="6248400" cy="1066800"/>
          </a:xfrm>
          <a:solidFill>
            <a:srgbClr val="B8C6D8"/>
          </a:solidFill>
        </p:spPr>
        <p:txBody>
          <a:bodyPr/>
          <a:lstStyle/>
          <a:p>
            <a:r>
              <a:rPr lang="ru-RU" sz="5400" b="1"/>
              <a:t>клетка</a:t>
            </a:r>
            <a:endParaRPr lang="ru-RU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600200" y="25146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971800" y="2819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pic>
        <p:nvPicPr>
          <p:cNvPr id="3079" name="Picture 7" descr="C:\Мои документы\Кетух\26.01\1\клетка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34290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5715000" y="1828800"/>
          <a:ext cx="3055938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Точечный рисунок" r:id="rId4" imgW="2629267" imgH="3266667" progId="Paint.Picture">
                  <p:embed/>
                </p:oleObj>
              </mc:Choice>
              <mc:Fallback>
                <p:oleObj name="Точечный рисунок" r:id="rId4" imgW="2629267" imgH="3266667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828800"/>
                        <a:ext cx="3055938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4876800" y="4191000"/>
            <a:ext cx="2514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724400" y="3810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</a:rPr>
              <a:t>1</a:t>
            </a:r>
            <a:endParaRPr lang="ru-RU" sz="2400" dirty="0" smtClean="0">
              <a:solidFill>
                <a:srgbClr val="000000"/>
              </a:solidFill>
            </a:endParaRP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V="1">
            <a:off x="3124200" y="3048000"/>
            <a:ext cx="11430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H="1">
            <a:off x="4648200" y="2971800"/>
            <a:ext cx="2362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4495800" y="2590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000000"/>
                </a:solidFill>
              </a:rPr>
              <a:t>2</a:t>
            </a: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H="1">
            <a:off x="4724400" y="5486400"/>
            <a:ext cx="2133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4572000" y="5105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000000"/>
                </a:solidFill>
              </a:rPr>
              <a:t>3</a:t>
            </a: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flipV="1">
            <a:off x="7924800" y="1676400"/>
            <a:ext cx="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7696200" y="1371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000000"/>
                </a:solidFill>
              </a:rPr>
              <a:t>4</a:t>
            </a: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 flipV="1">
            <a:off x="6248400" y="1600200"/>
            <a:ext cx="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6019800" y="1295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000000"/>
                </a:solidFill>
              </a:rPr>
              <a:t>5</a:t>
            </a: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4953000" y="35052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4800600" y="3124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000000"/>
                </a:solidFill>
              </a:rPr>
              <a:t>6</a:t>
            </a: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>
            <a:off x="5410200" y="48006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5257800" y="4419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000000"/>
                </a:solidFill>
              </a:rPr>
              <a:t>7</a:t>
            </a: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 flipV="1">
            <a:off x="6553200" y="1600200"/>
            <a:ext cx="38100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6705600" y="1295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000000"/>
                </a:solidFill>
              </a:rPr>
              <a:t>8</a:t>
            </a: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4114800" y="2819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000000"/>
                </a:solidFill>
              </a:rPr>
              <a:t>1</a:t>
            </a: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 flipV="1">
            <a:off x="1981200" y="16002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1828800" y="1295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000000"/>
                </a:solidFill>
              </a:rPr>
              <a:t>2</a:t>
            </a: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 flipH="1" flipV="1">
            <a:off x="901700" y="1524000"/>
            <a:ext cx="123190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381000" y="1219200"/>
            <a:ext cx="13826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rgbClr val="000000"/>
                </a:solidFill>
              </a:rPr>
              <a:t>Клеточный центр</a:t>
            </a:r>
            <a:endParaRPr lang="ru-RU" sz="1200" dirty="0" smtClean="0">
              <a:solidFill>
                <a:srgbClr val="000000"/>
              </a:solidFill>
            </a:endParaRPr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2819400" y="42672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4038600" y="4038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000000"/>
                </a:solidFill>
              </a:rPr>
              <a:t>4</a:t>
            </a: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4038600" y="4572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000000"/>
                </a:solidFill>
              </a:rPr>
              <a:t>5</a:t>
            </a: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115" name="Line 43"/>
          <p:cNvSpPr>
            <a:spLocks noChangeShapeType="1"/>
          </p:cNvSpPr>
          <p:nvPr/>
        </p:nvSpPr>
        <p:spPr bwMode="auto">
          <a:xfrm flipV="1">
            <a:off x="2514600" y="1524000"/>
            <a:ext cx="836613" cy="144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116" name="Text Box 44"/>
          <p:cNvSpPr txBox="1">
            <a:spLocks noChangeArrowheads="1"/>
          </p:cNvSpPr>
          <p:nvPr/>
        </p:nvSpPr>
        <p:spPr bwMode="auto">
          <a:xfrm>
            <a:off x="3200400" y="1219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000000"/>
                </a:solidFill>
              </a:rPr>
              <a:t>6</a:t>
            </a: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117" name="Line 45"/>
          <p:cNvSpPr>
            <a:spLocks noChangeShapeType="1"/>
          </p:cNvSpPr>
          <p:nvPr/>
        </p:nvSpPr>
        <p:spPr bwMode="auto">
          <a:xfrm>
            <a:off x="2971800" y="61722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4572000" y="5867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ru-RU" sz="2400" b="1" smtClean="0">
                <a:solidFill>
                  <a:srgbClr val="000000"/>
                </a:solidFill>
              </a:rPr>
              <a:t>7</a:t>
            </a:r>
            <a:endParaRPr lang="ru-RU" sz="2400" smtClean="0">
              <a:solidFill>
                <a:srgbClr val="000000"/>
              </a:solidFill>
            </a:endParaRPr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auto">
          <a:xfrm>
            <a:off x="2209800" y="4800600"/>
            <a:ext cx="1981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712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32855"/>
            <a:ext cx="8229600" cy="396044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ru-RU" sz="3200" dirty="0" smtClean="0"/>
          </a:p>
          <a:p>
            <a:r>
              <a:rPr lang="ru-RU" sz="3200" dirty="0" smtClean="0"/>
              <a:t>Выполните лабораторную работу (с.32 -33 учебника)</a:t>
            </a:r>
          </a:p>
          <a:p>
            <a:r>
              <a:rPr lang="ru-RU" sz="3200" dirty="0" smtClean="0"/>
              <a:t>Сравните приготовленный вами препарат кожицы чешуи лука с готовым микропрепаратом.</a:t>
            </a:r>
          </a:p>
          <a:p>
            <a:pPr marL="109728" indent="0" algn="r">
              <a:buNone/>
            </a:pPr>
            <a:r>
              <a:rPr lang="ru-RU" sz="1900" i="1" dirty="0" smtClean="0">
                <a:solidFill>
                  <a:srgbClr val="FF0000"/>
                </a:solidFill>
              </a:rPr>
              <a:t>Соблюдайте технику безопасности при работе с микроскопом и лабораторным оборудованием.</a:t>
            </a:r>
          </a:p>
          <a:p>
            <a:endParaRPr lang="ru-RU" sz="32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692696"/>
            <a:ext cx="8651304" cy="144016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        </a:t>
            </a:r>
            <a:r>
              <a:rPr lang="ru-RU" sz="3200" dirty="0" smtClean="0">
                <a:solidFill>
                  <a:srgbClr val="FF0000"/>
                </a:solidFill>
              </a:rPr>
              <a:t>            </a:t>
            </a:r>
            <a:r>
              <a:rPr lang="ru-RU" sz="3200" dirty="0" smtClean="0">
                <a:solidFill>
                  <a:schemeClr val="tx1"/>
                </a:solidFill>
              </a:rPr>
              <a:t>Лабораторная работа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Приготовление и рассматривание препарата кожицы чешуи лука под микроскопом.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8898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8898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138188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Новая презентация">
  <a:themeElements>
    <a:clrScheme name="Новая презентация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Новая презентация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lnDef>
  </a:objectDefaults>
  <a:extraClrSchemeLst>
    <a:extraClrScheme>
      <a:clrScheme name="Новая презентация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Новая презентация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129</TotalTime>
  <Words>208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Открытая</vt:lpstr>
      <vt:lpstr>Новая презентация</vt:lpstr>
      <vt:lpstr>Точечный рисунок</vt:lpstr>
      <vt:lpstr>СТРОЕНИЕ КЛЕТКИ</vt:lpstr>
      <vt:lpstr>                     Цель урока     </vt:lpstr>
      <vt:lpstr>                     Основные части растительной и животной клеток </vt:lpstr>
      <vt:lpstr>                     1. Обязательные части клеток</vt:lpstr>
      <vt:lpstr>                     2. Ядро нельзя считать обязательным компонентом клеток организмов</vt:lpstr>
      <vt:lpstr>                     4. Хромосомы (от греч. хрома – краска и сома – тельце)</vt:lpstr>
      <vt:lpstr>                    5. Отличие клеток растений от клеток  животных</vt:lpstr>
      <vt:lpstr>клетка</vt:lpstr>
      <vt:lpstr>                    Лабораторная работа Приготовление и рассматривание препарата кожицы чешуи лука под микроскопом.</vt:lpstr>
      <vt:lpstr>                    Домашнее задание</vt:lpstr>
      <vt:lpstr>                   Итог урока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Травоядное животное</dc:title>
  <dc:creator>user</dc:creator>
  <cp:lastModifiedBy>User</cp:lastModifiedBy>
  <cp:revision>12</cp:revision>
  <dcterms:created xsi:type="dcterms:W3CDTF">2013-10-30T15:22:58Z</dcterms:created>
  <dcterms:modified xsi:type="dcterms:W3CDTF">2013-11-27T21:26:59Z</dcterms:modified>
</cp:coreProperties>
</file>