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5" r:id="rId4"/>
    <p:sldId id="274" r:id="rId5"/>
    <p:sldId id="257" r:id="rId6"/>
    <p:sldId id="261" r:id="rId7"/>
    <p:sldId id="278" r:id="rId8"/>
    <p:sldId id="258" r:id="rId9"/>
    <p:sldId id="268" r:id="rId10"/>
    <p:sldId id="277" r:id="rId11"/>
    <p:sldId id="276" r:id="rId12"/>
    <p:sldId id="271" r:id="rId13"/>
    <p:sldId id="272" r:id="rId14"/>
    <p:sldId id="279" r:id="rId15"/>
    <p:sldId id="280" r:id="rId16"/>
    <p:sldId id="269" r:id="rId17"/>
    <p:sldId id="260" r:id="rId18"/>
    <p:sldId id="263" r:id="rId19"/>
    <p:sldId id="264" r:id="rId20"/>
    <p:sldId id="267" r:id="rId21"/>
    <p:sldId id="270" r:id="rId22"/>
    <p:sldId id="265" r:id="rId23"/>
    <p:sldId id="266" r:id="rId24"/>
    <p:sldId id="281" r:id="rId25"/>
    <p:sldId id="282" r:id="rId26"/>
    <p:sldId id="283" r:id="rId27"/>
    <p:sldId id="26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6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0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8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7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5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5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5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6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CE5BF-8C89-4A2D-BBF6-2594699943C3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BA3A5-7806-4A80-A68C-07D27C6DE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3.gif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24.gif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57.jpeg"/><Relationship Id="rId7" Type="http://schemas.openxmlformats.org/officeDocument/2006/relationships/image" Target="../media/image6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40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3.jpeg"/><Relationship Id="rId3" Type="http://schemas.microsoft.com/office/2007/relationships/media" Target="../media/media3.mp3"/><Relationship Id="rId7" Type="http://schemas.microsoft.com/office/2007/relationships/media" Target="../media/media5.wav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33.gif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0.gif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8.gif"/><Relationship Id="rId7" Type="http://schemas.openxmlformats.org/officeDocument/2006/relationships/image" Target="../media/image81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51.gif"/><Relationship Id="rId4" Type="http://schemas.openxmlformats.org/officeDocument/2006/relationships/image" Target="../media/image79.gif"/><Relationship Id="rId9" Type="http://schemas.openxmlformats.org/officeDocument/2006/relationships/image" Target="../media/image8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ankartin.narod.ru/aniraz.htm" TargetMode="External"/><Relationship Id="rId3" Type="http://schemas.openxmlformats.org/officeDocument/2006/relationships/hyperlink" Target="https://www.yandex.ru/yandsearch?text=&#1089;&#1082;&#1077;&#1083;&#1077;&#1090;" TargetMode="External"/><Relationship Id="rId7" Type="http://schemas.openxmlformats.org/officeDocument/2006/relationships/hyperlink" Target="http://www.proshkolu.ru/user/Prilepin-97/file/1507766/" TargetMode="External"/><Relationship Id="rId2" Type="http://schemas.openxmlformats.org/officeDocument/2006/relationships/hyperlink" Target="https://znanija.com/task/1823156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atrachos.com/node/226" TargetMode="External"/><Relationship Id="rId11" Type="http://schemas.openxmlformats.org/officeDocument/2006/relationships/image" Target="../media/image86.gif"/><Relationship Id="rId5" Type="http://schemas.openxmlformats.org/officeDocument/2006/relationships/hyperlink" Target="http://animalsfoto.com/jivotnyie" TargetMode="External"/><Relationship Id="rId10" Type="http://schemas.openxmlformats.org/officeDocument/2006/relationships/image" Target="../media/image85.gif"/><Relationship Id="rId4" Type="http://schemas.openxmlformats.org/officeDocument/2006/relationships/hyperlink" Target="https://www.yandex.ru/yandsearch?text=&#1074;&#1085;&#1091;&#1090;&#1088;&#1077;&#1085;&#1085;&#1077;&#1077;--&#1092;&#1086;&#1090;&#1086;&#1075;&#1088;&#1072;&#1092;&#1080;&#1080;" TargetMode="External"/><Relationship Id="rId9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4.gif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3.jpeg"/><Relationship Id="rId4" Type="http://schemas.openxmlformats.org/officeDocument/2006/relationships/image" Target="../media/image27.pn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21.gif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0.gif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liubavyshka.ru/_ph/54/2/23950199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2319"/>
            <a:ext cx="2795156" cy="34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Волки смайлик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55" y="1205263"/>
            <a:ext cx="5367646" cy="3895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827" y="139495"/>
            <a:ext cx="6923314" cy="90553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Урок-зачет по теме «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Птицы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7859" y="6260667"/>
            <a:ext cx="2545249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Биология 7 класс.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07533" y="5522003"/>
            <a:ext cx="3198421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МКОУ </a:t>
            </a:r>
            <a:r>
              <a:rPr lang="ru-RU" b="1" dirty="0" err="1"/>
              <a:t>Филиппенковская</a:t>
            </a:r>
            <a:r>
              <a:rPr lang="ru-RU" b="1" dirty="0"/>
              <a:t> ООШ</a:t>
            </a:r>
          </a:p>
          <a:p>
            <a:r>
              <a:rPr lang="ru-RU" b="1" dirty="0"/>
              <a:t>Учитель биологии </a:t>
            </a:r>
          </a:p>
          <a:p>
            <a:r>
              <a:rPr lang="ru-RU" b="1" dirty="0"/>
              <a:t>Чалый Николай Степанович.</a:t>
            </a:r>
          </a:p>
          <a:p>
            <a:r>
              <a:rPr lang="ru-RU" b="1" dirty="0"/>
              <a:t>                       2017 г.</a:t>
            </a:r>
            <a:endParaRPr lang="ru-RU" dirty="0"/>
          </a:p>
        </p:txBody>
      </p:sp>
      <p:pic>
        <p:nvPicPr>
          <p:cNvPr id="6" name="Рисунок 5" descr="Зайцы, кролики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3574473"/>
            <a:ext cx="2125683" cy="293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liubavyshka.ru/_ph/54/2/23950199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0"/>
            <a:ext cx="2795156" cy="34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liubavyshka.ru/_ph/54/2/23950199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91" y="2713950"/>
            <a:ext cx="2795156" cy="34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liubavyshka.ru/_ph/54/2/23950199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75" y="-23750"/>
            <a:ext cx="2795156" cy="34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Патриотические праздники смайлики картинки гифки аним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5" y="1030144"/>
            <a:ext cx="2389603" cy="235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Патриотические праздники смайлики картинки гифки аним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86" y="2394300"/>
            <a:ext cx="2389603" cy="235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Патриотические праздники смайлики картинки гифки аним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351" y="2370550"/>
            <a:ext cx="2389603" cy="235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yaponskaya-muzyka-klubnyak-httpvkontakteruapp1841357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0894" y="2938111"/>
            <a:ext cx="609600" cy="609600"/>
          </a:xfrm>
          <a:prstGeom prst="rect">
            <a:avLst/>
          </a:prstGeom>
        </p:spPr>
      </p:pic>
      <p:pic>
        <p:nvPicPr>
          <p:cNvPr id="15" name="Рисунок 14" descr="Часы смайлики картинки гифки анимаци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00" y="5100369"/>
            <a:ext cx="1076642" cy="126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Приветствия картинк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43" y="3408217"/>
            <a:ext cx="1976975" cy="2111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6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s00.infourok.ru/images/doc/223/21200/1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22130" y="4779817"/>
            <a:ext cx="2303813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488386" y="3653640"/>
            <a:ext cx="2137558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488385" y="2561111"/>
            <a:ext cx="2006929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488385" y="1434934"/>
            <a:ext cx="2006929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68883" y="5973288"/>
            <a:ext cx="2376057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4384" y="5917870"/>
            <a:ext cx="2701639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6261" y="4894612"/>
            <a:ext cx="2600696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6260" y="3764476"/>
            <a:ext cx="2636322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6260" y="2645228"/>
            <a:ext cx="2612571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6260" y="1490352"/>
            <a:ext cx="2695698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500260" y="5905994"/>
            <a:ext cx="1995054" cy="7837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80487" y="1531699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51109" y="267031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0487" y="376447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39184" y="484554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24358" y="5882381"/>
            <a:ext cx="475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96113" y="602785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376562" y="5894257"/>
            <a:ext cx="1028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376563" y="4738945"/>
            <a:ext cx="1093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10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660345" y="360641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625943" y="247853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595030" y="1387709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6" name="Рисунок 25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66" y="926276"/>
            <a:ext cx="1761972" cy="135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20731"/>
            <a:ext cx="1275451" cy="122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Эмоциональн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38" y="926276"/>
            <a:ext cx="1572352" cy="1967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s6400825.ru/biologia/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" y="0"/>
            <a:ext cx="12232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07576" y="389674"/>
            <a:ext cx="2708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Головной мозг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54076" y="1429870"/>
            <a:ext cx="261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Спинной мозг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154" y="4864803"/>
            <a:ext cx="26164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Нервы,нервные</a:t>
            </a:r>
            <a:endParaRPr lang="ru-RU" sz="2800" dirty="0" smtClean="0"/>
          </a:p>
          <a:p>
            <a:r>
              <a:rPr lang="ru-RU" sz="2800" dirty="0" smtClean="0"/>
              <a:t> узлы</a:t>
            </a:r>
            <a:endParaRPr lang="ru-RU" sz="2800" dirty="0"/>
          </a:p>
        </p:txBody>
      </p:sp>
      <p:pic>
        <p:nvPicPr>
          <p:cNvPr id="8" name="Рисунок 7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81" y="95004"/>
            <a:ext cx="1555667" cy="133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2161309"/>
            <a:ext cx="1175657" cy="1888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9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 связи с... Нервная система рыб представле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88282" y="1"/>
            <a:ext cx="6503716" cy="68579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57651"/>
            <a:ext cx="5688282" cy="13003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09" y="2885705"/>
            <a:ext cx="1412731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09" y="261257"/>
            <a:ext cx="1318160" cy="157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Эмоциональн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56" y="166256"/>
            <a:ext cx="2410691" cy="16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 надписями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77" y="2481944"/>
            <a:ext cx="4560124" cy="3192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нутреннее строение птицы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3772" y="1472541"/>
            <a:ext cx="5742966" cy="36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900igr.net/up/datai/98900/0007-012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" y="0"/>
            <a:ext cx="12166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3550" y="2557152"/>
            <a:ext cx="528025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05595" y="2066304"/>
            <a:ext cx="944087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81351" y="1508164"/>
            <a:ext cx="981692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15444" y="1179616"/>
            <a:ext cx="1174670" cy="5838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47364" y="1460667"/>
            <a:ext cx="1027214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731828" y="1763486"/>
            <a:ext cx="902525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341106" y="4253345"/>
            <a:ext cx="741045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34353" y="4821381"/>
            <a:ext cx="925284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152412" y="5427019"/>
            <a:ext cx="908462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66306" y="5771405"/>
            <a:ext cx="1361704" cy="4987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28156" y="2557152"/>
            <a:ext cx="777813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36301" y="3256807"/>
            <a:ext cx="1271865" cy="4265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2798" y="4253345"/>
            <a:ext cx="946606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45940" y="80186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28156" y="5605288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000925" y="535590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29783" y="4597731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73491" y="3544977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10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66440" y="97455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9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9916" y="64055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8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3550" y="46723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681664" y="131331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62883" y="179902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83285" y="173802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1515" y="243683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798" y="355284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1" name="Рисунок 30" descr="Смайлики 3D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83" y="213757"/>
            <a:ext cx="1609272" cy="14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Часы смайлики картинки гифки анимаци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" y="176567"/>
            <a:ext cx="1902771" cy="156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С надписями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05" y="4144488"/>
            <a:ext cx="1819995" cy="205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7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bigslide.ru/images/21/20831/831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1"/>
            <a:ext cx="12191999" cy="68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47901" y="501278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41221" y="3348840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61267" y="3264272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47901" y="4676898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05403" y="4659085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99275" y="251784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09841" y="5957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28009" y="376407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43454" y="378614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42591" y="225097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9" y="501278"/>
            <a:ext cx="2170450" cy="310738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Рисунок 13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404" y="1377538"/>
            <a:ext cx="1911926" cy="188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vos-gubino.edumsko.ru/uploads/2000/1789/section/115669/2_05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18369" y="998518"/>
            <a:ext cx="3273631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50032" y="-18307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01238" y="84118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286494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350823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35237" y="5905995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28364" y="5640779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306558" y="14674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22950" y="480062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1286" y="590599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82197" y="2339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0828" y="16591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7870" y="224927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9657" y="451067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950" y="2481944"/>
            <a:ext cx="1469050" cy="150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2945081"/>
            <a:ext cx="1436914" cy="1662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fundene Fotos und Bilder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13" y="1"/>
            <a:ext cx="714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осстановить мускулатуру и внутренние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9486"/>
            <a:ext cx="5047013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darkart3d.ru/_ph/19/6702530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47010" cy="19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imagequiz.co.uk/img?img_id=ag5zfmltYWdlbGVhcm5lcnIQCxIHUXVpenplcxjavoU1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5055"/>
            <a:ext cx="5047011" cy="205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Картинки для презентаций 3d анимации для PowePoint. Вопрос или достижение фоны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66" y="4589441"/>
            <a:ext cx="2006929" cy="226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Часы смайлики картинки гифки аним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35" y="5612451"/>
            <a:ext cx="1163781" cy="124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С надписями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2" y="92653"/>
            <a:ext cx="2030680" cy="1748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2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_14e8a_ae91d92e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" y="4415259"/>
            <a:ext cx="2627312" cy="2212975"/>
          </a:xfrm>
          <a:prstGeom prst="rect">
            <a:avLst/>
          </a:prstGeom>
          <a:noFill/>
          <a:ln w="6350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_51058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52" y="4415258"/>
            <a:ext cx="2649341" cy="2212975"/>
          </a:xfrm>
          <a:prstGeom prst="rect">
            <a:avLst/>
          </a:prstGeom>
          <a:noFill/>
          <a:ln w="6350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1263532553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12" y="4415259"/>
            <a:ext cx="2951163" cy="2212975"/>
          </a:xfrm>
          <a:prstGeom prst="rect">
            <a:avLst/>
          </a:prstGeom>
          <a:noFill/>
          <a:ln w="6350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8708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52" y="541214"/>
            <a:ext cx="2649341" cy="2246313"/>
          </a:xfrm>
          <a:prstGeom prst="rect">
            <a:avLst/>
          </a:prstGeom>
          <a:noFill/>
          <a:ln w="6350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97578" y="1816926"/>
            <a:ext cx="1603688" cy="2493816"/>
          </a:xfrm>
          <a:prstGeom prst="line">
            <a:avLst/>
          </a:prstGeom>
          <a:noFill/>
          <a:ln w="539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3159357" y="5640778"/>
            <a:ext cx="1341909" cy="11876"/>
          </a:xfrm>
          <a:prstGeom prst="line">
            <a:avLst/>
          </a:prstGeom>
          <a:noFill/>
          <a:ln w="539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7374578" y="5747657"/>
            <a:ext cx="1341910" cy="11875"/>
          </a:xfrm>
          <a:prstGeom prst="line">
            <a:avLst/>
          </a:prstGeom>
          <a:noFill/>
          <a:ln w="539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 flipV="1">
            <a:off x="7374578" y="1816926"/>
            <a:ext cx="2873827" cy="2493815"/>
          </a:xfrm>
          <a:prstGeom prst="line">
            <a:avLst/>
          </a:prstGeom>
          <a:noFill/>
          <a:ln w="539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8926" y="367078"/>
            <a:ext cx="4332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переход неверный?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05812" y="206845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85576" y="487997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50796" y="469074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36966" y="289945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5" name="Picture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6" y="1104404"/>
            <a:ext cx="1992383" cy="262604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Рисунок 15" descr="Часы смайлики картинки гифки анимаци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36" y="367078"/>
            <a:ext cx="2338919" cy="2055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9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квор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3059" y="5480132"/>
            <a:ext cx="609600" cy="609600"/>
          </a:xfrm>
          <a:prstGeom prst="rect">
            <a:avLst/>
          </a:prstGeom>
        </p:spPr>
      </p:pic>
      <p:pic>
        <p:nvPicPr>
          <p:cNvPr id="3" name="жавороно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3059" y="4042517"/>
            <a:ext cx="609600" cy="609600"/>
          </a:xfrm>
          <a:prstGeom prst="rect">
            <a:avLst/>
          </a:prstGeom>
        </p:spPr>
      </p:pic>
      <p:pic>
        <p:nvPicPr>
          <p:cNvPr id="5" name="пение соловьев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3059" y="2604902"/>
            <a:ext cx="609600" cy="609600"/>
          </a:xfrm>
          <a:prstGeom prst="rect">
            <a:avLst/>
          </a:prstGeom>
        </p:spPr>
      </p:pic>
      <p:pic>
        <p:nvPicPr>
          <p:cNvPr id="6" name="ворона серая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3059" y="1167287"/>
            <a:ext cx="609600" cy="609600"/>
          </a:xfrm>
          <a:prstGeom prst="rect">
            <a:avLst/>
          </a:prstGeom>
        </p:spPr>
      </p:pic>
      <p:pic>
        <p:nvPicPr>
          <p:cNvPr id="7" name="Picture 4" descr="жав полев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59" y="293276"/>
            <a:ext cx="6396068" cy="6345029"/>
          </a:xfrm>
          <a:prstGeom prst="rect">
            <a:avLst/>
          </a:prstGeom>
          <a:noFill/>
          <a:ln w="666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31093" y="750515"/>
            <a:ext cx="200253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kozodo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3059" y="140915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42659" y="293276"/>
            <a:ext cx="961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козодой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42659" y="1273735"/>
            <a:ext cx="874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48240" y="5549420"/>
            <a:ext cx="101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Скворец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48240" y="4176337"/>
            <a:ext cx="1318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42659" y="2725036"/>
            <a:ext cx="961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73" y="-1078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673" y="95356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73" y="238350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040" y="376083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040" y="525873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28557" y="6141911"/>
            <a:ext cx="570989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 какой птицы Вы слышите?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" name="Рисунок 20" descr="Музыкальн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93" y="140915"/>
            <a:ext cx="1496218" cy="224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Часы смайлики картинки гифки анимации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89" y="2604902"/>
            <a:ext cx="1459703" cy="1333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53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0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6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69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14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Веселые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Картинки для презентаций Анимации для создания презентаций. Это вопрос. Задумался фо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" y="902525"/>
            <a:ext cx="2671948" cy="505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Приветствия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68" y="736270"/>
            <a:ext cx="4809506" cy="5735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43444" y="3420094"/>
            <a:ext cx="7127172" cy="18169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Ответная реакция организма на раздражение, осуществляемая при посредстве нервной </a:t>
            </a:r>
            <a:r>
              <a:rPr lang="ru-RU" sz="4000" dirty="0">
                <a:solidFill>
                  <a:srgbClr val="FF0000"/>
                </a:solidFill>
              </a:rPr>
              <a:t>системы.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70616" y="3420094"/>
            <a:ext cx="4453247" cy="18169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Р</a:t>
            </a:r>
            <a:r>
              <a:rPr lang="ru-RU" sz="5400" b="1" dirty="0" smtClean="0">
                <a:solidFill>
                  <a:srgbClr val="FF0000"/>
                </a:solidFill>
              </a:rPr>
              <a:t>ефлекс</a:t>
            </a:r>
            <a:endParaRPr lang="ru-RU" sz="5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3444" y="2035099"/>
            <a:ext cx="7127172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Расширенная часть задней кишки, в которую открываются пищеварительная, выделительная и половая системы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70616" y="2035098"/>
            <a:ext cx="4453248" cy="1384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          Клоака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443" y="360677"/>
            <a:ext cx="7127169" cy="16744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</a:rPr>
              <a:t>Сложное, </a:t>
            </a:r>
            <a:r>
              <a:rPr lang="ru-RU" sz="3600" dirty="0" smtClean="0">
                <a:solidFill>
                  <a:srgbClr val="FF0000"/>
                </a:solidFill>
              </a:rPr>
              <a:t>наследственно</a:t>
            </a:r>
            <a:r>
              <a:rPr lang="ru-RU" sz="3600" dirty="0">
                <a:solidFill>
                  <a:srgbClr val="FF0000"/>
                </a:solidFill>
              </a:rPr>
              <a:t>е</a:t>
            </a:r>
            <a:r>
              <a:rPr lang="ru-RU" sz="3600" dirty="0" smtClean="0">
                <a:solidFill>
                  <a:srgbClr val="FF0000"/>
                </a:solidFill>
              </a:rPr>
              <a:t>  </a:t>
            </a:r>
            <a:r>
              <a:rPr lang="ru-RU" sz="3600" dirty="0">
                <a:solidFill>
                  <a:srgbClr val="FF0000"/>
                </a:solidFill>
              </a:rPr>
              <a:t>поведение, характерное для 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</a:rPr>
              <a:t>при определенных условиях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70615" y="360676"/>
            <a:ext cx="4453247" cy="16744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     Инстинкт 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443" y="5237018"/>
            <a:ext cx="7127168" cy="1122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FF0000"/>
                </a:solidFill>
              </a:rPr>
              <a:t>Основная единица классификации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70612" y="5237017"/>
            <a:ext cx="4453250" cy="1122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ВИД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Смайлики 3D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39" y="118754"/>
            <a:ext cx="1567542" cy="1294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Часы смайлики картинки гифки анимаци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19" y="2030354"/>
            <a:ext cx="1080655" cy="138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85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риспособленность птиц к полету...  Все картинки. Предыдущая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Пернатые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45" y="865352"/>
            <a:ext cx="10668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ернат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5" y="261257"/>
            <a:ext cx="1364859" cy="127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ернат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0" y="899060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ернат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90" y="1014906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ернат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90" y="808202"/>
            <a:ext cx="952500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8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зка для начинающих монтажников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4" y="0"/>
            <a:ext cx="12213233" cy="8430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9578" y="328892"/>
            <a:ext cx="4234364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УБРАТЬ ЛИШНЕЕ</a:t>
            </a:r>
            <a:endParaRPr lang="ru-RU" sz="44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" y="1695594"/>
            <a:ext cx="1947553" cy="276916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Прямоугольник 4"/>
          <p:cNvSpPr/>
          <p:nvPr/>
        </p:nvSpPr>
        <p:spPr>
          <a:xfrm>
            <a:off x="8108592" y="4337952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цевка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08592" y="3303185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КРЫЛО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8592" y="227992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четырех</a:t>
            </a:r>
            <a:r>
              <a:rPr lang="ru-RU" sz="2800" b="1" dirty="0" err="1" smtClean="0">
                <a:solidFill>
                  <a:srgbClr val="FF0000"/>
                </a:solidFill>
              </a:rPr>
              <a:t>КАМЕРНОЕ</a:t>
            </a:r>
            <a:r>
              <a:rPr lang="ru-RU" sz="2800" b="1" dirty="0" smtClean="0">
                <a:solidFill>
                  <a:srgbClr val="FF0000"/>
                </a:solidFill>
              </a:rPr>
              <a:t> СЕРДЦЕ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08593" y="120719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ТРЕХКАМЕРНОЕ СЕРДЦЕ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8594" y="18393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трясогузка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05147" y="439433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СНИГИРЬ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005147" y="3359571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САПСАН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05147" y="2336314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ЖАВОРОНОК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05148" y="1263576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СИНИЦА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03545" y="26442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СКВОРЕЦ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84939" y="4523682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ВОРОБЕЙ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84939" y="3488915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ЧАЙКА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884939" y="246565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СКВОРЕЦ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884940" y="139292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КЛЕСТ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89643" y="34492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КУКУШКА</a:t>
            </a:r>
            <a:endParaRPr lang="ru-RU" sz="3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782468" y="4613801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цапля</a:t>
            </a:r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782468" y="3579034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УТКА</a:t>
            </a:r>
            <a:endParaRPr lang="ru-RU" sz="3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782468" y="2555777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гусь</a:t>
            </a:r>
            <a:endParaRPr lang="ru-RU" sz="4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782469" y="1483039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МУХОЛОВКА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782470" y="459782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</a:rPr>
              <a:t>ЕБЕДЬ</a:t>
            </a:r>
            <a:endParaRPr lang="ru-RU" sz="3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661284" y="476199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цапля</a:t>
            </a:r>
            <a:endParaRPr lang="ru-RU" sz="4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661284" y="372722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воробей</a:t>
            </a:r>
            <a:endParaRPr lang="ru-RU" sz="4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661284" y="2703966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журавль</a:t>
            </a:r>
            <a:endParaRPr lang="ru-RU" sz="4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661285" y="163122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ласточка</a:t>
            </a:r>
            <a:endParaRPr lang="ru-RU" sz="4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661286" y="607971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скворец</a:t>
            </a:r>
            <a:endParaRPr lang="ru-RU" sz="4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524314" y="4870847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Непрямое развитие</a:t>
            </a:r>
            <a:endParaRPr lang="ru-RU" sz="3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524314" y="383608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Прямое развитие</a:t>
            </a:r>
            <a:endParaRPr lang="ru-RU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524314" y="281282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выводковые</a:t>
            </a:r>
            <a:endParaRPr lang="ru-RU" sz="3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524315" y="1740085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яйцо</a:t>
            </a:r>
            <a:endParaRPr lang="ru-RU" sz="3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524316" y="71682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гнездовые</a:t>
            </a:r>
            <a:endParaRPr lang="ru-RU" sz="3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402745" y="4990506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</a:t>
            </a:r>
            <a:r>
              <a:rPr lang="ru-RU" sz="4400" b="1" dirty="0" smtClean="0">
                <a:solidFill>
                  <a:srgbClr val="FF0000"/>
                </a:solidFill>
              </a:rPr>
              <a:t>ородки</a:t>
            </a:r>
            <a:endParaRPr lang="ru-RU" sz="4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402745" y="3955739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очин</a:t>
            </a:r>
            <a:endParaRPr lang="ru-RU" sz="4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402745" y="2932482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Липкий язык</a:t>
            </a:r>
            <a:endParaRPr lang="ru-RU" sz="4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402746" y="1859744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перо</a:t>
            </a:r>
            <a:endParaRPr lang="ru-RU" sz="44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402747" y="836487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чешуи</a:t>
            </a:r>
            <a:endParaRPr lang="ru-RU" sz="4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221256" y="511985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клоака</a:t>
            </a:r>
            <a:endParaRPr lang="ru-RU" sz="5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221256" y="408508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почки</a:t>
            </a:r>
            <a:endParaRPr lang="ru-RU" sz="5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221256" y="3061826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кишечник</a:t>
            </a:r>
            <a:endParaRPr lang="ru-RU" sz="48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221257" y="198908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печень</a:t>
            </a:r>
            <a:endParaRPr lang="ru-RU" sz="48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221258" y="965831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зоб</a:t>
            </a:r>
            <a:endParaRPr lang="ru-RU" sz="48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9317" y="5291095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инстинкт</a:t>
            </a:r>
            <a:endParaRPr lang="ru-RU" sz="3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079317" y="4256328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Клевание зерна</a:t>
            </a:r>
            <a:endParaRPr lang="ru-RU" sz="3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7079317" y="3233071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Перелет в места размножения</a:t>
            </a:r>
            <a:endParaRPr lang="ru-RU" sz="3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7079318" y="2160333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Брачный </a:t>
            </a:r>
            <a:r>
              <a:rPr lang="ru-RU" sz="3200" b="1" dirty="0" err="1" smtClean="0">
                <a:solidFill>
                  <a:srgbClr val="FF0000"/>
                </a:solidFill>
              </a:rPr>
              <a:t>периуд</a:t>
            </a:r>
            <a:endParaRPr lang="ru-RU" sz="32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7079319" y="1137076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Строительство гнезда</a:t>
            </a:r>
            <a:endParaRPr lang="ru-RU" sz="32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918198" y="5420619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ПЕРЬЯ</a:t>
            </a:r>
            <a:endParaRPr lang="ru-RU" sz="32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918198" y="4385852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ГААГА</a:t>
            </a:r>
            <a:endParaRPr lang="ru-RU" sz="32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918198" y="3362595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ГОЛИАФ</a:t>
            </a:r>
            <a:endParaRPr lang="ru-RU" sz="28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918199" y="2289857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ЧЕТЫРЕХКАМЕРНОЕ СЕРДЦЕ</a:t>
            </a:r>
            <a:endParaRPr lang="ru-RU" sz="28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918200" y="1266600"/>
            <a:ext cx="38911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Двойное дыхание</a:t>
            </a:r>
            <a:endParaRPr lang="ru-RU" sz="3200" dirty="0"/>
          </a:p>
        </p:txBody>
      </p:sp>
      <p:pic>
        <p:nvPicPr>
          <p:cNvPr id="55" name="Рисунок 54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04" y="183933"/>
            <a:ext cx="1414485" cy="129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 descr="Диссней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6" y="4750480"/>
            <a:ext cx="973776" cy="133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2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Тип кровеностной системы птиц... У гусеобразных хорошо разв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" y="0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1" y="213757"/>
            <a:ext cx="1254392" cy="11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35" y="213757"/>
            <a:ext cx="1353787" cy="99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 надписями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905" y="4619502"/>
            <a:ext cx="1840674" cy="2048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ернатые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84" y="213757"/>
            <a:ext cx="2751116" cy="1900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9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6916"/>
            <a:ext cx="12192000" cy="67710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20A1B"/>
                </a:solidFill>
                <a:latin typeface="ProximaNova"/>
              </a:rPr>
              <a:t>Спящая птица не падает с ветки дерева, потому что: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а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чутко спит и при изменении равновесия тела сильно сжимает пальцы ног;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б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чем ниже опускается тело птицы под собственным весом, тем больше сгибаются ноги в колене и сильнее натягиваются сухожилия, проходящие через колено к пальцам</a:t>
            </a: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;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/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в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на пальцах ног имеются острые, загнутые вниз когти;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г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сохраняет равновесие изменением положения </a:t>
            </a: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крыльев</a:t>
            </a:r>
          </a:p>
          <a:p>
            <a:r>
              <a:rPr lang="ru-RU" sz="3200" dirty="0"/>
              <a:t>Дыхание птиц называется двойным, так как газообмен у них происходит:</a:t>
            </a:r>
            <a:br>
              <a:rPr lang="ru-RU" sz="3200" dirty="0"/>
            </a:br>
            <a:r>
              <a:rPr lang="ru-RU" sz="3200" dirty="0" smtClean="0"/>
              <a:t>    а</a:t>
            </a:r>
            <a:r>
              <a:rPr lang="ru-RU" sz="3200" dirty="0"/>
              <a:t>) на вдохе и выдохе</a:t>
            </a:r>
            <a:r>
              <a:rPr lang="ru-RU" sz="3200" dirty="0" smtClean="0"/>
              <a:t>;</a:t>
            </a:r>
          </a:p>
          <a:p>
            <a:r>
              <a:rPr lang="ru-RU" sz="3200" dirty="0" smtClean="0"/>
              <a:t>    в</a:t>
            </a:r>
            <a:r>
              <a:rPr lang="ru-RU" sz="3200" dirty="0"/>
              <a:t>) в легких и воздушных мешках;</a:t>
            </a:r>
            <a:br>
              <a:rPr lang="ru-RU" sz="3200" dirty="0"/>
            </a:br>
            <a:r>
              <a:rPr lang="ru-RU" sz="3200" dirty="0" smtClean="0"/>
              <a:t>    б</a:t>
            </a:r>
            <a:r>
              <a:rPr lang="ru-RU" sz="3200" dirty="0"/>
              <a:t>) в легких и частично в коже</a:t>
            </a:r>
            <a:r>
              <a:rPr lang="ru-RU" sz="3200" dirty="0" smtClean="0"/>
              <a:t>;</a:t>
            </a:r>
          </a:p>
          <a:p>
            <a:r>
              <a:rPr lang="ru-RU" sz="3200" dirty="0" smtClean="0"/>
              <a:t>    г</a:t>
            </a:r>
            <a:r>
              <a:rPr lang="ru-RU" sz="3200" dirty="0"/>
              <a:t>) в гортани и легких</a:t>
            </a:r>
          </a:p>
          <a:p>
            <a:endParaRPr lang="ru-RU" b="0" i="0" dirty="0">
              <a:solidFill>
                <a:srgbClr val="020A1B"/>
              </a:solidFill>
              <a:effectLst/>
              <a:latin typeface="Proxima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0800" y="2303812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5324" y="4539342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Смайлики 3D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12" y="338014"/>
            <a:ext cx="8858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Часы смайлики картинки гифки аним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72" y="2303812"/>
            <a:ext cx="1171266" cy="129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ернат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8" y="4263243"/>
            <a:ext cx="3871356" cy="2307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80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135" y="580809"/>
            <a:ext cx="11459688" cy="60016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20A1B"/>
                </a:solidFill>
                <a:latin typeface="ProximaNova"/>
              </a:rPr>
              <a:t>Выберите </a:t>
            </a:r>
            <a:r>
              <a:rPr lang="ru-RU" sz="3200" b="1" u="sng" dirty="0">
                <a:solidFill>
                  <a:srgbClr val="FF0000"/>
                </a:solidFill>
                <a:latin typeface="ProximaNova"/>
              </a:rPr>
              <a:t>три</a:t>
            </a:r>
            <a:r>
              <a:rPr lang="ru-RU" sz="3200" b="1" dirty="0">
                <a:solidFill>
                  <a:srgbClr val="020A1B"/>
                </a:solidFill>
                <a:latin typeface="ProximaNova"/>
              </a:rPr>
              <a:t> правильных ответа</a:t>
            </a:r>
            <a:r>
              <a:rPr lang="ru-RU" sz="3200" dirty="0">
                <a:solidFill>
                  <a:srgbClr val="020A1B"/>
                </a:solidFill>
                <a:latin typeface="ProximaNova"/>
              </a:rPr>
              <a:t>.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/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Какие черты организации позволили птицам занять господствующее положение в мире животных?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а) </a:t>
            </a:r>
            <a:r>
              <a:rPr lang="ru-RU" sz="3200" dirty="0" err="1">
                <a:solidFill>
                  <a:srgbClr val="020A1B"/>
                </a:solidFill>
                <a:latin typeface="ProximaNova"/>
              </a:rPr>
              <a:t>теплокровность</a:t>
            </a:r>
            <a:r>
              <a:rPr lang="ru-RU" sz="3200" dirty="0">
                <a:solidFill>
                  <a:srgbClr val="020A1B"/>
                </a:solidFill>
                <a:latin typeface="ProximaNova"/>
              </a:rPr>
              <a:t>;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б) отсутствие мочевого пузыря;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в) сложное строение нервной системы </a:t>
            </a:r>
            <a:r>
              <a:rPr lang="ru-RU" sz="3200" dirty="0" smtClean="0">
                <a:solidFill>
                  <a:srgbClr val="020A1B"/>
                </a:solidFill>
                <a:latin typeface="ProximaNova"/>
              </a:rPr>
              <a:t>и</a:t>
            </a:r>
          </a:p>
          <a:p>
            <a:r>
              <a:rPr lang="ru-RU" sz="3200" dirty="0" smtClean="0">
                <a:solidFill>
                  <a:srgbClr val="020A1B"/>
                </a:solidFill>
                <a:latin typeface="ProximaNova"/>
              </a:rPr>
              <a:t> </a:t>
            </a:r>
            <a:r>
              <a:rPr lang="ru-RU" sz="3200" dirty="0">
                <a:solidFill>
                  <a:srgbClr val="020A1B"/>
                </a:solidFill>
                <a:latin typeface="ProximaNova"/>
              </a:rPr>
              <a:t>органов чувств;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г) сложные формы поведения;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д) прочный и легкий скелет;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r>
              <a:rPr lang="ru-RU" sz="3200" dirty="0">
                <a:solidFill>
                  <a:srgbClr val="020A1B"/>
                </a:solidFill>
                <a:latin typeface="ProximaNova"/>
              </a:rPr>
              <a:t>е) размножение с помощью яиц</a:t>
            </a:r>
            <a:br>
              <a:rPr lang="ru-RU" sz="3200" dirty="0">
                <a:solidFill>
                  <a:srgbClr val="020A1B"/>
                </a:solidFill>
                <a:latin typeface="ProximaNova"/>
              </a:rPr>
            </a:br>
            <a:endParaRPr lang="ru-RU" sz="3200" b="0" i="0" dirty="0">
              <a:solidFill>
                <a:srgbClr val="020A1B"/>
              </a:solidFill>
              <a:effectLst/>
              <a:latin typeface="Proxima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8326" y="4076975"/>
            <a:ext cx="148441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0171" y="4587615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52404" y="2628405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Смайлики 3D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73" y="456766"/>
            <a:ext cx="8858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Часы смайлики картинки гифки аним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6" y="237506"/>
            <a:ext cx="1064140" cy="114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ернат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27" y="2244436"/>
            <a:ext cx="2576944" cy="3990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7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65248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ProximaNova"/>
              </a:rPr>
              <a:t>К оседлым птицам относятся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: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     а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рябчик, глухарь, тетерев, голубь;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     б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дятел, свиристель, домовой воробей, грач;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     в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синица, снегирь, грач, свиристель;</a:t>
            </a:r>
            <a:br>
              <a:rPr lang="ru-RU" sz="2800" dirty="0">
                <a:solidFill>
                  <a:srgbClr val="020A1B"/>
                </a:solidFill>
                <a:latin typeface="ProximaNova"/>
              </a:rPr>
            </a:b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       г</a:t>
            </a:r>
            <a:r>
              <a:rPr lang="ru-RU" sz="2800" dirty="0">
                <a:solidFill>
                  <a:srgbClr val="020A1B"/>
                </a:solidFill>
                <a:latin typeface="ProximaNova"/>
              </a:rPr>
              <a:t>) синица, домовой воробей, голубь, </a:t>
            </a:r>
            <a:r>
              <a:rPr lang="ru-RU" sz="2800" dirty="0" smtClean="0">
                <a:solidFill>
                  <a:srgbClr val="020A1B"/>
                </a:solidFill>
                <a:latin typeface="ProximaNova"/>
              </a:rPr>
              <a:t>ласточка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Кочующими птицами являются</a:t>
            </a:r>
            <a:r>
              <a:rPr lang="ru-RU" sz="2800" dirty="0"/>
              <a:t>:</a:t>
            </a:r>
            <a:br>
              <a:rPr lang="ru-RU" sz="2800" dirty="0"/>
            </a:br>
            <a:r>
              <a:rPr lang="ru-RU" sz="2800" dirty="0" smtClean="0"/>
              <a:t>        а</a:t>
            </a:r>
            <a:r>
              <a:rPr lang="ru-RU" sz="2800" dirty="0"/>
              <a:t>) утка, снегирь, скворец; </a:t>
            </a:r>
            <a:r>
              <a:rPr lang="ru-RU" sz="2800" dirty="0" smtClean="0"/>
              <a:t>                  в</a:t>
            </a:r>
            <a:r>
              <a:rPr lang="ru-RU" sz="2800" dirty="0"/>
              <a:t>) снегирь, чайка, дрозд;</a:t>
            </a:r>
            <a:br>
              <a:rPr lang="ru-RU" sz="2800" dirty="0"/>
            </a:br>
            <a:r>
              <a:rPr lang="ru-RU" sz="2800" dirty="0" smtClean="0"/>
              <a:t>        б</a:t>
            </a:r>
            <a:r>
              <a:rPr lang="ru-RU" sz="2800" dirty="0"/>
              <a:t>) снегирь, грач, свиристель; </a:t>
            </a:r>
            <a:r>
              <a:rPr lang="ru-RU" sz="2800" dirty="0" smtClean="0"/>
              <a:t>            г</a:t>
            </a:r>
            <a:r>
              <a:rPr lang="ru-RU" sz="2800" dirty="0"/>
              <a:t>) грач, дрозд, воробей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К перелетным птицам, совершающим длительные миграции, относятся: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dirty="0" smtClean="0"/>
              <a:t>        а</a:t>
            </a:r>
            <a:r>
              <a:rPr lang="ru-RU" sz="2800" dirty="0"/>
              <a:t>) журавль, скворец, кукушка; </a:t>
            </a:r>
            <a:r>
              <a:rPr lang="ru-RU" sz="2800" dirty="0" smtClean="0"/>
              <a:t>         в</a:t>
            </a:r>
            <a:r>
              <a:rPr lang="ru-RU" sz="2800" dirty="0"/>
              <a:t>) утка, ласточка, снегирь;</a:t>
            </a:r>
            <a:br>
              <a:rPr lang="ru-RU" sz="2800" dirty="0"/>
            </a:br>
            <a:r>
              <a:rPr lang="ru-RU" sz="2800" dirty="0" smtClean="0"/>
              <a:t>        б</a:t>
            </a:r>
            <a:r>
              <a:rPr lang="ru-RU" sz="2800" dirty="0"/>
              <a:t>) дрозд, лебедь, грач; </a:t>
            </a:r>
            <a:r>
              <a:rPr lang="ru-RU" sz="2800" dirty="0" smtClean="0"/>
              <a:t>                       г</a:t>
            </a:r>
            <a:r>
              <a:rPr lang="ru-RU" sz="2800" dirty="0"/>
              <a:t>) ласточка, скворец, воробей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В лесах обитают следующие птицы: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dirty="0" smtClean="0"/>
              <a:t>        </a:t>
            </a:r>
            <a:r>
              <a:rPr lang="ru-RU" sz="3200" dirty="0" smtClean="0"/>
              <a:t>а</a:t>
            </a:r>
            <a:r>
              <a:rPr lang="ru-RU" sz="3200" dirty="0"/>
              <a:t>) дятел, пустельга, глухарь; </a:t>
            </a:r>
            <a:r>
              <a:rPr lang="ru-RU" sz="3200" dirty="0" smtClean="0"/>
              <a:t>        в</a:t>
            </a:r>
            <a:r>
              <a:rPr lang="ru-RU" sz="3200" dirty="0"/>
              <a:t>) глухарь, ласточка, трясогузка;</a:t>
            </a:r>
            <a:br>
              <a:rPr lang="ru-RU" sz="3200" dirty="0"/>
            </a:br>
            <a:r>
              <a:rPr lang="ru-RU" sz="3200" dirty="0" smtClean="0"/>
              <a:t>       б</a:t>
            </a:r>
            <a:r>
              <a:rPr lang="ru-RU" sz="3200" dirty="0"/>
              <a:t>) дятел, поползень, сорокопут; </a:t>
            </a:r>
            <a:r>
              <a:rPr lang="ru-RU" sz="3200" dirty="0" smtClean="0"/>
              <a:t>                г</a:t>
            </a:r>
            <a:r>
              <a:rPr lang="ru-RU" sz="3200" dirty="0"/>
              <a:t>) дятел, дрофа, глухарь</a:t>
            </a:r>
          </a:p>
          <a:p>
            <a:endParaRPr lang="ru-RU" b="0" i="0" dirty="0">
              <a:solidFill>
                <a:srgbClr val="020A1B"/>
              </a:solidFill>
              <a:effectLst/>
              <a:latin typeface="Proxima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6540" y="6132976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2429" y="3861460"/>
            <a:ext cx="1298371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5655" y="3007111"/>
            <a:ext cx="1571501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4040" y="425532"/>
            <a:ext cx="1840676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Смайлики 3D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21" y="285564"/>
            <a:ext cx="8858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Часы смайлики картинки гифки аним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153" y="142504"/>
            <a:ext cx="1140031" cy="11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Еда,напитки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3577" y="1840675"/>
            <a:ext cx="1221736" cy="1508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299" y="0"/>
            <a:ext cx="11934701" cy="68634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ProximaNova"/>
              </a:rPr>
              <a:t>К птицам открытых пространств относятся</a:t>
            </a:r>
            <a:r>
              <a:rPr lang="ru-RU" sz="2400" dirty="0">
                <a:solidFill>
                  <a:srgbClr val="020A1B"/>
                </a:solidFill>
                <a:latin typeface="ProximaNova"/>
              </a:rPr>
              <a:t>:</a:t>
            </a:r>
            <a:br>
              <a:rPr lang="ru-RU" sz="2400" dirty="0">
                <a:solidFill>
                  <a:srgbClr val="020A1B"/>
                </a:solidFill>
                <a:latin typeface="ProximaNova"/>
              </a:rPr>
            </a:br>
            <a:r>
              <a:rPr lang="ru-RU" sz="2400" dirty="0" smtClean="0">
                <a:solidFill>
                  <a:srgbClr val="020A1B"/>
                </a:solidFill>
                <a:latin typeface="ProximaNova"/>
              </a:rPr>
              <a:t>        а</a:t>
            </a:r>
            <a:r>
              <a:rPr lang="ru-RU" sz="2400" dirty="0">
                <a:solidFill>
                  <a:srgbClr val="020A1B"/>
                </a:solidFill>
                <a:latin typeface="ProximaNova"/>
              </a:rPr>
              <a:t>) коноплянка, зимородок, ласточка-береговушка;</a:t>
            </a:r>
            <a:br>
              <a:rPr lang="ru-RU" sz="2400" dirty="0">
                <a:solidFill>
                  <a:srgbClr val="020A1B"/>
                </a:solidFill>
                <a:latin typeface="ProximaNova"/>
              </a:rPr>
            </a:br>
            <a:r>
              <a:rPr lang="ru-RU" sz="2400" dirty="0" smtClean="0">
                <a:solidFill>
                  <a:srgbClr val="020A1B"/>
                </a:solidFill>
                <a:latin typeface="ProximaNova"/>
              </a:rPr>
              <a:t>        б</a:t>
            </a:r>
            <a:r>
              <a:rPr lang="ru-RU" sz="2400" dirty="0">
                <a:solidFill>
                  <a:srgbClr val="020A1B"/>
                </a:solidFill>
                <a:latin typeface="ProximaNova"/>
              </a:rPr>
              <a:t>) дрофа, страус, жаворонок полевой;</a:t>
            </a:r>
            <a:br>
              <a:rPr lang="ru-RU" sz="2400" dirty="0">
                <a:solidFill>
                  <a:srgbClr val="020A1B"/>
                </a:solidFill>
                <a:latin typeface="ProximaNova"/>
              </a:rPr>
            </a:br>
            <a:r>
              <a:rPr lang="ru-RU" sz="2400" dirty="0" smtClean="0">
                <a:solidFill>
                  <a:srgbClr val="020A1B"/>
                </a:solidFill>
                <a:latin typeface="ProximaNova"/>
              </a:rPr>
              <a:t>        в</a:t>
            </a:r>
            <a:r>
              <a:rPr lang="ru-RU" sz="2400" dirty="0">
                <a:solidFill>
                  <a:srgbClr val="020A1B"/>
                </a:solidFill>
                <a:latin typeface="ProximaNova"/>
              </a:rPr>
              <a:t>) страус, стриж, </a:t>
            </a:r>
            <a:r>
              <a:rPr lang="ru-RU" sz="2400" dirty="0" smtClean="0">
                <a:solidFill>
                  <a:srgbClr val="020A1B"/>
                </a:solidFill>
                <a:latin typeface="ProximaNova"/>
              </a:rPr>
              <a:t>глухарь;                  г) </a:t>
            </a:r>
            <a:r>
              <a:rPr lang="ru-RU" sz="2400" dirty="0">
                <a:solidFill>
                  <a:srgbClr val="020A1B"/>
                </a:solidFill>
                <a:latin typeface="ProximaNova"/>
              </a:rPr>
              <a:t>дрофа, филин, </a:t>
            </a:r>
            <a:r>
              <a:rPr lang="ru-RU" sz="2400" dirty="0" smtClean="0">
                <a:solidFill>
                  <a:srgbClr val="020A1B"/>
                </a:solidFill>
                <a:latin typeface="ProximaNova"/>
              </a:rPr>
              <a:t>страус.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К дневным хищным птицам относятся</a:t>
            </a:r>
            <a:r>
              <a:rPr lang="ru-RU" sz="2800" dirty="0">
                <a:solidFill>
                  <a:srgbClr val="FF0000"/>
                </a:solidFill>
              </a:rPr>
              <a:t>: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/>
              <a:t>         а</a:t>
            </a:r>
            <a:r>
              <a:rPr lang="ru-RU" sz="2800" dirty="0"/>
              <a:t>) орел, сокол, филин; </a:t>
            </a:r>
            <a:r>
              <a:rPr lang="ru-RU" sz="2800" dirty="0" smtClean="0"/>
              <a:t>                    б</a:t>
            </a:r>
            <a:r>
              <a:rPr lang="ru-RU" sz="2800" dirty="0"/>
              <a:t>) гриф, филин, сова;</a:t>
            </a:r>
            <a:br>
              <a:rPr lang="ru-RU" sz="2800" dirty="0"/>
            </a:br>
            <a:r>
              <a:rPr lang="ru-RU" sz="2800" dirty="0" smtClean="0"/>
              <a:t>         б</a:t>
            </a:r>
            <a:r>
              <a:rPr lang="ru-RU" sz="2800" dirty="0"/>
              <a:t>) орел, сокол, гриф; </a:t>
            </a:r>
            <a:r>
              <a:rPr lang="ru-RU" sz="2800" dirty="0" smtClean="0"/>
              <a:t>                       в</a:t>
            </a:r>
            <a:r>
              <a:rPr lang="ru-RU" sz="2800" dirty="0"/>
              <a:t>) ястреб, орел, </a:t>
            </a:r>
            <a:r>
              <a:rPr lang="ru-RU" sz="2800" dirty="0" smtClean="0"/>
              <a:t>сыч.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</a:t>
            </a:r>
            <a:r>
              <a:rPr lang="ru-RU" sz="2800" dirty="0"/>
              <a:t>Птенцы гнездового типа у:</a:t>
            </a:r>
            <a:br>
              <a:rPr lang="ru-RU" sz="2800" dirty="0"/>
            </a:br>
            <a:r>
              <a:rPr lang="ru-RU" sz="2800" dirty="0" smtClean="0"/>
              <a:t>         а</a:t>
            </a:r>
            <a:r>
              <a:rPr lang="ru-RU" sz="2800" dirty="0"/>
              <a:t>) скворца, дятла, утки; </a:t>
            </a:r>
            <a:r>
              <a:rPr lang="ru-RU" sz="2800" dirty="0" smtClean="0"/>
              <a:t>                  в) </a:t>
            </a:r>
            <a:r>
              <a:rPr lang="ru-RU" sz="2800" dirty="0"/>
              <a:t>грача, дятла, тетерева;</a:t>
            </a:r>
            <a:br>
              <a:rPr lang="ru-RU" sz="2800" dirty="0"/>
            </a:br>
            <a:r>
              <a:rPr lang="ru-RU" sz="2800" dirty="0" smtClean="0"/>
              <a:t>         б) </a:t>
            </a:r>
            <a:r>
              <a:rPr lang="ru-RU" sz="2800" dirty="0"/>
              <a:t>голубя, дятла, воробья; </a:t>
            </a:r>
            <a:r>
              <a:rPr lang="ru-RU" sz="2800" dirty="0" smtClean="0"/>
              <a:t>             г</a:t>
            </a:r>
            <a:r>
              <a:rPr lang="ru-RU" sz="2800" dirty="0"/>
              <a:t>) гуся, тетерева, </a:t>
            </a:r>
            <a:r>
              <a:rPr lang="ru-RU" sz="2800" dirty="0" smtClean="0"/>
              <a:t>ласточки.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Какие отделы мозга птиц лучше развиты?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dirty="0" smtClean="0"/>
              <a:t> а</a:t>
            </a:r>
            <a:r>
              <a:rPr lang="ru-RU" sz="2800" dirty="0"/>
              <a:t>) полушария переднего мозга и </a:t>
            </a:r>
            <a:r>
              <a:rPr lang="ru-RU" sz="2800" dirty="0" smtClean="0"/>
              <a:t>мозжечок;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б</a:t>
            </a:r>
            <a:r>
              <a:rPr lang="ru-RU" sz="2800" dirty="0"/>
              <a:t>) продолговатый и средний </a:t>
            </a:r>
            <a:r>
              <a:rPr lang="ru-RU" sz="2800" dirty="0" smtClean="0"/>
              <a:t> мозг</a:t>
            </a:r>
            <a:r>
              <a:rPr lang="ru-RU" sz="2800" dirty="0"/>
              <a:t>;</a:t>
            </a:r>
            <a:br>
              <a:rPr lang="ru-RU" sz="2800" dirty="0"/>
            </a:br>
            <a:r>
              <a:rPr lang="ru-RU" sz="2800" dirty="0" smtClean="0"/>
              <a:t> в</a:t>
            </a:r>
            <a:r>
              <a:rPr lang="ru-RU" sz="2800" dirty="0"/>
              <a:t>) продолговатый мозг и </a:t>
            </a:r>
            <a:r>
              <a:rPr lang="ru-RU" sz="2800" dirty="0" smtClean="0"/>
              <a:t>мозжечок;          г</a:t>
            </a:r>
            <a:r>
              <a:rPr lang="ru-RU" sz="2800" dirty="0"/>
              <a:t>) передний и продолговатый </a:t>
            </a:r>
            <a:r>
              <a:rPr lang="ru-RU" sz="2800" dirty="0" smtClean="0"/>
              <a:t>мозг.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  <a:p>
            <a:endParaRPr lang="ru-RU" dirty="0"/>
          </a:p>
          <a:p>
            <a:endParaRPr lang="ru-RU" b="0" i="0" dirty="0">
              <a:solidFill>
                <a:srgbClr val="020A1B"/>
              </a:solidFill>
              <a:effectLst/>
              <a:latin typeface="Proxima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86551" y="4528458"/>
            <a:ext cx="1458687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929" y="2329543"/>
            <a:ext cx="1549731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64135" y="736271"/>
            <a:ext cx="1444832" cy="510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ProximaNova"/>
              </a:rPr>
              <a:t>верно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Смайлики 3D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201016"/>
            <a:ext cx="8858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Часы смайлики картинки гифки аним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92" y="83127"/>
            <a:ext cx="1151907" cy="116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Зверушки-смайлики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90" y="1828800"/>
            <a:ext cx="2187040" cy="2244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8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2660" y="95003"/>
            <a:ext cx="362169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Подведем итоги.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9336" y="937152"/>
            <a:ext cx="9265678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altLang="ru-RU" sz="32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Определите уровень своей успешности на уроке</a:t>
            </a:r>
            <a:r>
              <a:rPr lang="ru-RU" altLang="ru-RU" sz="3200" kern="0" dirty="0">
                <a:solidFill>
                  <a:srgbClr val="FF0000"/>
                </a:solidFill>
                <a:latin typeface="Arial"/>
              </a:rPr>
              <a:t>.</a:t>
            </a:r>
            <a:endParaRPr lang="ru-RU" sz="1400" kern="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392" y="2404715"/>
            <a:ext cx="609600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понял материал урока и</a:t>
            </a:r>
            <a:endParaRPr lang="en-US" altLang="ru-RU" sz="24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справился со всеми заданиями.</a:t>
            </a:r>
            <a:endParaRPr lang="ru-RU" altLang="ru-RU" sz="24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304" y="3918039"/>
            <a:ext cx="5680364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не все понятно, в моей работе</a:t>
            </a:r>
          </a:p>
          <a:p>
            <a:pPr lvl="0" algn="ctr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есть ошибки, мне нужна помощь. </a:t>
            </a:r>
            <a:endParaRPr lang="ru-RU" altLang="ru-RU" sz="24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896" y="5497509"/>
            <a:ext cx="5110086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смог выполнить задания,</a:t>
            </a:r>
          </a:p>
          <a:p>
            <a:pPr lvl="0" algn="ctr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срочно нужна помощь.</a:t>
            </a:r>
            <a:endParaRPr lang="ru-RU" altLang="ru-RU" sz="24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 descr="стрел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5625" flipH="1">
            <a:off x="6989765" y="2334746"/>
            <a:ext cx="576263" cy="10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стрел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5625" flipH="1">
            <a:off x="6551242" y="3852909"/>
            <a:ext cx="576263" cy="10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стрел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5625" flipH="1">
            <a:off x="5846102" y="5408446"/>
            <a:ext cx="576263" cy="10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Пернатые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772" y="123051"/>
            <a:ext cx="1657152" cy="10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Эмоциональн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" y="424362"/>
            <a:ext cx="1439365" cy="15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С надписями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30" y="1976295"/>
            <a:ext cx="1440160" cy="155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Эмоциональные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06" y="3507198"/>
            <a:ext cx="1657003" cy="166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Эмоциональные картинк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25" y="5084667"/>
            <a:ext cx="1373683" cy="165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Добрые пожелания смайлики картинки гифки анимаци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09" y="4772020"/>
            <a:ext cx="2648197" cy="184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Пернатые картинк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91" y="2137559"/>
            <a:ext cx="2292860" cy="2303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5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4507" y="139494"/>
            <a:ext cx="6797634" cy="798657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Использованные источники.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0824" y="1415534"/>
            <a:ext cx="7766293" cy="230832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u="sng" dirty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znanija.com/task/18231562</a:t>
            </a:r>
            <a:r>
              <a:rPr lang="ru-RU" u="sng" dirty="0" smtClean="0"/>
              <a:t>   </a:t>
            </a:r>
            <a:r>
              <a:rPr lang="ru-RU" dirty="0" smtClean="0"/>
              <a:t>-   тестовые вопросы.</a:t>
            </a:r>
          </a:p>
          <a:p>
            <a:r>
              <a:rPr lang="en-US" dirty="0">
                <a:hlinkClick r:id="rId3"/>
              </a:rPr>
              <a:t>https://www.yandex.ru/yandsearch?text=</a:t>
            </a:r>
            <a:r>
              <a:rPr lang="ru-RU" dirty="0" smtClean="0">
                <a:hlinkClick r:id="rId3"/>
              </a:rPr>
              <a:t>скелет</a:t>
            </a:r>
            <a:r>
              <a:rPr lang="ru-RU" dirty="0" smtClean="0"/>
              <a:t> – </a:t>
            </a:r>
            <a:r>
              <a:rPr lang="ru-RU" dirty="0" err="1" smtClean="0"/>
              <a:t>рисунки,фотографии</a:t>
            </a:r>
            <a:r>
              <a:rPr lang="ru-RU" dirty="0" smtClean="0"/>
              <a:t>.</a:t>
            </a:r>
          </a:p>
          <a:p>
            <a:r>
              <a:rPr lang="en-US" dirty="0">
                <a:hlinkClick r:id="rId4"/>
              </a:rPr>
              <a:t>https://www.yandex.ru/yandsearch?text=</a:t>
            </a:r>
            <a:r>
              <a:rPr lang="ru-RU" dirty="0" smtClean="0">
                <a:hlinkClick r:id="rId4"/>
              </a:rPr>
              <a:t>внутреннее--фотографии</a:t>
            </a:r>
            <a:r>
              <a:rPr lang="ru-RU" dirty="0" smtClean="0"/>
              <a:t>.</a:t>
            </a:r>
          </a:p>
          <a:p>
            <a:r>
              <a:rPr lang="ru-RU" dirty="0">
                <a:hlinkClick r:id="rId5"/>
              </a:rPr>
              <a:t>http://animalsfoto.com/jivotnyie</a:t>
            </a:r>
            <a:endParaRPr lang="ru-RU" dirty="0"/>
          </a:p>
          <a:p>
            <a:r>
              <a:rPr lang="en-US" u="sng" dirty="0">
                <a:hlinkClick r:id="rId6"/>
              </a:rPr>
              <a:t>http://batrachos.com/node/226</a:t>
            </a:r>
            <a:r>
              <a:rPr lang="en-US" dirty="0"/>
              <a:t> </a:t>
            </a:r>
            <a:r>
              <a:rPr lang="ru-RU" dirty="0"/>
              <a:t>археоптерикс</a:t>
            </a:r>
          </a:p>
          <a:p>
            <a:r>
              <a:rPr lang="en-US" u="sng" dirty="0">
                <a:hlinkClick r:id="rId7"/>
              </a:rPr>
              <a:t>http</a:t>
            </a:r>
            <a:r>
              <a:rPr lang="ru-RU" u="sng" dirty="0">
                <a:hlinkClick r:id="rId7"/>
              </a:rPr>
              <a:t>://</a:t>
            </a:r>
            <a:r>
              <a:rPr lang="en-US" u="sng" dirty="0">
                <a:hlinkClick r:id="rId7"/>
              </a:rPr>
              <a:t>www</a:t>
            </a:r>
            <a:r>
              <a:rPr lang="ru-RU" u="sng" dirty="0">
                <a:hlinkClick r:id="rId7"/>
              </a:rPr>
              <a:t>.</a:t>
            </a:r>
            <a:r>
              <a:rPr lang="en-US" u="sng" dirty="0" err="1">
                <a:hlinkClick r:id="rId7"/>
              </a:rPr>
              <a:t>proshkolu</a:t>
            </a:r>
            <a:r>
              <a:rPr lang="ru-RU" u="sng" dirty="0">
                <a:hlinkClick r:id="rId7"/>
              </a:rPr>
              <a:t>.</a:t>
            </a:r>
            <a:r>
              <a:rPr lang="en-US" u="sng" dirty="0" err="1">
                <a:hlinkClick r:id="rId7"/>
              </a:rPr>
              <a:t>ru</a:t>
            </a:r>
            <a:r>
              <a:rPr lang="ru-RU" u="sng" dirty="0">
                <a:hlinkClick r:id="rId7"/>
              </a:rPr>
              <a:t>/</a:t>
            </a:r>
            <a:r>
              <a:rPr lang="en-US" u="sng" dirty="0">
                <a:hlinkClick r:id="rId7"/>
              </a:rPr>
              <a:t>user</a:t>
            </a:r>
            <a:r>
              <a:rPr lang="ru-RU" u="sng" dirty="0">
                <a:hlinkClick r:id="rId7"/>
              </a:rPr>
              <a:t>/</a:t>
            </a:r>
            <a:r>
              <a:rPr lang="en-US" u="sng" dirty="0" err="1">
                <a:hlinkClick r:id="rId7"/>
              </a:rPr>
              <a:t>Prilepin</a:t>
            </a:r>
            <a:r>
              <a:rPr lang="ru-RU" u="sng" dirty="0">
                <a:hlinkClick r:id="rId7"/>
              </a:rPr>
              <a:t>-97/</a:t>
            </a:r>
            <a:r>
              <a:rPr lang="en-US" u="sng" dirty="0">
                <a:hlinkClick r:id="rId7"/>
              </a:rPr>
              <a:t>file</a:t>
            </a:r>
            <a:r>
              <a:rPr lang="ru-RU" u="sng" dirty="0">
                <a:hlinkClick r:id="rId7"/>
              </a:rPr>
              <a:t>/1507766/</a:t>
            </a:r>
            <a:r>
              <a:rPr lang="ru-RU" dirty="0"/>
              <a:t> гомологичные органы</a:t>
            </a:r>
          </a:p>
          <a:p>
            <a:r>
              <a:rPr lang="ru-RU" u="sng" dirty="0">
                <a:hlinkClick r:id="rId8"/>
              </a:rPr>
              <a:t>http://ankartin.narod.ru/aniraz.htm</a:t>
            </a:r>
            <a:r>
              <a:rPr lang="ru-RU" u="sng" dirty="0"/>
              <a:t> анимированные картинки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Смайлики 3D картинк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530" y="139495"/>
            <a:ext cx="1828800" cy="161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vamotkrytka.ru/_ph/4/1/397439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6" y="139493"/>
            <a:ext cx="2156362" cy="205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Работа,хобби картинки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6" y="2327564"/>
            <a:ext cx="1992772" cy="1474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ерьевой покров 2... Идиоадаптации птиц (приспособление 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С надписями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01" y="3645725"/>
            <a:ext cx="2470068" cy="240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ернат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6" y="5070764"/>
            <a:ext cx="1466603" cy="162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ернатые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52" y="5225143"/>
            <a:ext cx="1499260" cy="163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ернатые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237506"/>
            <a:ext cx="2588819" cy="163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ернатые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4583876"/>
            <a:ext cx="2588819" cy="21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ернатые картинк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5" y="1876301"/>
            <a:ext cx="1923802" cy="1769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4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ласс Птицы...  Подтип Позвоночные.  Тип Хордовые. Классификация пт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3777" y="3538847"/>
            <a:ext cx="3002477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22618" y="3750623"/>
            <a:ext cx="2966852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35834" y="3653641"/>
            <a:ext cx="3170711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41147" y="3096467"/>
            <a:ext cx="372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2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9796" y="283569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828160" y="2897248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3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Картинки для презентаций Анимации для создания презентаций. Это вопрос. Задумался фо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6" y="344384"/>
            <a:ext cx="2256311" cy="263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774" y="344384"/>
            <a:ext cx="1923803" cy="263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С надписями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160" y="4568041"/>
            <a:ext cx="1737358" cy="1997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4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arn notes flight, to produce birds muscles, More and difficult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75"/>
            <a:ext cx="12191998" cy="68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жав пол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59" y="451262"/>
            <a:ext cx="6396068" cy="6187043"/>
          </a:xfrm>
          <a:prstGeom prst="rect">
            <a:avLst/>
          </a:prstGeom>
          <a:noFill/>
          <a:ln w="666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624117"/>
            <a:ext cx="5474526" cy="40318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солнце тёмный лес зардел,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долине пар белеет тонкий,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песню раннюю запел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лазури ………. звонкий.</a:t>
            </a:r>
          </a:p>
          <a:p>
            <a:pPr>
              <a:lnSpc>
                <a:spcPct val="80000"/>
              </a:lnSpc>
            </a:pPr>
            <a:endParaRPr lang="ru-RU" altLang="ru-RU" sz="32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голосисто с вышины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Поёт, на солнышке сверкает: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пришла к нам молодая,</a:t>
            </a:r>
          </a:p>
          <a:p>
            <a:pPr>
              <a:lnSpc>
                <a:spcPct val="80000"/>
              </a:lnSpc>
            </a:pP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здесь пою приход весны.                                                              	(</a:t>
            </a:r>
            <a:r>
              <a:rPr lang="ru-RU" altLang="ru-RU" sz="32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В.А.Жуковский</a:t>
            </a:r>
            <a:r>
              <a:rPr lang="ru-RU" alt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4259" y="5868864"/>
            <a:ext cx="298847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alt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Жаворонок</a:t>
            </a:r>
            <a:r>
              <a:rPr lang="ru-RU" altLang="ru-RU" sz="4400" dirty="0" smtClean="0">
                <a:solidFill>
                  <a:srgbClr val="FF0000"/>
                </a:solidFill>
              </a:rPr>
              <a:t> 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Картинки для презентаций Анимации для создания презентаций. Это вопрос. Задумался фон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93" y="231566"/>
            <a:ext cx="2054430" cy="268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Часы смайлики картинки гифки анимаци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87" y="142504"/>
            <a:ext cx="2149434" cy="13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 надписями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7" y="5391397"/>
            <a:ext cx="1826699" cy="145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0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гусь д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61" y="85498"/>
            <a:ext cx="3714750" cy="3655229"/>
          </a:xfrm>
          <a:prstGeom prst="rect">
            <a:avLst/>
          </a:prstGeom>
          <a:noFill/>
          <a:ln w="6667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48" y="0"/>
            <a:ext cx="4665851" cy="3740727"/>
          </a:xfrm>
          <a:prstGeom prst="rect">
            <a:avLst/>
          </a:prstGeom>
          <a:noFill/>
          <a:ln w="635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голубь павл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20"/>
            <a:ext cx="3563749" cy="3786599"/>
          </a:xfrm>
          <a:prstGeom prst="rect">
            <a:avLst/>
          </a:prstGeom>
          <a:noFill/>
          <a:ln w="635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жав поле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1984"/>
            <a:ext cx="3563749" cy="2856016"/>
          </a:xfrm>
          <a:prstGeom prst="rect">
            <a:avLst/>
          </a:prstGeom>
          <a:noFill/>
          <a:ln w="666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521322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птица объект </a:t>
            </a:r>
            <a:r>
              <a:rPr lang="ru-RU" alt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приомысла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/>
          </a:p>
        </p:txBody>
      </p:sp>
      <p:pic>
        <p:nvPicPr>
          <p:cNvPr id="1026" name="Picture 2" descr="http://www.marshruty.ru/PhotoFiles/3/7/c/b/37cb058cf40b4f18b684f24ff3836a39/large/Black_ai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82" y="3740727"/>
            <a:ext cx="4647717" cy="310515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iavrn.ru/upload/preview/8/0/a/80a5ee2a9633601690316bbf4d226fb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3761388"/>
            <a:ext cx="3962401" cy="308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52110" y="18543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4720" y="211121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2878" y="457823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49882" y="574472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96152" y="442636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038557" y="211121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5" name="Рисунок 14" descr="Смайлики 3D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30" y="641269"/>
            <a:ext cx="1377538" cy="127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Часы смайлики картинки гифки анимаци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83" y="64837"/>
            <a:ext cx="1180631" cy="1212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7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iogeo-kulikova.ucoz.ru/mlekopitaychie/stroenie_kryla_pti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2553195" y="2576945"/>
            <a:ext cx="1805049" cy="344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22519" y="5130139"/>
            <a:ext cx="1684316" cy="3899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06835" y="1401287"/>
            <a:ext cx="1856509" cy="3800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93635" y="57029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8467" y="1778839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98747" y="423976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http://3.bp.blogspot.com/-PpMqyPtOd6A/VWlYFtlnU5I/AAAAAAAAAyc/A-j8_KzNZhA/s640/surprised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90005"/>
            <a:ext cx="1726267" cy="220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09" y="190005"/>
            <a:ext cx="1733796" cy="205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С надписями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3990109"/>
            <a:ext cx="2361087" cy="235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Пернатые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41371"/>
            <a:ext cx="1674420" cy="2208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5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лест-елов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41" y="1162049"/>
            <a:ext cx="3542248" cy="3279322"/>
          </a:xfrm>
          <a:prstGeom prst="rect">
            <a:avLst/>
          </a:prstGeom>
          <a:noFill/>
          <a:ln w="635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вост солов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1162050"/>
            <a:ext cx="3469718" cy="32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ястреб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5" y="1162049"/>
            <a:ext cx="3487800" cy="3279323"/>
          </a:xfrm>
          <a:prstGeom prst="rect">
            <a:avLst/>
          </a:prstGeom>
          <a:noFill/>
          <a:ln w="7620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ирог 4"/>
          <p:cNvSpPr/>
          <p:nvPr/>
        </p:nvSpPr>
        <p:spPr>
          <a:xfrm rot="19138130">
            <a:off x="551435" y="1570284"/>
            <a:ext cx="2943787" cy="3107063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ирог 5"/>
          <p:cNvSpPr/>
          <p:nvPr/>
        </p:nvSpPr>
        <p:spPr>
          <a:xfrm rot="19138130">
            <a:off x="4352414" y="1570284"/>
            <a:ext cx="2943787" cy="3107063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ирог 6"/>
          <p:cNvSpPr/>
          <p:nvPr/>
        </p:nvSpPr>
        <p:spPr>
          <a:xfrm rot="19138130">
            <a:off x="8052682" y="1570283"/>
            <a:ext cx="2943787" cy="3107063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30468" y="216209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1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2110" y="18543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24575" y="139263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3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35444" y="5885328"/>
            <a:ext cx="9119548" cy="83099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Последний элемент цепи питания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5444" y="4893772"/>
            <a:ext cx="2201905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Хищник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9362" y="4910283"/>
            <a:ext cx="4538074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Санитар природы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4" name="Пирог 13"/>
          <p:cNvSpPr/>
          <p:nvPr/>
        </p:nvSpPr>
        <p:spPr>
          <a:xfrm rot="19138130">
            <a:off x="570409" y="1570282"/>
            <a:ext cx="2943787" cy="3107063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ирог 14"/>
          <p:cNvSpPr/>
          <p:nvPr/>
        </p:nvSpPr>
        <p:spPr>
          <a:xfrm rot="19138130">
            <a:off x="583830" y="1586798"/>
            <a:ext cx="2943787" cy="3107063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2368" y="4917310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29764" y="489377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9506" y="5792995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3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9" name="Рисунок 18" descr="Смайлики 3D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11" y="139263"/>
            <a:ext cx="1451170" cy="171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Часы смайлики картинки гифки анимаци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436" y="139263"/>
            <a:ext cx="1490351" cy="138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С надписями картинк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81" y="4457656"/>
            <a:ext cx="14287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3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келет птицы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914" y="0"/>
            <a:ext cx="8823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3251" y="435060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69133" y="278417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31725" y="399714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31725" y="580249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72117" y="330823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4625" y="-9718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" name="Стрелка вправо 1"/>
          <p:cNvSpPr/>
          <p:nvPr/>
        </p:nvSpPr>
        <p:spPr>
          <a:xfrm rot="11149096">
            <a:off x="8660703" y="4274555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900057" y="5394909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404989" y="3550237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741536">
            <a:off x="4511648" y="267125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857500" y="4563263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2026247">
            <a:off x="8208817" y="2771791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1030376">
            <a:off x="8621486" y="5985165"/>
            <a:ext cx="1603169" cy="264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98752" y="510078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337" y="580249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807" y="488632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201" y="386470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9425" y="2839552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2336" y="190651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8659" y="91710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8659" y="-1593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849" y="1246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ЧЕРЕП</a:t>
            </a:r>
            <a:endParaRPr lang="ru-RU" sz="3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65822" y="972962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ВИЛОЧКА</a:t>
            </a:r>
            <a:endParaRPr lang="ru-RU" sz="3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63796" y="1956186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КИЛЬ</a:t>
            </a:r>
            <a:endParaRPr lang="ru-RU" sz="3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37170" y="2946500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ГОЛЕНЬ</a:t>
            </a:r>
            <a:endParaRPr lang="ru-RU" sz="3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52509" y="3936269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ЦЕВКА</a:t>
            </a:r>
            <a:endParaRPr lang="ru-RU" sz="3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58893" y="4908374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БЕДРО</a:t>
            </a:r>
            <a:endParaRPr lang="ru-RU" sz="3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63796" y="5907945"/>
            <a:ext cx="280106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ПЛЕЧО</a:t>
            </a:r>
            <a:endParaRPr lang="ru-RU" sz="3600" dirty="0"/>
          </a:p>
        </p:txBody>
      </p:sp>
      <p:pic>
        <p:nvPicPr>
          <p:cNvPr id="31" name="Рисунок 30" descr="Смайлики 3D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5" y="285009"/>
            <a:ext cx="1627693" cy="160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Часы смайлики картинки гифки аним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743" y="1984548"/>
            <a:ext cx="1673213" cy="168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С надписями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05" y="1664706"/>
            <a:ext cx="14287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6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439</Words>
  <Application>Microsoft Office PowerPoint</Application>
  <PresentationFormat>Широкоэкранный</PresentationFormat>
  <Paragraphs>217</Paragraphs>
  <Slides>27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ProximaNova</vt:lpstr>
      <vt:lpstr>Times New Roman</vt:lpstr>
      <vt:lpstr>Тема Office</vt:lpstr>
      <vt:lpstr>Урок-зачет по теме «Птицы».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источники.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51</cp:revision>
  <dcterms:created xsi:type="dcterms:W3CDTF">2017-02-21T04:44:50Z</dcterms:created>
  <dcterms:modified xsi:type="dcterms:W3CDTF">2017-02-22T20:01:19Z</dcterms:modified>
</cp:coreProperties>
</file>