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66" r:id="rId14"/>
    <p:sldId id="272" r:id="rId15"/>
    <p:sldId id="268" r:id="rId16"/>
    <p:sldId id="270" r:id="rId17"/>
    <p:sldId id="271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8ED3-D20E-4702-B1B3-5FFDD43E87BA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160C-68C9-40BF-A216-A974491C3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8ED3-D20E-4702-B1B3-5FFDD43E87BA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160C-68C9-40BF-A216-A974491C3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8ED3-D20E-4702-B1B3-5FFDD43E87BA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160C-68C9-40BF-A216-A974491C3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8ED3-D20E-4702-B1B3-5FFDD43E87BA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160C-68C9-40BF-A216-A974491C3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8ED3-D20E-4702-B1B3-5FFDD43E87BA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160C-68C9-40BF-A216-A974491C3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8ED3-D20E-4702-B1B3-5FFDD43E87BA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160C-68C9-40BF-A216-A974491C3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8ED3-D20E-4702-B1B3-5FFDD43E87BA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160C-68C9-40BF-A216-A974491C3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8ED3-D20E-4702-B1B3-5FFDD43E87BA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160C-68C9-40BF-A216-A974491C3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8ED3-D20E-4702-B1B3-5FFDD43E87BA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160C-68C9-40BF-A216-A974491C3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8ED3-D20E-4702-B1B3-5FFDD43E87BA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160C-68C9-40BF-A216-A974491C3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8ED3-D20E-4702-B1B3-5FFDD43E87BA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160C-68C9-40BF-A216-A974491C3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24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58ED3-D20E-4702-B1B3-5FFDD43E87BA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5160C-68C9-40BF-A216-A974491C3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 cap="all" spc="0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gradFill>
            <a:gsLst>
              <a:gs pos="0">
                <a:schemeClr val="accent4">
                  <a:shade val="20000"/>
                  <a:satMod val="245000"/>
                </a:schemeClr>
              </a:gs>
              <a:gs pos="43000">
                <a:schemeClr val="accent4">
                  <a:satMod val="255000"/>
                </a:schemeClr>
              </a:gs>
              <a:gs pos="48000">
                <a:schemeClr val="accent4">
                  <a:shade val="85000"/>
                  <a:satMod val="255000"/>
                </a:schemeClr>
              </a:gs>
              <a:gs pos="100000">
                <a:schemeClr val="accent4">
                  <a:shade val="20000"/>
                  <a:satMod val="245000"/>
                </a:schemeClr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90000"/>
              <a:lumOff val="10000"/>
            </a:schemeClr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90000"/>
              <a:lumOff val="10000"/>
            </a:schemeClr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90000"/>
              <a:lumOff val="10000"/>
            </a:schemeClr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90000"/>
              <a:lumOff val="10000"/>
            </a:schemeClr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90000"/>
              <a:lumOff val="10000"/>
            </a:schemeClr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%D0%A3%D1%81%D1%82%D1%80%D0%B8%D1%86%D1%8B#.D0.A3.D1.81.D0.BB.D0.BE.D0.B2.D0.B8.D1.8F_.D0.BE.D0.B1.D0.B8.D1.82.D0.B0.D0.BD.D0.B8.D1.8F" TargetMode="Externa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2071678"/>
            <a:ext cx="7772400" cy="1470025"/>
          </a:xfrm>
        </p:spPr>
        <p:txBody>
          <a:bodyPr/>
          <a:lstStyle/>
          <a:p>
            <a:r>
              <a:rPr lang="ru-RU" dirty="0" smtClean="0"/>
              <a:t>Концепция экосистемы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103674"/>
            <a:ext cx="4500594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Презентация -сопровождение </a:t>
            </a:r>
            <a:r>
              <a:rPr lang="ru-RU" smtClean="0"/>
              <a:t>урока биологии  </a:t>
            </a:r>
            <a:r>
              <a:rPr lang="ru-RU" dirty="0" smtClean="0"/>
              <a:t>в 10 классе по программе Пономаревой И.Н.</a:t>
            </a:r>
          </a:p>
          <a:p>
            <a:r>
              <a:rPr lang="ru-RU" dirty="0" smtClean="0"/>
              <a:t>Автор: Лобес Светлана Геннадьевна</a:t>
            </a:r>
          </a:p>
          <a:p>
            <a:r>
              <a:rPr lang="ru-RU" dirty="0" smtClean="0"/>
              <a:t>Учитель биологии МАОУ «СОШ №2»</a:t>
            </a:r>
          </a:p>
          <a:p>
            <a:r>
              <a:rPr lang="ru-RU" dirty="0" smtClean="0"/>
              <a:t>Город Чернушка</a:t>
            </a:r>
            <a:endParaRPr lang="ru-RU" dirty="0"/>
          </a:p>
        </p:txBody>
      </p:sp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экосистемы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429256" y="1600200"/>
            <a:ext cx="3257544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Живое население  </a:t>
            </a:r>
            <a:r>
              <a:rPr lang="ru-RU" sz="4800" b="1" dirty="0" smtClean="0">
                <a:solidFill>
                  <a:srgbClr val="0070C0"/>
                </a:solidFill>
              </a:rPr>
              <a:t>+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абиотические условия среды</a:t>
            </a:r>
          </a:p>
          <a:p>
            <a:endParaRPr lang="ru-RU" dirty="0"/>
          </a:p>
        </p:txBody>
      </p:sp>
      <p:pic>
        <p:nvPicPr>
          <p:cNvPr id="46082" name="Picture 2" descr="http://mirbiologii.ru/wp-content/uploads/2012/12/strukturaekosiste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571612"/>
            <a:ext cx="4929222" cy="48577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Компоненты экосистемы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7106" name="Picture 2" descr="http://shkola.tsu.ru/upload/blog/6a1/ep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180583"/>
            <a:ext cx="8317868" cy="50344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29058" y="6215082"/>
            <a:ext cx="702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Зад 4</a:t>
            </a: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8229600" cy="639763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Энергетический и информационный обмен экосистемы</a:t>
            </a:r>
            <a:r>
              <a:rPr lang="ru-RU" sz="4000" dirty="0"/>
              <a:t> </a:t>
            </a:r>
          </a:p>
        </p:txBody>
      </p:sp>
      <p:pic>
        <p:nvPicPr>
          <p:cNvPr id="18436" name="Picture 4" descr="Схема_экосистемы_по_Реймерсу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997078"/>
            <a:ext cx="7500990" cy="58609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Характеристика экосистемы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353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Структура, компоненты (все, что определяет работоспособность экосистемы)</a:t>
            </a:r>
          </a:p>
          <a:p>
            <a:r>
              <a:rPr lang="ru-RU" dirty="0" smtClean="0"/>
              <a:t>Энергетика системы (характер поступления энергии)</a:t>
            </a:r>
          </a:p>
          <a:p>
            <a:r>
              <a:rPr lang="ru-RU" dirty="0" smtClean="0"/>
              <a:t>Направление и скорость движения веществ и энергии по цепям питания и разложения</a:t>
            </a:r>
          </a:p>
          <a:p>
            <a:r>
              <a:rPr lang="ru-RU" dirty="0" smtClean="0"/>
              <a:t>Продуктивность экосистемы в виде биологической продукции и биомассы</a:t>
            </a: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183880" cy="1303040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>
                <a:solidFill>
                  <a:srgbClr val="C00000"/>
                </a:solidFill>
              </a:rPr>
              <a:t>Надвидовой</a:t>
            </a:r>
            <a:r>
              <a:rPr lang="ru-RU" sz="2800" dirty="0" smtClean="0">
                <a:solidFill>
                  <a:srgbClr val="C00000"/>
                </a:solidFill>
              </a:rPr>
              <a:t> уровень  организации биосистем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928670"/>
            <a:ext cx="4040188" cy="639762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Характеристика Экосистемы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4876" y="928670"/>
            <a:ext cx="4041775" cy="639762"/>
          </a:xfrm>
          <a:solidFill>
            <a:srgbClr val="00B0F0"/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Основные свойства-признаки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42910" y="1662090"/>
            <a:ext cx="3931920" cy="519591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0070C0"/>
                </a:solidFill>
              </a:rPr>
              <a:t>Структура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0070C0"/>
                </a:solidFill>
              </a:rPr>
              <a:t>Энергетика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0070C0"/>
                </a:solidFill>
              </a:rPr>
              <a:t>Направление и скорость движения веществ и энергии    по цепям питания и разложения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0070C0"/>
                </a:solidFill>
              </a:rPr>
              <a:t>Геохимические </a:t>
            </a:r>
            <a:r>
              <a:rPr lang="ru-RU" sz="2000" b="1" dirty="0" err="1" smtClean="0">
                <a:solidFill>
                  <a:srgbClr val="0070C0"/>
                </a:solidFill>
              </a:rPr>
              <a:t>циклы,круговорот</a:t>
            </a:r>
            <a:r>
              <a:rPr lang="ru-RU" sz="2000" b="1" dirty="0" smtClean="0">
                <a:solidFill>
                  <a:srgbClr val="0070C0"/>
                </a:solidFill>
              </a:rPr>
              <a:t> веществ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0070C0"/>
                </a:solidFill>
              </a:rPr>
              <a:t>Продуктивность экосистемы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0070C0"/>
                </a:solidFill>
              </a:rPr>
              <a:t>трофико-динамическое состояние экосистемы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0070C0"/>
                </a:solidFill>
              </a:rPr>
              <a:t>Биологическая регуляция  геохимической среды</a:t>
            </a:r>
          </a:p>
          <a:p>
            <a:pPr marL="457200" indent="-457200">
              <a:buFont typeface="+mj-lt"/>
              <a:buAutoNum type="arabicPeriod"/>
            </a:pP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4876" y="1662090"/>
            <a:ext cx="3931920" cy="5195910"/>
          </a:xfrm>
          <a:solidFill>
            <a:srgbClr val="00B0F0"/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marL="457200" indent="-457200"/>
            <a:r>
              <a:rPr lang="ru-RU" sz="2000" b="1" dirty="0" smtClean="0">
                <a:solidFill>
                  <a:srgbClr val="FFFF00"/>
                </a:solidFill>
              </a:rPr>
              <a:t>Экосистема </a:t>
            </a:r>
            <a:r>
              <a:rPr lang="ru-RU" sz="2000" b="1" dirty="0" err="1" smtClean="0">
                <a:solidFill>
                  <a:srgbClr val="FFFF00"/>
                </a:solidFill>
              </a:rPr>
              <a:t>неограничена</a:t>
            </a:r>
            <a:r>
              <a:rPr lang="ru-RU" sz="2000" b="1" dirty="0" smtClean="0">
                <a:solidFill>
                  <a:srgbClr val="FFFF00"/>
                </a:solidFill>
              </a:rPr>
              <a:t> строгими рамками размеров;</a:t>
            </a:r>
          </a:p>
          <a:p>
            <a:pPr marL="457200" indent="-457200"/>
            <a:r>
              <a:rPr lang="ru-RU" sz="2000" b="1" dirty="0" smtClean="0">
                <a:solidFill>
                  <a:srgbClr val="FFFF00"/>
                </a:solidFill>
              </a:rPr>
              <a:t>Количеством участвующих компонентов;</a:t>
            </a:r>
          </a:p>
          <a:p>
            <a:pPr marL="457200" indent="-457200"/>
            <a:r>
              <a:rPr lang="ru-RU" sz="2000" b="1" dirty="0" smtClean="0">
                <a:solidFill>
                  <a:srgbClr val="FFFF00"/>
                </a:solidFill>
              </a:rPr>
              <a:t>Слабо отражает свойства  конкретного территориально-природного комплекса;</a:t>
            </a:r>
          </a:p>
          <a:p>
            <a:pPr marL="457200" indent="-457200"/>
            <a:r>
              <a:rPr lang="ru-RU" sz="2000" b="1" dirty="0" smtClean="0">
                <a:solidFill>
                  <a:srgbClr val="FFFF00"/>
                </a:solidFill>
              </a:rPr>
              <a:t>Не раскрывает биоценотические связи и зависимости; </a:t>
            </a:r>
          </a:p>
          <a:p>
            <a:pPr marL="457200" indent="-457200"/>
            <a:r>
              <a:rPr lang="ru-RU" sz="2000" b="1" dirty="0" smtClean="0">
                <a:solidFill>
                  <a:srgbClr val="FFFF00"/>
                </a:solidFill>
              </a:rPr>
              <a:t>Охватывает комплексы любого масштаба.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4214810" y="1071546"/>
            <a:ext cx="714380" cy="2857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Направления исследований БГЦ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0178" name="Picture 2" descr="http://elementy.ru/images/eltpub/ecology_4_7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357298"/>
            <a:ext cx="2071702" cy="3008879"/>
          </a:xfrm>
          <a:prstGeom prst="rect">
            <a:avLst/>
          </a:prstGeom>
          <a:noFill/>
        </p:spPr>
      </p:pic>
      <p:pic>
        <p:nvPicPr>
          <p:cNvPr id="50180" name="Picture 4" descr="Изображение: `Наука и жизнь`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43702" y="1428736"/>
            <a:ext cx="2071702" cy="3019425"/>
          </a:xfrm>
          <a:prstGeom prst="rect">
            <a:avLst/>
          </a:prstGeom>
          <a:noFill/>
        </p:spPr>
      </p:pic>
      <p:pic>
        <p:nvPicPr>
          <p:cNvPr id="6" name="Picture 4" descr="Изображение: `Наука и жизнь`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1428736"/>
            <a:ext cx="2357454" cy="30194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4357694"/>
            <a:ext cx="25003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 1877 году описывал устричную</a:t>
            </a:r>
            <a:r>
              <a:rPr lang="ru-RU" sz="2000" b="1" dirty="0" smtClean="0">
                <a:hlinkClick r:id="rId5" tooltip="Устрицы"/>
              </a:rPr>
              <a:t> </a:t>
            </a:r>
            <a:r>
              <a:rPr lang="ru-RU" sz="2000" b="1" dirty="0" smtClean="0"/>
              <a:t>банку как сообщество организмов и дал ему название «биоценоз»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4572008"/>
            <a:ext cx="27860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 1935 году Экосистема - система </a:t>
            </a:r>
            <a:r>
              <a:rPr lang="ru-RU" sz="2000" b="1" dirty="0" err="1" smtClean="0"/>
              <a:t>физико-химико-биологических</a:t>
            </a:r>
            <a:r>
              <a:rPr lang="ru-RU" sz="2000" b="1" dirty="0" smtClean="0"/>
              <a:t> процессов 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00760" y="4500570"/>
            <a:ext cx="30003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Биогеоценоз  - взаимообусловленный комплекс живых и косных компонентов, связанных между собой обменом веществ и энергии (1944)</a:t>
            </a:r>
            <a:endParaRPr lang="ru-RU" sz="2000" b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zooclub.ru/attach/62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7554" y="2143116"/>
            <a:ext cx="2326838" cy="2571768"/>
          </a:xfrm>
          <a:prstGeom prst="rect">
            <a:avLst/>
          </a:prstGeom>
          <a:noFill/>
        </p:spPr>
      </p:pic>
      <p:pic>
        <p:nvPicPr>
          <p:cNvPr id="51204" name="Picture 4" descr="http://www.hsn-ltd.ru/upload/information_system_1/9/5/3/item_9535/953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0"/>
            <a:ext cx="3000364" cy="24336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6" name="Picture 6" descr="http://www.podkat.ru/uploads/posts/1239891847_post31239274152953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-1"/>
            <a:ext cx="2714644" cy="32282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8" name="Picture 8" descr="http://animalworld.com.ua/images/2010/April/Animals/Mustela/Mustela-nivalis_3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4" y="3143248"/>
            <a:ext cx="2571768" cy="35004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10" name="Picture 10" descr="http://img0.liveinternet.ru/images/attach/b/2/1/820/1820429_18807778_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43636" y="3503185"/>
            <a:ext cx="2643206" cy="33548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трелка вниз 8"/>
          <p:cNvSpPr/>
          <p:nvPr/>
        </p:nvSpPr>
        <p:spPr>
          <a:xfrm rot="2483810">
            <a:off x="2822673" y="4400666"/>
            <a:ext cx="64294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9679381">
            <a:off x="5526416" y="1717500"/>
            <a:ext cx="714380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3125769">
            <a:off x="5458160" y="4668409"/>
            <a:ext cx="722285" cy="6073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3816383">
            <a:off x="2832955" y="1730316"/>
            <a:ext cx="714380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57224" y="2357430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Соболь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643702" y="3071810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Колонок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71472" y="6429396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Ласка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286612" y="6334780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Лиса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Георгий Федорович Морозов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543428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«В природе не существует полезных и вредных птиц, полезных и вредных насекомых, там все служит друг другу и взаимно приспособлено» </a:t>
            </a:r>
          </a:p>
          <a:p>
            <a:pPr algn="r">
              <a:buNone/>
            </a:pPr>
            <a:r>
              <a:rPr lang="ru-RU" dirty="0" smtClean="0"/>
              <a:t>1912 год</a:t>
            </a:r>
            <a:endParaRPr lang="ru-RU" dirty="0"/>
          </a:p>
        </p:txBody>
      </p:sp>
      <p:pic>
        <p:nvPicPr>
          <p:cNvPr id="53250" name="Picture 2" descr="http://prok.rgo.ru/files/2011/08/Moroz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7" y="1571612"/>
            <a:ext cx="4102581" cy="47149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72132" y="6357958"/>
            <a:ext cx="30299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http://prok.rgo.ru/files/2011/08/Morozov.jpg</a:t>
            </a:r>
            <a:endParaRPr lang="ru-RU" sz="12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143000"/>
          </a:xfrm>
        </p:spPr>
        <p:txBody>
          <a:bodyPr/>
          <a:lstStyle/>
          <a:p>
            <a:r>
              <a:rPr lang="ru-RU" dirty="0" smtClean="0"/>
              <a:t>Размеры БГЦ</a:t>
            </a:r>
            <a:endParaRPr lang="ru-RU" dirty="0"/>
          </a:p>
        </p:txBody>
      </p:sp>
      <p:pic>
        <p:nvPicPr>
          <p:cNvPr id="1026" name="Picture 2" descr="http://www.pitersad.ru/pic/moh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3713029" cy="2786082"/>
          </a:xfrm>
          <a:prstGeom prst="rect">
            <a:avLst/>
          </a:prstGeom>
          <a:noFill/>
        </p:spPr>
      </p:pic>
      <p:pic>
        <p:nvPicPr>
          <p:cNvPr id="1028" name="Picture 4" descr="http://www.restate.ru/materials/attachment/fed14c76860988cd725e2e8dade407c4d10755e6/%D0%BB%D0%B5%D1%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785794"/>
            <a:ext cx="3905277" cy="2928958"/>
          </a:xfrm>
          <a:prstGeom prst="rect">
            <a:avLst/>
          </a:prstGeom>
          <a:noFill/>
        </p:spPr>
      </p:pic>
      <p:pic>
        <p:nvPicPr>
          <p:cNvPr id="1030" name="Picture 6" descr="http://www.edu54.ru/sites/default/files/images/2011/02/1179210361863224023544a853c52fc12c0723e6.preview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786190"/>
            <a:ext cx="3786214" cy="2839660"/>
          </a:xfrm>
          <a:prstGeom prst="rect">
            <a:avLst/>
          </a:prstGeom>
          <a:noFill/>
        </p:spPr>
      </p:pic>
      <p:pic>
        <p:nvPicPr>
          <p:cNvPr id="1032" name="Picture 8" descr="http://s5.goodfon.ru/wallpaper/previews-middle/180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3626" y="3857628"/>
            <a:ext cx="4257704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Биотоп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участок территории, однородный по условиям жизни для определённых видов растений или животных, или же для формирования определённого биоценоза.</a:t>
            </a:r>
            <a:endParaRPr lang="ru-RU" dirty="0"/>
          </a:p>
        </p:txBody>
      </p:sp>
      <p:pic>
        <p:nvPicPr>
          <p:cNvPr id="32770" name="Picture 2" descr="http://all4aquarium.ru/files/jbl-2012/results/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893624"/>
            <a:ext cx="6000760" cy="29643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Сформировать знания о БГЦ как биосистеме и экосистеме, об учениях В.Н. Сукачева о БГЦ и А. </a:t>
            </a:r>
            <a:r>
              <a:rPr lang="ru-RU" dirty="0" err="1" smtClean="0"/>
              <a:t>Тенсли</a:t>
            </a:r>
            <a:r>
              <a:rPr lang="ru-RU" dirty="0" smtClean="0"/>
              <a:t> о экосистеме, о функциональной роли видов в БГЦ;</a:t>
            </a:r>
          </a:p>
          <a:p>
            <a:r>
              <a:rPr lang="ru-RU" dirty="0" smtClean="0"/>
              <a:t>Сформировать умение сравнивать понятия БГЦ, биосистема, экосистема, определять условия возникновения БГЦ, характеризовать биоценоз и биотоп, анализировать и оценивать роль круговорота веществ в БГЦ.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Август </a:t>
            </a:r>
            <a:r>
              <a:rPr lang="ru-RU" dirty="0" err="1" smtClean="0"/>
              <a:t>Тинеман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1600200"/>
            <a:ext cx="5043494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в 1937 году сформулировал правило разнообразия  «от разнообразия условий местообитания зависит число видов в БГЦ; чем разнообразнее условия жизни, тем больше видов в нем поселяется»</a:t>
            </a:r>
            <a:endParaRPr lang="ru-RU" dirty="0"/>
          </a:p>
        </p:txBody>
      </p:sp>
      <p:pic>
        <p:nvPicPr>
          <p:cNvPr id="31746" name="Picture 2" descr="http://skachate.ru/pars_docs/refs/6/5489/5489_html_4e02c5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502" y="2000240"/>
            <a:ext cx="3319820" cy="40719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http://900igr.net/datas/biologija/Organizmy-v-ekosisteme/0016-016-Biotsenoz-pruda.jpg"/>
          <p:cNvPicPr>
            <a:picLocks noChangeAspect="1" noChangeArrowheads="1"/>
          </p:cNvPicPr>
          <p:nvPr/>
        </p:nvPicPr>
        <p:blipFill>
          <a:blip r:embed="rId2" cstate="email"/>
          <a:srcRect l="3906" t="3125" r="3125" b="2083"/>
          <a:stretch>
            <a:fillRect/>
          </a:stretch>
        </p:blipFill>
        <p:spPr bwMode="auto">
          <a:xfrm>
            <a:off x="170352" y="-4202"/>
            <a:ext cx="8973648" cy="68622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Концепция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Основная идея, система взглядов на те или иные явления или процессы</a:t>
            </a:r>
          </a:p>
          <a:p>
            <a:r>
              <a:rPr lang="ru-RU" dirty="0" smtClean="0"/>
              <a:t>Концепция экосистемы базируется на идее открытости </a:t>
            </a:r>
          </a:p>
          <a:p>
            <a:pPr>
              <a:buNone/>
            </a:pPr>
            <a:r>
              <a:rPr lang="ru-RU" dirty="0" smtClean="0"/>
              <a:t>    живой системы.</a:t>
            </a:r>
            <a:endParaRPr lang="ru-RU" dirty="0"/>
          </a:p>
        </p:txBody>
      </p:sp>
      <p:pic>
        <p:nvPicPr>
          <p:cNvPr id="1026" name="Picture 2" descr="http://www.lucianofeijao.com.br/clf/images/biologia/projetos/quimica_ambiental/image-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9058" y="3500438"/>
            <a:ext cx="5054393" cy="33575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29058" y="6427113"/>
            <a:ext cx="52149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http://www.lucianofeijao.com.br/clf/images/biologia/projetos/quimica_ambiental/image-3.jpg</a:t>
            </a:r>
            <a:endParaRPr lang="ru-RU" sz="1100" dirty="0"/>
          </a:p>
        </p:txBody>
      </p:sp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Экосистема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 — сложная самоорганизующаяся, саморегулирующаяся и саморазвивающаяся система</a:t>
            </a:r>
          </a:p>
          <a:p>
            <a:pPr>
              <a:buNone/>
            </a:pPr>
            <a:r>
              <a:rPr lang="ru-RU" dirty="0" smtClean="0">
                <a:solidFill>
                  <a:srgbClr val="CC0000"/>
                </a:solidFill>
              </a:rPr>
              <a:t>Основной характеристикой экосистемы является наличие относительно замкнутых, стабильных в пространстве и времени потоков вещества и энергии между биотической и абиотической частями экосистемы</a:t>
            </a:r>
            <a:endParaRPr lang="ru-RU" dirty="0"/>
          </a:p>
        </p:txBody>
      </p:sp>
    </p:spTree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290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не всякая биологическая система может назваться экосистемой, например, таковыми не являются аквариум или трухлявый пень. Данные биологические системы не являются в достаточной степени </a:t>
            </a:r>
            <a:r>
              <a:rPr lang="ru-RU" sz="2800" dirty="0" err="1" smtClean="0"/>
              <a:t>самодостаточными</a:t>
            </a:r>
            <a:r>
              <a:rPr lang="ru-RU" sz="2800" dirty="0" smtClean="0"/>
              <a:t> и </a:t>
            </a:r>
            <a:r>
              <a:rPr lang="ru-RU" sz="2800" dirty="0" err="1" smtClean="0"/>
              <a:t>саморегулируемыми</a:t>
            </a:r>
            <a:r>
              <a:rPr lang="ru-RU" sz="2800" dirty="0" smtClean="0"/>
              <a:t>. Такие сообщества не формируют самостоятельных замкнутых циклов вещества и энергии, а являются лишь частью большей системы</a:t>
            </a:r>
            <a:endParaRPr lang="ru-RU" sz="2800" dirty="0"/>
          </a:p>
        </p:txBody>
      </p:sp>
      <p:pic>
        <p:nvPicPr>
          <p:cNvPr id="40962" name="Picture 2" descr="http://content.foto.mail.ru/mail/kolzerin/_answers/i-7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428604"/>
            <a:ext cx="8143932" cy="55721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r>
              <a:rPr lang="ru-RU" dirty="0" smtClean="0"/>
              <a:t>Взаимодействие организмов и среды в экосистеме протекает в форме круговорота веществ и движения энергии</a:t>
            </a:r>
            <a:endParaRPr lang="ru-RU" dirty="0"/>
          </a:p>
        </p:txBody>
      </p:sp>
      <p:pic>
        <p:nvPicPr>
          <p:cNvPr id="43010" name="Picture 2" descr="http://xreferat.ru/image/112/1307461990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2802336"/>
            <a:ext cx="7286676" cy="40556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214282" y="5357826"/>
            <a:ext cx="8183562" cy="67627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Величина ,скорость однонаправленного потока энергии определяет работоспособность  экосистемы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960438" y="357188"/>
            <a:ext cx="8183562" cy="5715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Схема движения энергии в экосистеме</a:t>
            </a:r>
            <a:endParaRPr lang="ru-RU" sz="2400" dirty="0"/>
          </a:p>
        </p:txBody>
      </p:sp>
      <p:sp>
        <p:nvSpPr>
          <p:cNvPr id="7" name="Солнце 6"/>
          <p:cNvSpPr/>
          <p:nvPr/>
        </p:nvSpPr>
        <p:spPr>
          <a:xfrm>
            <a:off x="0" y="1071546"/>
            <a:ext cx="2500298" cy="2357454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Энергия </a:t>
            </a:r>
            <a:r>
              <a:rPr lang="ru-RU" sz="1600" b="1" dirty="0" smtClean="0">
                <a:solidFill>
                  <a:schemeClr val="tx1"/>
                </a:solidFill>
              </a:rPr>
              <a:t>Солнца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Блок-схема: память с посл. доступом 7"/>
          <p:cNvSpPr/>
          <p:nvPr/>
        </p:nvSpPr>
        <p:spPr>
          <a:xfrm>
            <a:off x="2500298" y="1071546"/>
            <a:ext cx="1500198" cy="1714512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Химическая энергия</a:t>
            </a:r>
            <a:endParaRPr lang="ru-RU" sz="2000" b="1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4643438" y="1500174"/>
            <a:ext cx="2000264" cy="142876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Механическая энергия</a:t>
            </a:r>
            <a:endParaRPr lang="ru-RU" b="1" dirty="0"/>
          </a:p>
        </p:txBody>
      </p:sp>
      <p:sp>
        <p:nvSpPr>
          <p:cNvPr id="10" name="Выноска-облако 9"/>
          <p:cNvSpPr/>
          <p:nvPr/>
        </p:nvSpPr>
        <p:spPr>
          <a:xfrm>
            <a:off x="6786546" y="1214422"/>
            <a:ext cx="2357454" cy="135732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Тепловые отходы</a:t>
            </a:r>
            <a:endParaRPr lang="ru-RU" sz="2400" b="1" dirty="0"/>
          </a:p>
        </p:txBody>
      </p:sp>
      <p:sp>
        <p:nvSpPr>
          <p:cNvPr id="11" name="Выноска-облако 10"/>
          <p:cNvSpPr/>
          <p:nvPr/>
        </p:nvSpPr>
        <p:spPr>
          <a:xfrm>
            <a:off x="1714480" y="3571876"/>
            <a:ext cx="5357850" cy="14287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Тепловые отходы</a:t>
            </a:r>
            <a:endParaRPr lang="ru-RU" sz="3200" b="1" dirty="0"/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2000232" y="1785926"/>
            <a:ext cx="357190" cy="4571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3" name="Стрелка вправо с вырезом 12"/>
          <p:cNvSpPr/>
          <p:nvPr/>
        </p:nvSpPr>
        <p:spPr>
          <a:xfrm>
            <a:off x="3929058" y="1785926"/>
            <a:ext cx="571504" cy="4571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с вырезом 13"/>
          <p:cNvSpPr/>
          <p:nvPr/>
        </p:nvSpPr>
        <p:spPr>
          <a:xfrm>
            <a:off x="6286512" y="1785926"/>
            <a:ext cx="428628" cy="4571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2357422" y="1857364"/>
            <a:ext cx="45719" cy="1714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143372" y="1928802"/>
            <a:ext cx="45719" cy="1500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72264" y="142852"/>
            <a:ext cx="2714612" cy="116205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Приток энергии в экосистему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6500826" y="1428736"/>
            <a:ext cx="2643174" cy="4206112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b="1" dirty="0" smtClean="0">
                <a:solidFill>
                  <a:srgbClr val="0070C0"/>
                </a:solidFill>
              </a:rPr>
              <a:t>Переход энергии из одного вида в другой  в соответствии с законами термодинамики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58" y="5429264"/>
            <a:ext cx="222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Энергия СОЛНЦА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715008" y="5429264"/>
            <a:ext cx="2862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Органическое вещество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928926" y="5429264"/>
            <a:ext cx="2150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Тепловая энергия</a:t>
            </a:r>
            <a:endParaRPr lang="ru-RU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000232" y="1571612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Метаболическое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тепло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0" name="Стрелка влево 19"/>
          <p:cNvSpPr/>
          <p:nvPr/>
        </p:nvSpPr>
        <p:spPr>
          <a:xfrm>
            <a:off x="1643042" y="2000240"/>
            <a:ext cx="357190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>
            <a:off x="3357554" y="1357298"/>
            <a:ext cx="45719" cy="4571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034" name="Picture 2" descr="http://kak-i-pochemu.ru/wp-content/uploads/2011/03/bio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00042"/>
            <a:ext cx="6286543" cy="4575359"/>
          </a:xfrm>
          <a:prstGeom prst="rect">
            <a:avLst/>
          </a:prstGeom>
          <a:noFill/>
        </p:spPr>
      </p:pic>
      <p:cxnSp>
        <p:nvCxnSpPr>
          <p:cNvPr id="16" name="Прямая со стрелкой 15"/>
          <p:cNvCxnSpPr>
            <a:endCxn id="18" idx="1"/>
          </p:cNvCxnSpPr>
          <p:nvPr/>
        </p:nvCxnSpPr>
        <p:spPr>
          <a:xfrm>
            <a:off x="2428860" y="5572140"/>
            <a:ext cx="500066" cy="571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143504" y="5572140"/>
            <a:ext cx="500066" cy="571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elenii65902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zelenii65902</Template>
  <TotalTime>108</TotalTime>
  <Words>464</Words>
  <Application>Microsoft Office PowerPoint</Application>
  <PresentationFormat>Экран (4:3)</PresentationFormat>
  <Paragraphs>76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zelenii65902</vt:lpstr>
      <vt:lpstr>Концепция экосистемы </vt:lpstr>
      <vt:lpstr>Задачи урока</vt:lpstr>
      <vt:lpstr>Презентация PowerPoint</vt:lpstr>
      <vt:lpstr>Концепция </vt:lpstr>
      <vt:lpstr>Экосистема</vt:lpstr>
      <vt:lpstr>Презентация PowerPoint</vt:lpstr>
      <vt:lpstr>Презентация PowerPoint</vt:lpstr>
      <vt:lpstr>Величина ,скорость однонаправленного потока энергии определяет работоспособность  экосистемы</vt:lpstr>
      <vt:lpstr>Приток энергии в экосистему</vt:lpstr>
      <vt:lpstr>Структура экосистемы</vt:lpstr>
      <vt:lpstr>Компоненты экосистемы</vt:lpstr>
      <vt:lpstr>Энергетический и информационный обмен экосистемы </vt:lpstr>
      <vt:lpstr>Характеристика экосистемы</vt:lpstr>
      <vt:lpstr>Надвидовой уровень  организации биосистем</vt:lpstr>
      <vt:lpstr>Направления исследований БГЦ</vt:lpstr>
      <vt:lpstr>Презентация PowerPoint</vt:lpstr>
      <vt:lpstr>Георгий Федорович Морозов</vt:lpstr>
      <vt:lpstr>Размеры БГЦ</vt:lpstr>
      <vt:lpstr>Биотоп </vt:lpstr>
      <vt:lpstr>Август Тинеман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экосистемы </dc:title>
  <dc:creator>User</dc:creator>
  <cp:lastModifiedBy>Рита</cp:lastModifiedBy>
  <cp:revision>22</cp:revision>
  <dcterms:created xsi:type="dcterms:W3CDTF">2013-11-07T12:36:31Z</dcterms:created>
  <dcterms:modified xsi:type="dcterms:W3CDTF">2017-01-15T11:51:44Z</dcterms:modified>
</cp:coreProperties>
</file>