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282" r:id="rId3"/>
    <p:sldId id="304" r:id="rId4"/>
    <p:sldId id="305" r:id="rId5"/>
    <p:sldId id="262" r:id="rId6"/>
    <p:sldId id="266" r:id="rId7"/>
    <p:sldId id="274" r:id="rId8"/>
    <p:sldId id="261" r:id="rId9"/>
    <p:sldId id="277" r:id="rId10"/>
    <p:sldId id="283" r:id="rId11"/>
    <p:sldId id="280" r:id="rId12"/>
    <p:sldId id="278" r:id="rId13"/>
    <p:sldId id="279" r:id="rId14"/>
    <p:sldId id="258" r:id="rId15"/>
    <p:sldId id="276" r:id="rId16"/>
    <p:sldId id="284" r:id="rId17"/>
    <p:sldId id="286" r:id="rId18"/>
    <p:sldId id="260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8EEEE"/>
    <a:srgbClr val="59B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4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81E3C-08AA-4154-B0EB-A6B38E0FB239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35FBB-2AB2-4A22-9317-CFDDE7A85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7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D:\рабочий стол 12.09.20\ГОТОВИМСЯ БХФ\ГЕНЕТИКА-9\dna-code-structure-converted-binary-digital-illustration-58995556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" t="98" r="22" b="482"/>
          <a:stretch/>
        </p:blipFill>
        <p:spPr bwMode="auto">
          <a:xfrm>
            <a:off x="0" y="5728"/>
            <a:ext cx="9107798" cy="68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683568" y="1772816"/>
            <a:ext cx="7776864" cy="2376264"/>
          </a:xfrm>
          <a:prstGeom prst="roundRect">
            <a:avLst/>
          </a:prstGeom>
          <a:solidFill>
            <a:srgbClr val="A8EEEE"/>
          </a:solidFill>
          <a:ln w="76200">
            <a:solidFill>
              <a:schemeClr val="bg2">
                <a:lumMod val="2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7087012" y="33128"/>
            <a:ext cx="201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59BBCF"/>
                </a:solidFill>
              </a:rPr>
              <a:t>МБОУ №76 «ШБ»</a:t>
            </a:r>
            <a:r>
              <a:rPr lang="ru-RU" b="1" baseline="0" dirty="0" smtClean="0">
                <a:solidFill>
                  <a:srgbClr val="59BBCF"/>
                </a:solidFill>
              </a:rPr>
              <a:t> </a:t>
            </a:r>
            <a:endParaRPr lang="ru-RU" b="1" dirty="0">
              <a:solidFill>
                <a:srgbClr val="59BBC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69360"/>
            <a:ext cx="9144000" cy="116632"/>
          </a:xfrm>
          <a:prstGeom prst="rect">
            <a:avLst/>
          </a:prstGeom>
          <a:solidFill>
            <a:srgbClr val="59BBCF"/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 12.09.20\ГОТОВИМСЯ БХФ\ГЕНЕТИКА-9\depositphotos_119661390-stock-illustration-paper-in-the-cell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2" b="7594"/>
          <a:stretch/>
        </p:blipFill>
        <p:spPr bwMode="auto">
          <a:xfrm>
            <a:off x="0" y="1397936"/>
            <a:ext cx="9144000" cy="53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D:\рабочий стол 12.09.20\ГОТОВИМСЯ БХФ\ГЕНЕТИКА-9\dna-code-structure-converted-binary-digital-illustration-58995556.jp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4" b="24412"/>
          <a:stretch/>
        </p:blipFill>
        <p:spPr bwMode="auto">
          <a:xfrm>
            <a:off x="35496" y="44624"/>
            <a:ext cx="9036496" cy="1353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9BBC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 userDrawn="1"/>
        </p:nvSpPr>
        <p:spPr>
          <a:xfrm>
            <a:off x="107504" y="260648"/>
            <a:ext cx="8856984" cy="1008112"/>
          </a:xfrm>
          <a:prstGeom prst="roundRect">
            <a:avLst/>
          </a:prstGeom>
          <a:solidFill>
            <a:srgbClr val="A8EEE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669360"/>
            <a:ext cx="9144000" cy="116632"/>
          </a:xfrm>
          <a:prstGeom prst="rect">
            <a:avLst/>
          </a:prstGeom>
          <a:solidFill>
            <a:srgbClr val="59BBCF"/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ПОНЯТИЯ ГЕНЕТИКИ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2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556792"/>
            <a:ext cx="8856984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Фенотип - </a:t>
            </a:r>
            <a:r>
              <a:rPr lang="ru-RU" sz="3600" dirty="0"/>
              <a:t>совокупность внешних и внутренних признаков и свойств организма, которые формируются при взаимодействии генотипа с условиями </a:t>
            </a:r>
            <a:r>
              <a:rPr lang="ru-RU" sz="3600" dirty="0" smtClean="0"/>
              <a:t>окружающей среды</a:t>
            </a:r>
            <a:endParaRPr lang="ru-RU" sz="3600" dirty="0"/>
          </a:p>
        </p:txBody>
      </p:sp>
      <p:pic>
        <p:nvPicPr>
          <p:cNvPr id="2050" name="Picture 2" descr="покажи мне через чур загорелого человека? :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12147"/>
          <a:stretch/>
        </p:blipFill>
        <p:spPr bwMode="auto">
          <a:xfrm>
            <a:off x="3707904" y="4025377"/>
            <a:ext cx="2406869" cy="24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рашеные волосы, пирсинг, гардероб: за что ученика могут не пустить в школ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r="18274"/>
          <a:stretch/>
        </p:blipFill>
        <p:spPr bwMode="auto">
          <a:xfrm>
            <a:off x="6440549" y="4019684"/>
            <a:ext cx="2537467" cy="24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Тест по биологии «Биологические понятия в генетике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9" y="3918364"/>
            <a:ext cx="2871647" cy="262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67" y="1311730"/>
            <a:ext cx="875849" cy="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</a:p>
        </p:txBody>
      </p:sp>
      <p:pic>
        <p:nvPicPr>
          <p:cNvPr id="13314" name="Picture 2" descr="Аллельные ге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09" b="22981"/>
          <a:stretch/>
        </p:blipFill>
        <p:spPr bwMode="auto">
          <a:xfrm>
            <a:off x="935596" y="3775868"/>
            <a:ext cx="7200800" cy="27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556792"/>
            <a:ext cx="8856984" cy="2185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Аллельные </a:t>
            </a:r>
            <a:r>
              <a:rPr lang="ru-RU" sz="3400" b="1" dirty="0">
                <a:solidFill>
                  <a:srgbClr val="FF0000"/>
                </a:solidFill>
              </a:rPr>
              <a:t>г</a:t>
            </a:r>
            <a:r>
              <a:rPr lang="ru-RU" sz="3400" b="1" dirty="0" smtClean="0">
                <a:solidFill>
                  <a:srgbClr val="FF0000"/>
                </a:solidFill>
              </a:rPr>
              <a:t>ены – это  </a:t>
            </a:r>
            <a:r>
              <a:rPr lang="ru-RU" sz="3400" dirty="0"/>
              <a:t> </a:t>
            </a:r>
            <a:r>
              <a:rPr lang="ru-RU" sz="3400" dirty="0" smtClean="0"/>
              <a:t>гены, расположенные в одних и тех же локусах гомологичных хромосом и отвечающие за формирование одного признака</a:t>
            </a:r>
            <a:endParaRPr lang="ru-RU" sz="34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49" y="2780928"/>
            <a:ext cx="875849" cy="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</a:p>
        </p:txBody>
      </p:sp>
      <p:pic>
        <p:nvPicPr>
          <p:cNvPr id="13314" name="Picture 2" descr="Аллельные ге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09" b="22981"/>
          <a:stretch/>
        </p:blipFill>
        <p:spPr bwMode="auto">
          <a:xfrm>
            <a:off x="827584" y="3741006"/>
            <a:ext cx="7186611" cy="277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617348"/>
            <a:ext cx="8856984" cy="21236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Доминантный признак - это </a:t>
            </a:r>
            <a:r>
              <a:rPr lang="ru-RU" sz="3200" dirty="0"/>
              <a:t> </a:t>
            </a:r>
            <a:r>
              <a:rPr lang="ru-RU" sz="3200" dirty="0" smtClean="0"/>
              <a:t>преобладающий</a:t>
            </a:r>
            <a:r>
              <a:rPr lang="ru-RU" sz="3200" dirty="0"/>
              <a:t> признак, подавляющий развитие другого альтернативного признака (А, В, С</a:t>
            </a:r>
            <a:r>
              <a:rPr lang="ru-RU" sz="3200" dirty="0" smtClean="0"/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51" y="1617348"/>
            <a:ext cx="875849" cy="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Терминология</a:t>
            </a:r>
            <a:endParaRPr lang="ru-RU" dirty="0"/>
          </a:p>
        </p:txBody>
      </p:sp>
      <p:pic>
        <p:nvPicPr>
          <p:cNvPr id="13314" name="Picture 2" descr="Аллельные ге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09" b="22981"/>
          <a:stretch/>
        </p:blipFill>
        <p:spPr bwMode="auto">
          <a:xfrm>
            <a:off x="409725" y="3224198"/>
            <a:ext cx="8252541" cy="31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556792"/>
            <a:ext cx="8856984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Рецессивный признак – это  </a:t>
            </a:r>
            <a:r>
              <a:rPr lang="ru-RU" sz="3400" dirty="0"/>
              <a:t> </a:t>
            </a:r>
            <a:r>
              <a:rPr lang="ru-RU" sz="3400" dirty="0" smtClean="0"/>
              <a:t>подавляемый признак (а, </a:t>
            </a:r>
            <a:r>
              <a:rPr lang="en-US" sz="3400" dirty="0" smtClean="0"/>
              <a:t>b</a:t>
            </a:r>
            <a:r>
              <a:rPr lang="ru-RU" sz="3400" dirty="0" smtClean="0"/>
              <a:t>, </a:t>
            </a:r>
            <a:r>
              <a:rPr lang="en-US" sz="3400" dirty="0" smtClean="0"/>
              <a:t>c)</a:t>
            </a:r>
            <a:endParaRPr lang="ru-RU" sz="34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58" y="1988840"/>
            <a:ext cx="875849" cy="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Доминантный и Рецессивный гены</a:t>
            </a:r>
            <a:endParaRPr lang="ru-RU" b="1" dirty="0"/>
          </a:p>
        </p:txBody>
      </p:sp>
      <p:pic>
        <p:nvPicPr>
          <p:cNvPr id="4098" name="Picture 2" descr="D:\рабочий стол 12.09.20\ГОТОВИМСЯ БХФ\ГЕНЕТИКА-9\Screenshot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5704"/>
            <a:ext cx="8208912" cy="510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Терминология</a:t>
            </a:r>
            <a:endParaRPr lang="ru-RU" dirty="0"/>
          </a:p>
        </p:txBody>
      </p:sp>
      <p:pic>
        <p:nvPicPr>
          <p:cNvPr id="13314" name="Picture 2" descr="Аллельные ге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6839"/>
          <a:stretch/>
        </p:blipFill>
        <p:spPr bwMode="auto">
          <a:xfrm>
            <a:off x="1835696" y="3991963"/>
            <a:ext cx="5107191" cy="25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442" y="1490990"/>
            <a:ext cx="8875116" cy="24006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rgbClr val="FF0000"/>
                </a:solidFill>
              </a:rPr>
              <a:t>Гомозиготный организм </a:t>
            </a:r>
            <a:r>
              <a:rPr lang="ru-RU" sz="3000" dirty="0" smtClean="0">
                <a:solidFill>
                  <a:schemeClr val="dk1"/>
                </a:solidFill>
              </a:rPr>
              <a:t>- имеющий </a:t>
            </a:r>
            <a:r>
              <a:rPr lang="ru-RU" sz="3000" dirty="0">
                <a:solidFill>
                  <a:schemeClr val="dk1"/>
                </a:solidFill>
              </a:rPr>
              <a:t>два одинаковых  аллельных гена, формирующих какой-либо один признак.(АА, </a:t>
            </a:r>
            <a:r>
              <a:rPr lang="ru-RU" sz="3000" dirty="0" err="1">
                <a:solidFill>
                  <a:schemeClr val="dk1"/>
                </a:solidFill>
              </a:rPr>
              <a:t>аа</a:t>
            </a:r>
            <a:r>
              <a:rPr lang="ru-RU" sz="3000" dirty="0">
                <a:solidFill>
                  <a:schemeClr val="dk1"/>
                </a:solidFill>
              </a:rPr>
              <a:t>)</a:t>
            </a:r>
          </a:p>
          <a:p>
            <a:pPr>
              <a:defRPr/>
            </a:pPr>
            <a:r>
              <a:rPr lang="ru-RU" sz="3000" i="1" dirty="0">
                <a:solidFill>
                  <a:srgbClr val="0000FF"/>
                </a:solidFill>
              </a:rPr>
              <a:t>АА – </a:t>
            </a:r>
            <a:r>
              <a:rPr lang="ru-RU" sz="3000" i="1" dirty="0" err="1">
                <a:solidFill>
                  <a:srgbClr val="0000FF"/>
                </a:solidFill>
              </a:rPr>
              <a:t>гомозигота</a:t>
            </a:r>
            <a:r>
              <a:rPr lang="ru-RU" sz="3000" i="1" dirty="0">
                <a:solidFill>
                  <a:srgbClr val="0000FF"/>
                </a:solidFill>
              </a:rPr>
              <a:t> по доминантному </a:t>
            </a:r>
            <a:r>
              <a:rPr lang="ru-RU" sz="3000" i="1" dirty="0" smtClean="0">
                <a:solidFill>
                  <a:srgbClr val="0000FF"/>
                </a:solidFill>
              </a:rPr>
              <a:t>признаку</a:t>
            </a:r>
            <a:endParaRPr lang="ru-RU" sz="3000" i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3000" i="1" dirty="0" err="1">
                <a:solidFill>
                  <a:srgbClr val="0000FF"/>
                </a:solidFill>
              </a:rPr>
              <a:t>аа</a:t>
            </a:r>
            <a:r>
              <a:rPr lang="ru-RU" sz="3000" i="1" dirty="0">
                <a:solidFill>
                  <a:srgbClr val="0000FF"/>
                </a:solidFill>
              </a:rPr>
              <a:t> – </a:t>
            </a:r>
            <a:r>
              <a:rPr lang="ru-RU" sz="3000" i="1" dirty="0" err="1">
                <a:solidFill>
                  <a:srgbClr val="0000FF"/>
                </a:solidFill>
              </a:rPr>
              <a:t>гомозигота</a:t>
            </a:r>
            <a:r>
              <a:rPr lang="ru-RU" sz="3000" i="1" dirty="0">
                <a:solidFill>
                  <a:srgbClr val="0000FF"/>
                </a:solidFill>
              </a:rPr>
              <a:t> по рецессивному </a:t>
            </a:r>
            <a:r>
              <a:rPr lang="ru-RU" sz="3000" i="1" dirty="0" smtClean="0">
                <a:solidFill>
                  <a:srgbClr val="0000FF"/>
                </a:solidFill>
              </a:rPr>
              <a:t>признаку</a:t>
            </a:r>
            <a:endParaRPr lang="ru-RU" sz="3000" i="1" dirty="0">
              <a:solidFill>
                <a:srgbClr val="0000FF"/>
              </a:solidFill>
            </a:endParaRPr>
          </a:p>
        </p:txBody>
      </p:sp>
      <p:pic>
        <p:nvPicPr>
          <p:cNvPr id="5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22" y="2996952"/>
            <a:ext cx="875849" cy="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Терминология</a:t>
            </a:r>
            <a:endParaRPr lang="ru-RU" dirty="0"/>
          </a:p>
        </p:txBody>
      </p:sp>
      <p:pic>
        <p:nvPicPr>
          <p:cNvPr id="13314" name="Picture 2" descr="Аллельные ге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6839"/>
          <a:stretch/>
        </p:blipFill>
        <p:spPr bwMode="auto">
          <a:xfrm>
            <a:off x="1499136" y="3507550"/>
            <a:ext cx="6091853" cy="306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5" y="1556792"/>
            <a:ext cx="8875116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rgbClr val="FF0000"/>
                </a:solidFill>
              </a:rPr>
              <a:t>Гетерозиготный организм </a:t>
            </a:r>
            <a:r>
              <a:rPr lang="ru-RU" sz="3000" dirty="0" smtClean="0">
                <a:solidFill>
                  <a:schemeClr val="dk1"/>
                </a:solidFill>
              </a:rPr>
              <a:t>- имеющий </a:t>
            </a:r>
            <a:r>
              <a:rPr lang="ru-RU" sz="3000" dirty="0">
                <a:solidFill>
                  <a:schemeClr val="dk1"/>
                </a:solidFill>
              </a:rPr>
              <a:t>два </a:t>
            </a:r>
            <a:r>
              <a:rPr lang="ru-RU" sz="3000" dirty="0" smtClean="0">
                <a:solidFill>
                  <a:schemeClr val="dk1"/>
                </a:solidFill>
              </a:rPr>
              <a:t>разных  </a:t>
            </a:r>
            <a:r>
              <a:rPr lang="ru-RU" sz="3000" dirty="0">
                <a:solidFill>
                  <a:schemeClr val="dk1"/>
                </a:solidFill>
              </a:rPr>
              <a:t>аллельных </a:t>
            </a:r>
            <a:r>
              <a:rPr lang="ru-RU" sz="3000" dirty="0" smtClean="0">
                <a:solidFill>
                  <a:schemeClr val="dk1"/>
                </a:solidFill>
              </a:rPr>
              <a:t>гена</a:t>
            </a:r>
            <a:r>
              <a:rPr lang="ru-RU" sz="3000" dirty="0" smtClean="0"/>
              <a:t>, один из которых-доминантный, а другой </a:t>
            </a:r>
            <a:r>
              <a:rPr lang="ru-RU" sz="3000" dirty="0"/>
              <a:t>— </a:t>
            </a:r>
            <a:r>
              <a:rPr lang="ru-RU" sz="3000" dirty="0" smtClean="0"/>
              <a:t>рецессивный</a:t>
            </a:r>
            <a:endParaRPr lang="ru-RU" sz="3000" dirty="0">
              <a:solidFill>
                <a:schemeClr val="dk1"/>
              </a:solidFill>
            </a:endParaRPr>
          </a:p>
          <a:p>
            <a:pPr>
              <a:defRPr/>
            </a:pPr>
            <a:r>
              <a:rPr lang="ru-RU" sz="3000" i="1" dirty="0" err="1" smtClean="0">
                <a:solidFill>
                  <a:srgbClr val="0000FF"/>
                </a:solidFill>
              </a:rPr>
              <a:t>Аа</a:t>
            </a:r>
            <a:r>
              <a:rPr lang="ru-RU" sz="3000" i="1" dirty="0" smtClean="0">
                <a:solidFill>
                  <a:srgbClr val="0000FF"/>
                </a:solidFill>
              </a:rPr>
              <a:t> </a:t>
            </a:r>
            <a:r>
              <a:rPr lang="ru-RU" sz="3000" i="1" dirty="0">
                <a:solidFill>
                  <a:srgbClr val="0000FF"/>
                </a:solidFill>
              </a:rPr>
              <a:t>– </a:t>
            </a:r>
            <a:r>
              <a:rPr lang="ru-RU" sz="3000" i="1" dirty="0" err="1" smtClean="0">
                <a:solidFill>
                  <a:srgbClr val="0000FF"/>
                </a:solidFill>
              </a:rPr>
              <a:t>гетерозигота</a:t>
            </a:r>
            <a:endParaRPr lang="ru-RU" sz="3000" i="1" dirty="0">
              <a:solidFill>
                <a:srgbClr val="0000FF"/>
              </a:solidFill>
            </a:endParaRPr>
          </a:p>
        </p:txBody>
      </p:sp>
      <p:pic>
        <p:nvPicPr>
          <p:cNvPr id="5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604428"/>
            <a:ext cx="875849" cy="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4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Символика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6420" y="1665009"/>
            <a:ext cx="8712967" cy="460851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– родительская форма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♀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- женский знак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♂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- мужской знак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- знак скрещивания</a:t>
            </a:r>
          </a:p>
          <a:p>
            <a:pPr>
              <a:buFontTx/>
              <a:buNone/>
            </a:pPr>
            <a:r>
              <a:rPr lang="en-US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гаметы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– доминантный ген</a:t>
            </a:r>
          </a:p>
          <a:p>
            <a:pPr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– рецессивный ген </a:t>
            </a:r>
          </a:p>
          <a:p>
            <a:pPr>
              <a:buFontTx/>
              <a:buNone/>
            </a:pPr>
            <a:r>
              <a:rPr lang="en-US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гибрид первого поколения</a:t>
            </a:r>
          </a:p>
        </p:txBody>
      </p:sp>
    </p:spTree>
    <p:extLst>
      <p:ext uri="{BB962C8B-B14F-4D97-AF65-F5344CB8AC3E}">
        <p14:creationId xmlns:p14="http://schemas.microsoft.com/office/powerpoint/2010/main" val="28432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Символика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3"/>
          <a:stretch/>
        </p:blipFill>
        <p:spPr bwMode="auto">
          <a:xfrm>
            <a:off x="-26449" y="1556792"/>
            <a:ext cx="9174333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3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88840"/>
            <a:ext cx="3888432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cs typeface="Times New Roman" pitchFamily="18" charset="0"/>
              </a:rPr>
              <a:t>Генетика </a:t>
            </a:r>
            <a:r>
              <a:rPr lang="ru-RU" sz="3600" dirty="0" smtClean="0">
                <a:cs typeface="Times New Roman" pitchFamily="18" charset="0"/>
              </a:rPr>
              <a:t>– это наука, изучающая закономерности наследственности и изменчивости </a:t>
            </a:r>
          </a:p>
          <a:p>
            <a:r>
              <a:rPr lang="ru-RU" sz="3600" dirty="0" smtClean="0">
                <a:cs typeface="Times New Roman" pitchFamily="18" charset="0"/>
              </a:rPr>
              <a:t>живых организмов</a:t>
            </a:r>
            <a:endParaRPr lang="ru-RU" sz="3600" dirty="0">
              <a:cs typeface="Times New Roman" pitchFamily="18" charset="0"/>
            </a:endParaRPr>
          </a:p>
        </p:txBody>
      </p:sp>
      <p:pic>
        <p:nvPicPr>
          <p:cNvPr id="2051" name="Picture 3" descr="D:\рабочий стол 12.09.20\ГОТОВИМСЯ БХФ\ГЕНЕТИКА-9\bbc-wildlife-dna-cloning-white-rhino-test-tube-cells-danny-allis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44218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44" y="1628800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nakhan.ru/800/600/https/i.ytimg.com/vi/XG2w9crq2N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2" y="1700808"/>
            <a:ext cx="7596336" cy="42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</a:p>
        </p:txBody>
      </p:sp>
      <p:pic>
        <p:nvPicPr>
          <p:cNvPr id="2058" name="Picture 10" descr="https://cf.ppt-online.org/files/slide/f/F4AdGgoQlW7sTZu8RyMtieqxDnUKarB2cjN0fY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7638"/>
            <a:ext cx="7139136" cy="51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генетики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224" y="1673675"/>
            <a:ext cx="847824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cs typeface="Times New Roman" pitchFamily="18" charset="0"/>
              </a:rPr>
              <a:t>1. Гибридологический</a:t>
            </a:r>
            <a:r>
              <a:rPr lang="ru-RU" sz="3600" dirty="0" smtClean="0">
                <a:cs typeface="Times New Roman" pitchFamily="18" charset="0"/>
              </a:rPr>
              <a:t>– скрещивание организмов, отличающихся друг от друга по каким либо признакам и анализ потомков (</a:t>
            </a:r>
            <a:r>
              <a:rPr lang="ru-RU" sz="3600" i="1" dirty="0" smtClean="0">
                <a:solidFill>
                  <a:srgbClr val="FF0000"/>
                </a:solidFill>
                <a:cs typeface="Times New Roman" pitchFamily="18" charset="0"/>
              </a:rPr>
              <a:t>гибридов</a:t>
            </a:r>
            <a:r>
              <a:rPr lang="ru-RU" sz="3600" dirty="0" smtClean="0">
                <a:cs typeface="Times New Roman" pitchFamily="18" charset="0"/>
              </a:rPr>
              <a:t>) по этим признакам</a:t>
            </a:r>
            <a:endParaRPr lang="ru-RU" sz="3600" dirty="0">
              <a:cs typeface="Times New Roman" pitchFamily="18" charset="0"/>
            </a:endParaRPr>
          </a:p>
        </p:txBody>
      </p:sp>
      <p:pic>
        <p:nvPicPr>
          <p:cNvPr id="6146" name="Picture 2" descr="История декоративного кроликовод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2987824" cy="224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роды кроликов (57 фото): какие виды разводят в разных областях страны?  Описание рыжих, лысых, пушистых и других кролик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r="10275" b="5013"/>
          <a:stretch/>
        </p:blipFill>
        <p:spPr bwMode="auto">
          <a:xfrm>
            <a:off x="3151452" y="4212100"/>
            <a:ext cx="2783568" cy="221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Длинношерстные и короткошерстные кролики: какую породу выбрать | Сад&amp;Огород  | Яндекс Дзен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00"/>
          <a:stretch/>
        </p:blipFill>
        <p:spPr bwMode="auto">
          <a:xfrm>
            <a:off x="6055928" y="4212100"/>
            <a:ext cx="3059831" cy="221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46" y="126876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ТЕРМИНОЛОГИЯ</a:t>
            </a:r>
            <a:endParaRPr lang="ru-RU" sz="4800" dirty="0"/>
          </a:p>
        </p:txBody>
      </p:sp>
      <p:pic>
        <p:nvPicPr>
          <p:cNvPr id="3" name="Picture 2" descr="Реферат по биологии &quot;Основоположник учения о наследственности Грегор  Мендел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9679" r="22127" b="14311"/>
          <a:stretch/>
        </p:blipFill>
        <p:spPr bwMode="auto">
          <a:xfrm>
            <a:off x="5508104" y="1988840"/>
            <a:ext cx="3218688" cy="3685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112884"/>
            <a:ext cx="5148064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Признак – это  </a:t>
            </a:r>
            <a:r>
              <a:rPr lang="ru-RU" sz="3600" dirty="0" smtClean="0"/>
              <a:t>любая </a:t>
            </a:r>
            <a:r>
              <a:rPr lang="ru-RU" sz="3600" dirty="0"/>
              <a:t>особенность </a:t>
            </a:r>
            <a:r>
              <a:rPr lang="ru-RU" sz="3600" dirty="0" smtClean="0"/>
              <a:t>строения или свойство организма, по которому его можно отличить от другого организма.</a:t>
            </a:r>
            <a:endParaRPr lang="ru-RU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18" y="1577103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/>
              <a:t>ТЕРМИНОЛОГИЯ</a:t>
            </a:r>
          </a:p>
        </p:txBody>
      </p:sp>
      <p:pic>
        <p:nvPicPr>
          <p:cNvPr id="3" name="Picture 2" descr="Реферат по биологии &quot;Основоположник учения о наследственности Грегор  Мендел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 t="9679" r="22127" b="14311"/>
          <a:stretch/>
        </p:blipFill>
        <p:spPr bwMode="auto">
          <a:xfrm>
            <a:off x="107504" y="3802735"/>
            <a:ext cx="2376264" cy="272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556792"/>
            <a:ext cx="8856984" cy="2185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Альтернативные признаки – это  </a:t>
            </a:r>
            <a:r>
              <a:rPr lang="ru-RU" sz="3400" dirty="0" smtClean="0"/>
              <a:t>противоположные и взаимоисключающие признаки, </a:t>
            </a:r>
            <a:r>
              <a:rPr lang="ru-RU" sz="3400" dirty="0"/>
              <a:t>которые не могут </a:t>
            </a:r>
            <a:r>
              <a:rPr lang="ru-RU" sz="3400" dirty="0" smtClean="0"/>
              <a:t>присутствовать </a:t>
            </a:r>
            <a:r>
              <a:rPr lang="ru-RU" sz="3400" dirty="0"/>
              <a:t>у организма </a:t>
            </a:r>
            <a:r>
              <a:rPr lang="ru-RU" sz="3400" dirty="0" smtClean="0"/>
              <a:t>одновременно</a:t>
            </a:r>
            <a:endParaRPr lang="ru-RU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67" y="1311730"/>
            <a:ext cx="875849" cy="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771799" y="3810014"/>
            <a:ext cx="2160241" cy="2713342"/>
            <a:chOff x="2771799" y="3810014"/>
            <a:chExt cx="2160241" cy="2713342"/>
          </a:xfrm>
        </p:grpSpPr>
        <p:pic>
          <p:nvPicPr>
            <p:cNvPr id="10242" name="Picture 2" descr="История генетики — Vladimir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4" r="50000"/>
            <a:stretch/>
          </p:blipFill>
          <p:spPr bwMode="auto">
            <a:xfrm>
              <a:off x="2771799" y="3810014"/>
              <a:ext cx="2160241" cy="1339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История генетики — Vladimir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8" t="8632" r="-378" b="4071"/>
            <a:stretch/>
          </p:blipFill>
          <p:spPr bwMode="auto">
            <a:xfrm>
              <a:off x="2846065" y="5109789"/>
              <a:ext cx="2085975" cy="1413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6" name="Picture 6" descr="Почему у одних волосы кудрявые, а у других – прямые? | by Здрасте, я Настя  | Me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72" y="3899061"/>
            <a:ext cx="3809264" cy="2527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556792"/>
            <a:ext cx="8856984" cy="11387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Локус– это  </a:t>
            </a:r>
            <a:r>
              <a:rPr lang="ru-RU" sz="3400" dirty="0"/>
              <a:t> местоположение определённого </a:t>
            </a:r>
            <a:r>
              <a:rPr lang="ru-RU" sz="3400" b="1" i="1" dirty="0" smtClean="0">
                <a:solidFill>
                  <a:srgbClr val="0000FF"/>
                </a:solidFill>
              </a:rPr>
              <a:t>гена</a:t>
            </a:r>
            <a:r>
              <a:rPr lang="ru-RU" sz="3400" dirty="0" smtClean="0"/>
              <a:t> в хромосоме</a:t>
            </a:r>
            <a:endParaRPr lang="ru-RU" sz="3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рабочий стол 12.09.20\ГОТОВИМСЯ БХФ\ГЕНЕТИКА-9\локусы генов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8" t="5738" r="2449" b="2102"/>
          <a:stretch/>
        </p:blipFill>
        <p:spPr bwMode="auto">
          <a:xfrm>
            <a:off x="2699792" y="2099122"/>
            <a:ext cx="4464496" cy="45173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51" y="2126178"/>
            <a:ext cx="875849" cy="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</a:p>
        </p:txBody>
      </p:sp>
      <p:pic>
        <p:nvPicPr>
          <p:cNvPr id="13314" name="Picture 2" descr="Аллельные ге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9" t="25509" r="1824" b="22981"/>
          <a:stretch/>
        </p:blipFill>
        <p:spPr bwMode="auto">
          <a:xfrm>
            <a:off x="26154" y="3790335"/>
            <a:ext cx="5854262" cy="236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556792"/>
            <a:ext cx="8856984" cy="1692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Ген – это  </a:t>
            </a:r>
            <a:r>
              <a:rPr lang="ru-RU" sz="3400" dirty="0"/>
              <a:t> </a:t>
            </a:r>
            <a:r>
              <a:rPr lang="ru-RU" sz="3400" dirty="0" smtClean="0"/>
              <a:t>участок молекулы ДНК, отвечающий за определенный признак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Генотип</a:t>
            </a:r>
            <a:r>
              <a:rPr lang="ru-RU" sz="3600" dirty="0"/>
              <a:t> — совокупность генов </a:t>
            </a:r>
            <a:r>
              <a:rPr lang="ru-RU" sz="3600" dirty="0" smtClean="0"/>
              <a:t>организма</a:t>
            </a:r>
          </a:p>
        </p:txBody>
      </p:sp>
      <p:pic>
        <p:nvPicPr>
          <p:cNvPr id="2050" name="Picture 2" descr="Генотип, генотип - носитель наследственной информации, передаваемой от  поколения к поколению. У простейших живых существ - вирусов генотип состоит  из одной молекулы ДНК или РНК, запакованной в белковую оболочку (вирион).  Словарь термин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21268"/>
            <a:ext cx="2902724" cy="290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одонагреватель Simat 80 л | Цена, купить в Майкоп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100000" l="0" r="97778">
                        <a14:foregroundMark x1="6667" y1="6222" x2="6667" y2="6222"/>
                        <a14:foregroundMark x1="24444" y1="33778" x2="24444" y2="33778"/>
                        <a14:foregroundMark x1="30667" y1="45333" x2="30667" y2="45333"/>
                        <a14:foregroundMark x1="32889" y1="58222" x2="32889" y2="58222"/>
                        <a14:foregroundMark x1="39556" y1="69778" x2="39556" y2="69778"/>
                        <a14:foregroundMark x1="49778" y1="86667" x2="49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060848"/>
            <a:ext cx="875849" cy="8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6d7dd81fb83afa666ed7e1d397994225439af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215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ОСНОВНЫЕ ПОНЯТИЯ ГЕНЕТИКИ</vt:lpstr>
      <vt:lpstr>Генетика</vt:lpstr>
      <vt:lpstr>ТЕРМИНОЛОГИЯ</vt:lpstr>
      <vt:lpstr>ТЕРМИНОЛОГИЯ</vt:lpstr>
      <vt:lpstr>Методы генетики</vt:lpstr>
      <vt:lpstr>ТЕРМИНОЛОГИЯ</vt:lpstr>
      <vt:lpstr>ТЕРМИНОЛОГИЯ</vt:lpstr>
      <vt:lpstr>ТЕРМИНОЛОГИЯ</vt:lpstr>
      <vt:lpstr>ТЕРМИНОЛОГИЯ</vt:lpstr>
      <vt:lpstr>ТЕРМИНОЛОГИЯ</vt:lpstr>
      <vt:lpstr>ТЕРМИНОЛОГИЯ</vt:lpstr>
      <vt:lpstr>ТЕРМИНОЛОГИЯ</vt:lpstr>
      <vt:lpstr>Терминология</vt:lpstr>
      <vt:lpstr>Доминантный и Рецессивный гены</vt:lpstr>
      <vt:lpstr>Терминология</vt:lpstr>
      <vt:lpstr>Терминология</vt:lpstr>
      <vt:lpstr>Символика</vt:lpstr>
      <vt:lpstr>Символика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ГЕНЕТИКИ</dc:title>
  <dc:creator>ipivko</dc:creator>
  <cp:lastModifiedBy>Мария</cp:lastModifiedBy>
  <cp:revision>95</cp:revision>
  <dcterms:created xsi:type="dcterms:W3CDTF">2021-01-14T12:41:05Z</dcterms:created>
  <dcterms:modified xsi:type="dcterms:W3CDTF">2022-09-16T09:35:45Z</dcterms:modified>
</cp:coreProperties>
</file>