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60" r:id="rId2"/>
    <p:sldId id="270" r:id="rId3"/>
    <p:sldId id="271" r:id="rId4"/>
    <p:sldId id="272" r:id="rId5"/>
    <p:sldId id="273" r:id="rId6"/>
    <p:sldId id="274" r:id="rId7"/>
    <p:sldId id="269" r:id="rId8"/>
    <p:sldId id="256" r:id="rId9"/>
    <p:sldId id="258" r:id="rId10"/>
    <p:sldId id="262" r:id="rId11"/>
    <p:sldId id="263" r:id="rId12"/>
    <p:sldId id="264" r:id="rId13"/>
    <p:sldId id="265" r:id="rId14"/>
    <p:sldId id="266" r:id="rId15"/>
    <p:sldId id="267" r:id="rId16"/>
    <p:sldId id="261" r:id="rId17"/>
    <p:sldId id="268" r:id="rId18"/>
    <p:sldId id="25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E2543670-72C6-442D-BCDF-BE997646DA4D}">
          <p14:sldIdLst>
            <p14:sldId id="260"/>
            <p14:sldId id="270"/>
            <p14:sldId id="271"/>
            <p14:sldId id="272"/>
            <p14:sldId id="273"/>
            <p14:sldId id="274"/>
            <p14:sldId id="269"/>
            <p14:sldId id="256"/>
            <p14:sldId id="258"/>
            <p14:sldId id="262"/>
            <p14:sldId id="263"/>
            <p14:sldId id="264"/>
            <p14:sldId id="265"/>
            <p14:sldId id="266"/>
            <p14:sldId id="267"/>
            <p14:sldId id="261"/>
            <p14:sldId id="268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048140-9D29-45AE-9007-216E52DB1E5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DCFFEF-8094-4943-83DC-31021E33A96A}">
      <dgm:prSet phldrT="[Текст]"/>
      <dgm:spPr/>
      <dgm:t>
        <a:bodyPr/>
        <a:lstStyle/>
        <a:p>
          <a:r>
            <a:rPr lang="ru-RU" dirty="0" smtClean="0"/>
            <a:t>Отдел Хитридиомикота</a:t>
          </a:r>
          <a:endParaRPr lang="ru-RU" dirty="0"/>
        </a:p>
      </dgm:t>
    </dgm:pt>
    <dgm:pt modelId="{7E0C1269-8E4E-4084-AB0D-BF60DA56E8A8}" type="parTrans" cxnId="{0ABE4442-BC3A-4C11-860C-6A42ABC0BE4B}">
      <dgm:prSet/>
      <dgm:spPr/>
      <dgm:t>
        <a:bodyPr/>
        <a:lstStyle/>
        <a:p>
          <a:endParaRPr lang="ru-RU"/>
        </a:p>
      </dgm:t>
    </dgm:pt>
    <dgm:pt modelId="{0F1C48F7-1348-491F-8F97-4B56EEE75C4D}" type="sibTrans" cxnId="{0ABE4442-BC3A-4C11-860C-6A42ABC0BE4B}">
      <dgm:prSet/>
      <dgm:spPr/>
      <dgm:t>
        <a:bodyPr/>
        <a:lstStyle/>
        <a:p>
          <a:endParaRPr lang="ru-RU"/>
        </a:p>
      </dgm:t>
    </dgm:pt>
    <dgm:pt modelId="{3F4A5620-A9DB-4284-90C6-6004C11C0825}">
      <dgm:prSet phldrT="[Текст]"/>
      <dgm:spPr/>
      <dgm:t>
        <a:bodyPr/>
        <a:lstStyle/>
        <a:p>
          <a:r>
            <a:rPr lang="ru-RU" dirty="0" smtClean="0"/>
            <a:t>Отдел Зигомикота</a:t>
          </a:r>
          <a:endParaRPr lang="ru-RU" dirty="0"/>
        </a:p>
      </dgm:t>
    </dgm:pt>
    <dgm:pt modelId="{16DA9273-F6E3-4733-942B-B20EDC7F4660}" type="parTrans" cxnId="{0B364AF4-AC15-49BD-A2A9-FAB6E4A200D2}">
      <dgm:prSet/>
      <dgm:spPr/>
      <dgm:t>
        <a:bodyPr/>
        <a:lstStyle/>
        <a:p>
          <a:endParaRPr lang="ru-RU"/>
        </a:p>
      </dgm:t>
    </dgm:pt>
    <dgm:pt modelId="{6148D991-762B-4C92-A89C-C51613B46796}" type="sibTrans" cxnId="{0B364AF4-AC15-49BD-A2A9-FAB6E4A200D2}">
      <dgm:prSet/>
      <dgm:spPr/>
      <dgm:t>
        <a:bodyPr/>
        <a:lstStyle/>
        <a:p>
          <a:endParaRPr lang="ru-RU"/>
        </a:p>
      </dgm:t>
    </dgm:pt>
    <dgm:pt modelId="{7B1FBE91-2741-4C2F-A7AA-E62A0BDC5B3A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C0C03099-B1AF-467C-8F82-474539EC9A75}" type="parTrans" cxnId="{B0BAC4CC-529A-4AF8-AEA9-CF7251BC882E}">
      <dgm:prSet/>
      <dgm:spPr/>
      <dgm:t>
        <a:bodyPr/>
        <a:lstStyle/>
        <a:p>
          <a:endParaRPr lang="ru-RU"/>
        </a:p>
      </dgm:t>
    </dgm:pt>
    <dgm:pt modelId="{CBDDC2B5-FE11-4116-8E3C-243AD3086EC8}" type="sibTrans" cxnId="{B0BAC4CC-529A-4AF8-AEA9-CF7251BC882E}">
      <dgm:prSet/>
      <dgm:spPr/>
      <dgm:t>
        <a:bodyPr/>
        <a:lstStyle/>
        <a:p>
          <a:endParaRPr lang="ru-RU"/>
        </a:p>
      </dgm:t>
    </dgm:pt>
    <dgm:pt modelId="{27CBA1CD-2F0C-4125-B2EC-BA45160E24E5}" type="pres">
      <dgm:prSet presAssocID="{CE048140-9D29-45AE-9007-216E52DB1E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869D26E-E7D7-4D78-9D92-0CD2160BA61A}" type="pres">
      <dgm:prSet presAssocID="{CE048140-9D29-45AE-9007-216E52DB1E52}" presName="Name1" presStyleCnt="0"/>
      <dgm:spPr/>
    </dgm:pt>
    <dgm:pt modelId="{63EB739B-A43B-4178-8790-30C1BF1B7E2A}" type="pres">
      <dgm:prSet presAssocID="{CE048140-9D29-45AE-9007-216E52DB1E52}" presName="cycle" presStyleCnt="0"/>
      <dgm:spPr/>
    </dgm:pt>
    <dgm:pt modelId="{7B7BCD27-2259-470A-AF2B-8F5E39E03C1C}" type="pres">
      <dgm:prSet presAssocID="{CE048140-9D29-45AE-9007-216E52DB1E52}" presName="srcNode" presStyleLbl="node1" presStyleIdx="0" presStyleCnt="3"/>
      <dgm:spPr/>
    </dgm:pt>
    <dgm:pt modelId="{C6A7B346-FD5B-4665-B009-158E11476BB3}" type="pres">
      <dgm:prSet presAssocID="{CE048140-9D29-45AE-9007-216E52DB1E52}" presName="conn" presStyleLbl="parChTrans1D2" presStyleIdx="0" presStyleCnt="1"/>
      <dgm:spPr/>
      <dgm:t>
        <a:bodyPr/>
        <a:lstStyle/>
        <a:p>
          <a:endParaRPr lang="ru-RU"/>
        </a:p>
      </dgm:t>
    </dgm:pt>
    <dgm:pt modelId="{C418B3CE-C9FC-4D67-A0E8-B76F13D54A70}" type="pres">
      <dgm:prSet presAssocID="{CE048140-9D29-45AE-9007-216E52DB1E52}" presName="extraNode" presStyleLbl="node1" presStyleIdx="0" presStyleCnt="3"/>
      <dgm:spPr/>
    </dgm:pt>
    <dgm:pt modelId="{5CEAC769-D406-4C06-86D9-21B29CED99D0}" type="pres">
      <dgm:prSet presAssocID="{CE048140-9D29-45AE-9007-216E52DB1E52}" presName="dstNode" presStyleLbl="node1" presStyleIdx="0" presStyleCnt="3"/>
      <dgm:spPr/>
    </dgm:pt>
    <dgm:pt modelId="{61B7E0FA-431B-43BC-A811-ADCCE6130D28}" type="pres">
      <dgm:prSet presAssocID="{32DCFFEF-8094-4943-83DC-31021E33A96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99E63-D111-44CE-B727-7024EBED1CF1}" type="pres">
      <dgm:prSet presAssocID="{32DCFFEF-8094-4943-83DC-31021E33A96A}" presName="accent_1" presStyleCnt="0"/>
      <dgm:spPr/>
    </dgm:pt>
    <dgm:pt modelId="{FBA9E7DB-85BF-4EE0-A090-8A6EC54FB38B}" type="pres">
      <dgm:prSet presAssocID="{32DCFFEF-8094-4943-83DC-31021E33A96A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3A68BD3-AFA7-4A93-967C-7DDAF8348FF0}" type="pres">
      <dgm:prSet presAssocID="{3F4A5620-A9DB-4284-90C6-6004C11C082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4FC58-E588-4EA0-B51D-A32738987E17}" type="pres">
      <dgm:prSet presAssocID="{3F4A5620-A9DB-4284-90C6-6004C11C0825}" presName="accent_2" presStyleCnt="0"/>
      <dgm:spPr/>
    </dgm:pt>
    <dgm:pt modelId="{B793443C-D4ED-45A4-A989-0BB3EB12CF89}" type="pres">
      <dgm:prSet presAssocID="{3F4A5620-A9DB-4284-90C6-6004C11C0825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ECE4A9E-4812-45F8-AECF-84B71260833D}" type="pres">
      <dgm:prSet presAssocID="{7B1FBE91-2741-4C2F-A7AA-E62A0BDC5B3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E34EC-3757-4585-B96A-58894F1887F7}" type="pres">
      <dgm:prSet presAssocID="{7B1FBE91-2741-4C2F-A7AA-E62A0BDC5B3A}" presName="accent_3" presStyleCnt="0"/>
      <dgm:spPr/>
    </dgm:pt>
    <dgm:pt modelId="{DA3C9D9B-3590-4D07-9972-662772278388}" type="pres">
      <dgm:prSet presAssocID="{7B1FBE91-2741-4C2F-A7AA-E62A0BDC5B3A}" presName="accentRepeatNode" presStyleLbl="solidFgAcc1" presStyleIdx="2" presStyleCnt="3"/>
      <dgm:spPr/>
    </dgm:pt>
  </dgm:ptLst>
  <dgm:cxnLst>
    <dgm:cxn modelId="{06399520-2BAC-4B49-AA95-438A708C872A}" type="presOf" srcId="{3F4A5620-A9DB-4284-90C6-6004C11C0825}" destId="{13A68BD3-AFA7-4A93-967C-7DDAF8348FF0}" srcOrd="0" destOrd="0" presId="urn:microsoft.com/office/officeart/2008/layout/VerticalCurvedList"/>
    <dgm:cxn modelId="{0ABE4442-BC3A-4C11-860C-6A42ABC0BE4B}" srcId="{CE048140-9D29-45AE-9007-216E52DB1E52}" destId="{32DCFFEF-8094-4943-83DC-31021E33A96A}" srcOrd="0" destOrd="0" parTransId="{7E0C1269-8E4E-4084-AB0D-BF60DA56E8A8}" sibTransId="{0F1C48F7-1348-491F-8F97-4B56EEE75C4D}"/>
    <dgm:cxn modelId="{B0BAC4CC-529A-4AF8-AEA9-CF7251BC882E}" srcId="{CE048140-9D29-45AE-9007-216E52DB1E52}" destId="{7B1FBE91-2741-4C2F-A7AA-E62A0BDC5B3A}" srcOrd="2" destOrd="0" parTransId="{C0C03099-B1AF-467C-8F82-474539EC9A75}" sibTransId="{CBDDC2B5-FE11-4116-8E3C-243AD3086EC8}"/>
    <dgm:cxn modelId="{0B364AF4-AC15-49BD-A2A9-FAB6E4A200D2}" srcId="{CE048140-9D29-45AE-9007-216E52DB1E52}" destId="{3F4A5620-A9DB-4284-90C6-6004C11C0825}" srcOrd="1" destOrd="0" parTransId="{16DA9273-F6E3-4733-942B-B20EDC7F4660}" sibTransId="{6148D991-762B-4C92-A89C-C51613B46796}"/>
    <dgm:cxn modelId="{03CC7E8C-7145-4D0D-9F2B-22212B40E6DC}" type="presOf" srcId="{32DCFFEF-8094-4943-83DC-31021E33A96A}" destId="{61B7E0FA-431B-43BC-A811-ADCCE6130D28}" srcOrd="0" destOrd="0" presId="urn:microsoft.com/office/officeart/2008/layout/VerticalCurvedList"/>
    <dgm:cxn modelId="{955770F7-C558-43D8-A5FD-BF9203992958}" type="presOf" srcId="{CE048140-9D29-45AE-9007-216E52DB1E52}" destId="{27CBA1CD-2F0C-4125-B2EC-BA45160E24E5}" srcOrd="0" destOrd="0" presId="urn:microsoft.com/office/officeart/2008/layout/VerticalCurvedList"/>
    <dgm:cxn modelId="{2C7E83EC-8DF3-413B-9AC9-CF10BA3BD2C4}" type="presOf" srcId="{7B1FBE91-2741-4C2F-A7AA-E62A0BDC5B3A}" destId="{7ECE4A9E-4812-45F8-AECF-84B71260833D}" srcOrd="0" destOrd="0" presId="urn:microsoft.com/office/officeart/2008/layout/VerticalCurvedList"/>
    <dgm:cxn modelId="{9832B3FF-7FCE-4621-8DE8-72FECEFF6ED6}" type="presOf" srcId="{0F1C48F7-1348-491F-8F97-4B56EEE75C4D}" destId="{C6A7B346-FD5B-4665-B009-158E11476BB3}" srcOrd="0" destOrd="0" presId="urn:microsoft.com/office/officeart/2008/layout/VerticalCurvedList"/>
    <dgm:cxn modelId="{60A250CC-B970-42ED-9E1F-650C9F0644FD}" type="presParOf" srcId="{27CBA1CD-2F0C-4125-B2EC-BA45160E24E5}" destId="{A869D26E-E7D7-4D78-9D92-0CD2160BA61A}" srcOrd="0" destOrd="0" presId="urn:microsoft.com/office/officeart/2008/layout/VerticalCurvedList"/>
    <dgm:cxn modelId="{BE4850FC-B641-46A6-A768-E00859597045}" type="presParOf" srcId="{A869D26E-E7D7-4D78-9D92-0CD2160BA61A}" destId="{63EB739B-A43B-4178-8790-30C1BF1B7E2A}" srcOrd="0" destOrd="0" presId="urn:microsoft.com/office/officeart/2008/layout/VerticalCurvedList"/>
    <dgm:cxn modelId="{E9818A7E-CB91-4DF7-A5AD-66857B17A03B}" type="presParOf" srcId="{63EB739B-A43B-4178-8790-30C1BF1B7E2A}" destId="{7B7BCD27-2259-470A-AF2B-8F5E39E03C1C}" srcOrd="0" destOrd="0" presId="urn:microsoft.com/office/officeart/2008/layout/VerticalCurvedList"/>
    <dgm:cxn modelId="{A39F40CD-7221-46B0-B2FB-4A82C714451D}" type="presParOf" srcId="{63EB739B-A43B-4178-8790-30C1BF1B7E2A}" destId="{C6A7B346-FD5B-4665-B009-158E11476BB3}" srcOrd="1" destOrd="0" presId="urn:microsoft.com/office/officeart/2008/layout/VerticalCurvedList"/>
    <dgm:cxn modelId="{FD03040B-98A3-44EA-A243-88507FE62BF5}" type="presParOf" srcId="{63EB739B-A43B-4178-8790-30C1BF1B7E2A}" destId="{C418B3CE-C9FC-4D67-A0E8-B76F13D54A70}" srcOrd="2" destOrd="0" presId="urn:microsoft.com/office/officeart/2008/layout/VerticalCurvedList"/>
    <dgm:cxn modelId="{1485B8F7-AFE4-4D4F-92A2-D9311ADD3844}" type="presParOf" srcId="{63EB739B-A43B-4178-8790-30C1BF1B7E2A}" destId="{5CEAC769-D406-4C06-86D9-21B29CED99D0}" srcOrd="3" destOrd="0" presId="urn:microsoft.com/office/officeart/2008/layout/VerticalCurvedList"/>
    <dgm:cxn modelId="{A4743864-279C-4BF7-863C-3CE91DA8ADA3}" type="presParOf" srcId="{A869D26E-E7D7-4D78-9D92-0CD2160BA61A}" destId="{61B7E0FA-431B-43BC-A811-ADCCE6130D28}" srcOrd="1" destOrd="0" presId="urn:microsoft.com/office/officeart/2008/layout/VerticalCurvedList"/>
    <dgm:cxn modelId="{05B21595-451D-4F7D-B826-1E9B69D485EF}" type="presParOf" srcId="{A869D26E-E7D7-4D78-9D92-0CD2160BA61A}" destId="{3F499E63-D111-44CE-B727-7024EBED1CF1}" srcOrd="2" destOrd="0" presId="urn:microsoft.com/office/officeart/2008/layout/VerticalCurvedList"/>
    <dgm:cxn modelId="{E654AB42-B749-4E1A-8D7C-5AB348724421}" type="presParOf" srcId="{3F499E63-D111-44CE-B727-7024EBED1CF1}" destId="{FBA9E7DB-85BF-4EE0-A090-8A6EC54FB38B}" srcOrd="0" destOrd="0" presId="urn:microsoft.com/office/officeart/2008/layout/VerticalCurvedList"/>
    <dgm:cxn modelId="{4C85B8DF-B64F-44FF-B205-98C53A230EEA}" type="presParOf" srcId="{A869D26E-E7D7-4D78-9D92-0CD2160BA61A}" destId="{13A68BD3-AFA7-4A93-967C-7DDAF8348FF0}" srcOrd="3" destOrd="0" presId="urn:microsoft.com/office/officeart/2008/layout/VerticalCurvedList"/>
    <dgm:cxn modelId="{672F2670-061C-4EEC-941E-EE4EB8C96BE7}" type="presParOf" srcId="{A869D26E-E7D7-4D78-9D92-0CD2160BA61A}" destId="{AF34FC58-E588-4EA0-B51D-A32738987E17}" srcOrd="4" destOrd="0" presId="urn:microsoft.com/office/officeart/2008/layout/VerticalCurvedList"/>
    <dgm:cxn modelId="{AAD895E0-E313-4DEB-8F74-CCCE096BF9F5}" type="presParOf" srcId="{AF34FC58-E588-4EA0-B51D-A32738987E17}" destId="{B793443C-D4ED-45A4-A989-0BB3EB12CF89}" srcOrd="0" destOrd="0" presId="urn:microsoft.com/office/officeart/2008/layout/VerticalCurvedList"/>
    <dgm:cxn modelId="{8339F9FF-40C7-402D-A2C5-3F2592C0E9AD}" type="presParOf" srcId="{A869D26E-E7D7-4D78-9D92-0CD2160BA61A}" destId="{7ECE4A9E-4812-45F8-AECF-84B71260833D}" srcOrd="5" destOrd="0" presId="urn:microsoft.com/office/officeart/2008/layout/VerticalCurvedList"/>
    <dgm:cxn modelId="{B081FB41-2DF4-4090-AF88-4228CD03E26B}" type="presParOf" srcId="{A869D26E-E7D7-4D78-9D92-0CD2160BA61A}" destId="{42AE34EC-3757-4585-B96A-58894F1887F7}" srcOrd="6" destOrd="0" presId="urn:microsoft.com/office/officeart/2008/layout/VerticalCurvedList"/>
    <dgm:cxn modelId="{1A9D09F4-9BDD-4EAC-9495-6D3CB305FE61}" type="presParOf" srcId="{42AE34EC-3757-4585-B96A-58894F1887F7}" destId="{DA3C9D9B-3590-4D07-9972-6627722783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048140-9D29-45AE-9007-216E52DB1E5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DCFFEF-8094-4943-83DC-31021E33A96A}">
      <dgm:prSet phldrT="[Текст]"/>
      <dgm:spPr/>
      <dgm:t>
        <a:bodyPr/>
        <a:lstStyle/>
        <a:p>
          <a:r>
            <a:rPr lang="ru-RU" dirty="0" smtClean="0"/>
            <a:t>Отдел Хитридиомикота</a:t>
          </a:r>
          <a:endParaRPr lang="ru-RU" dirty="0"/>
        </a:p>
      </dgm:t>
    </dgm:pt>
    <dgm:pt modelId="{7E0C1269-8E4E-4084-AB0D-BF60DA56E8A8}" type="parTrans" cxnId="{0ABE4442-BC3A-4C11-860C-6A42ABC0BE4B}">
      <dgm:prSet/>
      <dgm:spPr/>
      <dgm:t>
        <a:bodyPr/>
        <a:lstStyle/>
        <a:p>
          <a:endParaRPr lang="ru-RU"/>
        </a:p>
      </dgm:t>
    </dgm:pt>
    <dgm:pt modelId="{0F1C48F7-1348-491F-8F97-4B56EEE75C4D}" type="sibTrans" cxnId="{0ABE4442-BC3A-4C11-860C-6A42ABC0BE4B}">
      <dgm:prSet/>
      <dgm:spPr/>
      <dgm:t>
        <a:bodyPr/>
        <a:lstStyle/>
        <a:p>
          <a:endParaRPr lang="ru-RU"/>
        </a:p>
      </dgm:t>
    </dgm:pt>
    <dgm:pt modelId="{3F4A5620-A9DB-4284-90C6-6004C11C0825}">
      <dgm:prSet phldrT="[Текст]"/>
      <dgm:spPr/>
      <dgm:t>
        <a:bodyPr/>
        <a:lstStyle/>
        <a:p>
          <a:r>
            <a:rPr lang="ru-RU" dirty="0" smtClean="0"/>
            <a:t>Отдел Зигомикота</a:t>
          </a:r>
          <a:endParaRPr lang="ru-RU" dirty="0"/>
        </a:p>
      </dgm:t>
    </dgm:pt>
    <dgm:pt modelId="{16DA9273-F6E3-4733-942B-B20EDC7F4660}" type="parTrans" cxnId="{0B364AF4-AC15-49BD-A2A9-FAB6E4A200D2}">
      <dgm:prSet/>
      <dgm:spPr/>
      <dgm:t>
        <a:bodyPr/>
        <a:lstStyle/>
        <a:p>
          <a:endParaRPr lang="ru-RU"/>
        </a:p>
      </dgm:t>
    </dgm:pt>
    <dgm:pt modelId="{6148D991-762B-4C92-A89C-C51613B46796}" type="sibTrans" cxnId="{0B364AF4-AC15-49BD-A2A9-FAB6E4A200D2}">
      <dgm:prSet/>
      <dgm:spPr/>
      <dgm:t>
        <a:bodyPr/>
        <a:lstStyle/>
        <a:p>
          <a:endParaRPr lang="ru-RU"/>
        </a:p>
      </dgm:t>
    </dgm:pt>
    <dgm:pt modelId="{7B1FBE91-2741-4C2F-A7AA-E62A0BDC5B3A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C0C03099-B1AF-467C-8F82-474539EC9A75}" type="parTrans" cxnId="{B0BAC4CC-529A-4AF8-AEA9-CF7251BC882E}">
      <dgm:prSet/>
      <dgm:spPr/>
      <dgm:t>
        <a:bodyPr/>
        <a:lstStyle/>
        <a:p>
          <a:endParaRPr lang="ru-RU"/>
        </a:p>
      </dgm:t>
    </dgm:pt>
    <dgm:pt modelId="{CBDDC2B5-FE11-4116-8E3C-243AD3086EC8}" type="sibTrans" cxnId="{B0BAC4CC-529A-4AF8-AEA9-CF7251BC882E}">
      <dgm:prSet/>
      <dgm:spPr/>
      <dgm:t>
        <a:bodyPr/>
        <a:lstStyle/>
        <a:p>
          <a:endParaRPr lang="ru-RU"/>
        </a:p>
      </dgm:t>
    </dgm:pt>
    <dgm:pt modelId="{27CBA1CD-2F0C-4125-B2EC-BA45160E24E5}" type="pres">
      <dgm:prSet presAssocID="{CE048140-9D29-45AE-9007-216E52DB1E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869D26E-E7D7-4D78-9D92-0CD2160BA61A}" type="pres">
      <dgm:prSet presAssocID="{CE048140-9D29-45AE-9007-216E52DB1E52}" presName="Name1" presStyleCnt="0"/>
      <dgm:spPr/>
    </dgm:pt>
    <dgm:pt modelId="{63EB739B-A43B-4178-8790-30C1BF1B7E2A}" type="pres">
      <dgm:prSet presAssocID="{CE048140-9D29-45AE-9007-216E52DB1E52}" presName="cycle" presStyleCnt="0"/>
      <dgm:spPr/>
    </dgm:pt>
    <dgm:pt modelId="{7B7BCD27-2259-470A-AF2B-8F5E39E03C1C}" type="pres">
      <dgm:prSet presAssocID="{CE048140-9D29-45AE-9007-216E52DB1E52}" presName="srcNode" presStyleLbl="node1" presStyleIdx="0" presStyleCnt="3"/>
      <dgm:spPr/>
    </dgm:pt>
    <dgm:pt modelId="{C6A7B346-FD5B-4665-B009-158E11476BB3}" type="pres">
      <dgm:prSet presAssocID="{CE048140-9D29-45AE-9007-216E52DB1E52}" presName="conn" presStyleLbl="parChTrans1D2" presStyleIdx="0" presStyleCnt="1"/>
      <dgm:spPr/>
      <dgm:t>
        <a:bodyPr/>
        <a:lstStyle/>
        <a:p>
          <a:endParaRPr lang="ru-RU"/>
        </a:p>
      </dgm:t>
    </dgm:pt>
    <dgm:pt modelId="{C418B3CE-C9FC-4D67-A0E8-B76F13D54A70}" type="pres">
      <dgm:prSet presAssocID="{CE048140-9D29-45AE-9007-216E52DB1E52}" presName="extraNode" presStyleLbl="node1" presStyleIdx="0" presStyleCnt="3"/>
      <dgm:spPr/>
    </dgm:pt>
    <dgm:pt modelId="{5CEAC769-D406-4C06-86D9-21B29CED99D0}" type="pres">
      <dgm:prSet presAssocID="{CE048140-9D29-45AE-9007-216E52DB1E52}" presName="dstNode" presStyleLbl="node1" presStyleIdx="0" presStyleCnt="3"/>
      <dgm:spPr/>
    </dgm:pt>
    <dgm:pt modelId="{61B7E0FA-431B-43BC-A811-ADCCE6130D28}" type="pres">
      <dgm:prSet presAssocID="{32DCFFEF-8094-4943-83DC-31021E33A96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99E63-D111-44CE-B727-7024EBED1CF1}" type="pres">
      <dgm:prSet presAssocID="{32DCFFEF-8094-4943-83DC-31021E33A96A}" presName="accent_1" presStyleCnt="0"/>
      <dgm:spPr/>
    </dgm:pt>
    <dgm:pt modelId="{FBA9E7DB-85BF-4EE0-A090-8A6EC54FB38B}" type="pres">
      <dgm:prSet presAssocID="{32DCFFEF-8094-4943-83DC-31021E33A96A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3A68BD3-AFA7-4A93-967C-7DDAF8348FF0}" type="pres">
      <dgm:prSet presAssocID="{3F4A5620-A9DB-4284-90C6-6004C11C082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4FC58-E588-4EA0-B51D-A32738987E17}" type="pres">
      <dgm:prSet presAssocID="{3F4A5620-A9DB-4284-90C6-6004C11C0825}" presName="accent_2" presStyleCnt="0"/>
      <dgm:spPr/>
    </dgm:pt>
    <dgm:pt modelId="{B793443C-D4ED-45A4-A989-0BB3EB12CF89}" type="pres">
      <dgm:prSet presAssocID="{3F4A5620-A9DB-4284-90C6-6004C11C0825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ECE4A9E-4812-45F8-AECF-84B71260833D}" type="pres">
      <dgm:prSet presAssocID="{7B1FBE91-2741-4C2F-A7AA-E62A0BDC5B3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E34EC-3757-4585-B96A-58894F1887F7}" type="pres">
      <dgm:prSet presAssocID="{7B1FBE91-2741-4C2F-A7AA-E62A0BDC5B3A}" presName="accent_3" presStyleCnt="0"/>
      <dgm:spPr/>
    </dgm:pt>
    <dgm:pt modelId="{DA3C9D9B-3590-4D07-9972-662772278388}" type="pres">
      <dgm:prSet presAssocID="{7B1FBE91-2741-4C2F-A7AA-E62A0BDC5B3A}" presName="accentRepeatNode" presStyleLbl="solidFgAcc1" presStyleIdx="2" presStyleCnt="3"/>
      <dgm:spPr/>
    </dgm:pt>
  </dgm:ptLst>
  <dgm:cxnLst>
    <dgm:cxn modelId="{0ABE4442-BC3A-4C11-860C-6A42ABC0BE4B}" srcId="{CE048140-9D29-45AE-9007-216E52DB1E52}" destId="{32DCFFEF-8094-4943-83DC-31021E33A96A}" srcOrd="0" destOrd="0" parTransId="{7E0C1269-8E4E-4084-AB0D-BF60DA56E8A8}" sibTransId="{0F1C48F7-1348-491F-8F97-4B56EEE75C4D}"/>
    <dgm:cxn modelId="{B0BAC4CC-529A-4AF8-AEA9-CF7251BC882E}" srcId="{CE048140-9D29-45AE-9007-216E52DB1E52}" destId="{7B1FBE91-2741-4C2F-A7AA-E62A0BDC5B3A}" srcOrd="2" destOrd="0" parTransId="{C0C03099-B1AF-467C-8F82-474539EC9A75}" sibTransId="{CBDDC2B5-FE11-4116-8E3C-243AD3086EC8}"/>
    <dgm:cxn modelId="{9C64E56F-B0C5-4AF2-A475-B37A5C557E0F}" type="presOf" srcId="{7B1FBE91-2741-4C2F-A7AA-E62A0BDC5B3A}" destId="{7ECE4A9E-4812-45F8-AECF-84B71260833D}" srcOrd="0" destOrd="0" presId="urn:microsoft.com/office/officeart/2008/layout/VerticalCurvedList"/>
    <dgm:cxn modelId="{0B364AF4-AC15-49BD-A2A9-FAB6E4A200D2}" srcId="{CE048140-9D29-45AE-9007-216E52DB1E52}" destId="{3F4A5620-A9DB-4284-90C6-6004C11C0825}" srcOrd="1" destOrd="0" parTransId="{16DA9273-F6E3-4733-942B-B20EDC7F4660}" sibTransId="{6148D991-762B-4C92-A89C-C51613B46796}"/>
    <dgm:cxn modelId="{082F8CDA-147E-4773-A3BF-52518B782756}" type="presOf" srcId="{0F1C48F7-1348-491F-8F97-4B56EEE75C4D}" destId="{C6A7B346-FD5B-4665-B009-158E11476BB3}" srcOrd="0" destOrd="0" presId="urn:microsoft.com/office/officeart/2008/layout/VerticalCurvedList"/>
    <dgm:cxn modelId="{E3C36B17-EA4A-4DFB-8D79-68B4BA91C3D1}" type="presOf" srcId="{32DCFFEF-8094-4943-83DC-31021E33A96A}" destId="{61B7E0FA-431B-43BC-A811-ADCCE6130D28}" srcOrd="0" destOrd="0" presId="urn:microsoft.com/office/officeart/2008/layout/VerticalCurvedList"/>
    <dgm:cxn modelId="{D2331FC5-FC59-4226-A804-22A67B3FE358}" type="presOf" srcId="{CE048140-9D29-45AE-9007-216E52DB1E52}" destId="{27CBA1CD-2F0C-4125-B2EC-BA45160E24E5}" srcOrd="0" destOrd="0" presId="urn:microsoft.com/office/officeart/2008/layout/VerticalCurvedList"/>
    <dgm:cxn modelId="{2FD72EA2-D362-4923-97D2-C2B2FD01A698}" type="presOf" srcId="{3F4A5620-A9DB-4284-90C6-6004C11C0825}" destId="{13A68BD3-AFA7-4A93-967C-7DDAF8348FF0}" srcOrd="0" destOrd="0" presId="urn:microsoft.com/office/officeart/2008/layout/VerticalCurvedList"/>
    <dgm:cxn modelId="{06A87B77-B405-4B63-A61F-026F6B92E0C1}" type="presParOf" srcId="{27CBA1CD-2F0C-4125-B2EC-BA45160E24E5}" destId="{A869D26E-E7D7-4D78-9D92-0CD2160BA61A}" srcOrd="0" destOrd="0" presId="urn:microsoft.com/office/officeart/2008/layout/VerticalCurvedList"/>
    <dgm:cxn modelId="{ED5BD1A0-9113-4809-B220-0B4B7CC2D068}" type="presParOf" srcId="{A869D26E-E7D7-4D78-9D92-0CD2160BA61A}" destId="{63EB739B-A43B-4178-8790-30C1BF1B7E2A}" srcOrd="0" destOrd="0" presId="urn:microsoft.com/office/officeart/2008/layout/VerticalCurvedList"/>
    <dgm:cxn modelId="{9FCBB521-1EEA-4D5D-8172-9CD9FDEFFF68}" type="presParOf" srcId="{63EB739B-A43B-4178-8790-30C1BF1B7E2A}" destId="{7B7BCD27-2259-470A-AF2B-8F5E39E03C1C}" srcOrd="0" destOrd="0" presId="urn:microsoft.com/office/officeart/2008/layout/VerticalCurvedList"/>
    <dgm:cxn modelId="{29604260-7275-4AEF-BA51-1B33FC99FBDA}" type="presParOf" srcId="{63EB739B-A43B-4178-8790-30C1BF1B7E2A}" destId="{C6A7B346-FD5B-4665-B009-158E11476BB3}" srcOrd="1" destOrd="0" presId="urn:microsoft.com/office/officeart/2008/layout/VerticalCurvedList"/>
    <dgm:cxn modelId="{EF9D360A-DA94-4D2D-8F34-4CD9E35008C4}" type="presParOf" srcId="{63EB739B-A43B-4178-8790-30C1BF1B7E2A}" destId="{C418B3CE-C9FC-4D67-A0E8-B76F13D54A70}" srcOrd="2" destOrd="0" presId="urn:microsoft.com/office/officeart/2008/layout/VerticalCurvedList"/>
    <dgm:cxn modelId="{FEA5A345-BD58-46A4-B611-9CED6A8CB35B}" type="presParOf" srcId="{63EB739B-A43B-4178-8790-30C1BF1B7E2A}" destId="{5CEAC769-D406-4C06-86D9-21B29CED99D0}" srcOrd="3" destOrd="0" presId="urn:microsoft.com/office/officeart/2008/layout/VerticalCurvedList"/>
    <dgm:cxn modelId="{7037466D-277C-4E1A-815E-11EF648E4A7B}" type="presParOf" srcId="{A869D26E-E7D7-4D78-9D92-0CD2160BA61A}" destId="{61B7E0FA-431B-43BC-A811-ADCCE6130D28}" srcOrd="1" destOrd="0" presId="urn:microsoft.com/office/officeart/2008/layout/VerticalCurvedList"/>
    <dgm:cxn modelId="{E42F859F-58BD-4D59-831C-A49DE0DB5711}" type="presParOf" srcId="{A869D26E-E7D7-4D78-9D92-0CD2160BA61A}" destId="{3F499E63-D111-44CE-B727-7024EBED1CF1}" srcOrd="2" destOrd="0" presId="urn:microsoft.com/office/officeart/2008/layout/VerticalCurvedList"/>
    <dgm:cxn modelId="{EA42E9A4-4F9F-4215-B8FF-7EE53C69ED73}" type="presParOf" srcId="{3F499E63-D111-44CE-B727-7024EBED1CF1}" destId="{FBA9E7DB-85BF-4EE0-A090-8A6EC54FB38B}" srcOrd="0" destOrd="0" presId="urn:microsoft.com/office/officeart/2008/layout/VerticalCurvedList"/>
    <dgm:cxn modelId="{990CB428-9096-4886-8E38-CB7C890FD391}" type="presParOf" srcId="{A869D26E-E7D7-4D78-9D92-0CD2160BA61A}" destId="{13A68BD3-AFA7-4A93-967C-7DDAF8348FF0}" srcOrd="3" destOrd="0" presId="urn:microsoft.com/office/officeart/2008/layout/VerticalCurvedList"/>
    <dgm:cxn modelId="{EA6D408A-1A90-46D2-B837-BB2AC3C245CC}" type="presParOf" srcId="{A869D26E-E7D7-4D78-9D92-0CD2160BA61A}" destId="{AF34FC58-E588-4EA0-B51D-A32738987E17}" srcOrd="4" destOrd="0" presId="urn:microsoft.com/office/officeart/2008/layout/VerticalCurvedList"/>
    <dgm:cxn modelId="{B6DB49C7-54B2-4037-A906-3F834A32B3E2}" type="presParOf" srcId="{AF34FC58-E588-4EA0-B51D-A32738987E17}" destId="{B793443C-D4ED-45A4-A989-0BB3EB12CF89}" srcOrd="0" destOrd="0" presId="urn:microsoft.com/office/officeart/2008/layout/VerticalCurvedList"/>
    <dgm:cxn modelId="{473C3420-1F14-4E80-A100-A52AA950AC1C}" type="presParOf" srcId="{A869D26E-E7D7-4D78-9D92-0CD2160BA61A}" destId="{7ECE4A9E-4812-45F8-AECF-84B71260833D}" srcOrd="5" destOrd="0" presId="urn:microsoft.com/office/officeart/2008/layout/VerticalCurvedList"/>
    <dgm:cxn modelId="{496F6CCF-098C-4650-85FF-1490F999CF4E}" type="presParOf" srcId="{A869D26E-E7D7-4D78-9D92-0CD2160BA61A}" destId="{42AE34EC-3757-4585-B96A-58894F1887F7}" srcOrd="6" destOrd="0" presId="urn:microsoft.com/office/officeart/2008/layout/VerticalCurvedList"/>
    <dgm:cxn modelId="{477A9A04-0DEF-484B-BF77-FF8C2E6309A0}" type="presParOf" srcId="{42AE34EC-3757-4585-B96A-58894F1887F7}" destId="{DA3C9D9B-3590-4D07-9972-6627722783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7B346-FD5B-4665-B009-158E11476BB3}">
      <dsp:nvSpPr>
        <dsp:cNvPr id="0" name=""/>
        <dsp:cNvSpPr/>
      </dsp:nvSpPr>
      <dsp:spPr>
        <a:xfrm>
          <a:off x="-4029050" y="-618469"/>
          <a:ext cx="4801298" cy="4801298"/>
        </a:xfrm>
        <a:prstGeom prst="blockArc">
          <a:avLst>
            <a:gd name="adj1" fmla="val 18900000"/>
            <a:gd name="adj2" fmla="val 2700000"/>
            <a:gd name="adj3" fmla="val 45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B7E0FA-431B-43BC-A811-ADCCE6130D28}">
      <dsp:nvSpPr>
        <dsp:cNvPr id="0" name=""/>
        <dsp:cNvSpPr/>
      </dsp:nvSpPr>
      <dsp:spPr>
        <a:xfrm>
          <a:off x="496625" y="356435"/>
          <a:ext cx="8371478" cy="7128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842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Отдел Хитридиомикота</a:t>
          </a:r>
          <a:endParaRPr lang="ru-RU" sz="3700" kern="1200" dirty="0"/>
        </a:p>
      </dsp:txBody>
      <dsp:txXfrm>
        <a:off x="496625" y="356435"/>
        <a:ext cx="8371478" cy="712871"/>
      </dsp:txXfrm>
    </dsp:sp>
    <dsp:sp modelId="{FBA9E7DB-85BF-4EE0-A090-8A6EC54FB38B}">
      <dsp:nvSpPr>
        <dsp:cNvPr id="0" name=""/>
        <dsp:cNvSpPr/>
      </dsp:nvSpPr>
      <dsp:spPr>
        <a:xfrm>
          <a:off x="51081" y="267326"/>
          <a:ext cx="891089" cy="8910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68BD3-AFA7-4A93-967C-7DDAF8348FF0}">
      <dsp:nvSpPr>
        <dsp:cNvPr id="0" name=""/>
        <dsp:cNvSpPr/>
      </dsp:nvSpPr>
      <dsp:spPr>
        <a:xfrm>
          <a:off x="755754" y="1425743"/>
          <a:ext cx="8112349" cy="7128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842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Отдел Зигомикота</a:t>
          </a:r>
          <a:endParaRPr lang="ru-RU" sz="3700" kern="1200" dirty="0"/>
        </a:p>
      </dsp:txBody>
      <dsp:txXfrm>
        <a:off x="755754" y="1425743"/>
        <a:ext cx="8112349" cy="712871"/>
      </dsp:txXfrm>
    </dsp:sp>
    <dsp:sp modelId="{B793443C-D4ED-45A4-A989-0BB3EB12CF89}">
      <dsp:nvSpPr>
        <dsp:cNvPr id="0" name=""/>
        <dsp:cNvSpPr/>
      </dsp:nvSpPr>
      <dsp:spPr>
        <a:xfrm>
          <a:off x="310209" y="1336634"/>
          <a:ext cx="891089" cy="89108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E4A9E-4812-45F8-AECF-84B71260833D}">
      <dsp:nvSpPr>
        <dsp:cNvPr id="0" name=""/>
        <dsp:cNvSpPr/>
      </dsp:nvSpPr>
      <dsp:spPr>
        <a:xfrm>
          <a:off x="496625" y="2495051"/>
          <a:ext cx="8371478" cy="7128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842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?</a:t>
          </a:r>
          <a:endParaRPr lang="ru-RU" sz="3700" kern="1200" dirty="0"/>
        </a:p>
      </dsp:txBody>
      <dsp:txXfrm>
        <a:off x="496625" y="2495051"/>
        <a:ext cx="8371478" cy="712871"/>
      </dsp:txXfrm>
    </dsp:sp>
    <dsp:sp modelId="{DA3C9D9B-3590-4D07-9972-662772278388}">
      <dsp:nvSpPr>
        <dsp:cNvPr id="0" name=""/>
        <dsp:cNvSpPr/>
      </dsp:nvSpPr>
      <dsp:spPr>
        <a:xfrm>
          <a:off x="51081" y="2405942"/>
          <a:ext cx="891089" cy="8910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7B346-FD5B-4665-B009-158E11476BB3}">
      <dsp:nvSpPr>
        <dsp:cNvPr id="0" name=""/>
        <dsp:cNvSpPr/>
      </dsp:nvSpPr>
      <dsp:spPr>
        <a:xfrm>
          <a:off x="-4029050" y="-618469"/>
          <a:ext cx="4801298" cy="4801298"/>
        </a:xfrm>
        <a:prstGeom prst="blockArc">
          <a:avLst>
            <a:gd name="adj1" fmla="val 18900000"/>
            <a:gd name="adj2" fmla="val 2700000"/>
            <a:gd name="adj3" fmla="val 45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B7E0FA-431B-43BC-A811-ADCCE6130D28}">
      <dsp:nvSpPr>
        <dsp:cNvPr id="0" name=""/>
        <dsp:cNvSpPr/>
      </dsp:nvSpPr>
      <dsp:spPr>
        <a:xfrm>
          <a:off x="496625" y="356435"/>
          <a:ext cx="8371478" cy="7128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842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Отдел Хитридиомикота</a:t>
          </a:r>
          <a:endParaRPr lang="ru-RU" sz="3700" kern="1200" dirty="0"/>
        </a:p>
      </dsp:txBody>
      <dsp:txXfrm>
        <a:off x="496625" y="356435"/>
        <a:ext cx="8371478" cy="712871"/>
      </dsp:txXfrm>
    </dsp:sp>
    <dsp:sp modelId="{FBA9E7DB-85BF-4EE0-A090-8A6EC54FB38B}">
      <dsp:nvSpPr>
        <dsp:cNvPr id="0" name=""/>
        <dsp:cNvSpPr/>
      </dsp:nvSpPr>
      <dsp:spPr>
        <a:xfrm>
          <a:off x="51081" y="267326"/>
          <a:ext cx="891089" cy="8910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68BD3-AFA7-4A93-967C-7DDAF8348FF0}">
      <dsp:nvSpPr>
        <dsp:cNvPr id="0" name=""/>
        <dsp:cNvSpPr/>
      </dsp:nvSpPr>
      <dsp:spPr>
        <a:xfrm>
          <a:off x="755754" y="1425743"/>
          <a:ext cx="8112349" cy="7128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842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Отдел Зигомикота</a:t>
          </a:r>
          <a:endParaRPr lang="ru-RU" sz="3700" kern="1200" dirty="0"/>
        </a:p>
      </dsp:txBody>
      <dsp:txXfrm>
        <a:off x="755754" y="1425743"/>
        <a:ext cx="8112349" cy="712871"/>
      </dsp:txXfrm>
    </dsp:sp>
    <dsp:sp modelId="{B793443C-D4ED-45A4-A989-0BB3EB12CF89}">
      <dsp:nvSpPr>
        <dsp:cNvPr id="0" name=""/>
        <dsp:cNvSpPr/>
      </dsp:nvSpPr>
      <dsp:spPr>
        <a:xfrm>
          <a:off x="310209" y="1336634"/>
          <a:ext cx="891089" cy="89108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E4A9E-4812-45F8-AECF-84B71260833D}">
      <dsp:nvSpPr>
        <dsp:cNvPr id="0" name=""/>
        <dsp:cNvSpPr/>
      </dsp:nvSpPr>
      <dsp:spPr>
        <a:xfrm>
          <a:off x="496625" y="2495051"/>
          <a:ext cx="8371478" cy="7128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842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?</a:t>
          </a:r>
          <a:endParaRPr lang="ru-RU" sz="3700" kern="1200" dirty="0"/>
        </a:p>
      </dsp:txBody>
      <dsp:txXfrm>
        <a:off x="496625" y="2495051"/>
        <a:ext cx="8371478" cy="712871"/>
      </dsp:txXfrm>
    </dsp:sp>
    <dsp:sp modelId="{DA3C9D9B-3590-4D07-9972-662772278388}">
      <dsp:nvSpPr>
        <dsp:cNvPr id="0" name=""/>
        <dsp:cNvSpPr/>
      </dsp:nvSpPr>
      <dsp:spPr>
        <a:xfrm>
          <a:off x="51081" y="2405942"/>
          <a:ext cx="891089" cy="8910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12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06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5192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589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3851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9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380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11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56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51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665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25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0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487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53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00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07BC4-5319-405C-BD57-BF35B17DD946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AE9995D-C69E-4A3A-94F8-5DFC31A4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09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375" y="245419"/>
            <a:ext cx="8911687" cy="1280890"/>
          </a:xfrm>
        </p:spPr>
        <p:txBody>
          <a:bodyPr/>
          <a:lstStyle/>
          <a:p>
            <a:pPr algn="ctr"/>
            <a:r>
              <a:rPr lang="ru-RU" b="1" dirty="0"/>
              <a:t>1</a:t>
            </a:r>
            <a:r>
              <a:rPr lang="en-US" b="1" dirty="0" smtClean="0"/>
              <a:t>. </a:t>
            </a:r>
            <a:r>
              <a:rPr lang="ru-RU" b="1" dirty="0"/>
              <a:t>Отделы царства Грибы.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6291" y="4645891"/>
            <a:ext cx="10464800" cy="140387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В царство грибов микологи включают несколько отделов: Хитридиомикота, Зигомикота, Аскомикота, Базидиомикота и  Оомикота. Наиболее крупные из них — </a:t>
            </a:r>
            <a:r>
              <a:rPr lang="ru-RU" sz="2800" b="1" dirty="0">
                <a:solidFill>
                  <a:schemeClr val="accent1"/>
                </a:solidFill>
              </a:rPr>
              <a:t>Аскомикота</a:t>
            </a:r>
            <a:r>
              <a:rPr lang="ru-RU" sz="2800" b="1" dirty="0"/>
              <a:t> и Базидиомикота.</a:t>
            </a:r>
          </a:p>
          <a:p>
            <a:endParaRPr lang="ru-RU" sz="3200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608350"/>
              </p:ext>
            </p:extLst>
          </p:nvPr>
        </p:nvGraphicFramePr>
        <p:xfrm>
          <a:off x="2270991" y="1015999"/>
          <a:ext cx="8915400" cy="3564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198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395" y="253008"/>
            <a:ext cx="9684865" cy="1280890"/>
          </a:xfrm>
        </p:spPr>
        <p:txBody>
          <a:bodyPr/>
          <a:lstStyle/>
          <a:p>
            <a:pPr algn="ctr"/>
            <a:r>
              <a:rPr lang="ru-RU" b="1" dirty="0" smtClean="0"/>
              <a:t>1. </a:t>
            </a:r>
            <a:r>
              <a:rPr lang="ru-RU" b="1" dirty="0"/>
              <a:t>С</a:t>
            </a:r>
            <a:r>
              <a:rPr lang="ru-RU" b="1" dirty="0" smtClean="0"/>
              <a:t>троение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584" y="1289365"/>
            <a:ext cx="6165410" cy="377762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Одиночные почкующиеся клетки.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42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851"/>
          <a:stretch/>
        </p:blipFill>
        <p:spPr>
          <a:xfrm>
            <a:off x="1983090" y="3083349"/>
            <a:ext cx="3170679" cy="27937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42772" y="5537767"/>
            <a:ext cx="434567" cy="16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772" y="2757864"/>
            <a:ext cx="4591424" cy="3896433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7034542" y="773317"/>
            <a:ext cx="4997512" cy="225959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4200" dirty="0" smtClean="0"/>
          </a:p>
          <a:p>
            <a:pPr algn="ctr"/>
            <a:r>
              <a:rPr lang="ru-RU" sz="4200" dirty="0" smtClean="0"/>
              <a:t>Многоклеточные грибы с крупными плодовыми телами.</a:t>
            </a:r>
            <a:endParaRPr lang="ru-RU" sz="4200" dirty="0"/>
          </a:p>
        </p:txBody>
      </p:sp>
    </p:spTree>
    <p:extLst>
      <p:ext uri="{BB962C8B-B14F-4D97-AF65-F5344CB8AC3E}">
        <p14:creationId xmlns:p14="http://schemas.microsoft.com/office/powerpoint/2010/main" val="203560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388720"/>
            <a:ext cx="8911687" cy="1280890"/>
          </a:xfrm>
        </p:spPr>
        <p:txBody>
          <a:bodyPr/>
          <a:lstStyle/>
          <a:p>
            <a:pPr algn="ctr"/>
            <a:r>
              <a:rPr lang="en-US" b="1" dirty="0" smtClean="0"/>
              <a:t>2</a:t>
            </a:r>
            <a:r>
              <a:rPr lang="ru-RU" b="1" dirty="0" smtClean="0"/>
              <a:t>. Представители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082" y="1807675"/>
            <a:ext cx="2387065" cy="519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Дрожжи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82" y="3929204"/>
            <a:ext cx="3500067" cy="2860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2" y="2464806"/>
            <a:ext cx="2333908" cy="1588083"/>
          </a:xfrm>
          <a:prstGeom prst="rect">
            <a:avLst/>
          </a:prstGeom>
        </p:spPr>
      </p:pic>
      <p:pic>
        <p:nvPicPr>
          <p:cNvPr id="1026" name="Picture 2" descr="http://gribnikoff.ru/wp-content/uploads/2016/03/Morchella-esculenta-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r="13217"/>
          <a:stretch/>
        </p:blipFill>
        <p:spPr bwMode="auto">
          <a:xfrm>
            <a:off x="4065005" y="4200808"/>
            <a:ext cx="2172833" cy="24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886368" y="3669671"/>
            <a:ext cx="2387065" cy="51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Сморчки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meddovidka.ua/images/stories/articles/articles/2015.03.18_article_stro4e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3"/>
          <a:stretch/>
        </p:blipFill>
        <p:spPr bwMode="auto">
          <a:xfrm>
            <a:off x="3474310" y="1414604"/>
            <a:ext cx="3211179" cy="210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269224" y="895538"/>
            <a:ext cx="2387065" cy="51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Строчки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367" y="1609253"/>
            <a:ext cx="3585876" cy="2689407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8081365" y="1129507"/>
            <a:ext cx="2387065" cy="51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Трюфели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://gribnikoff.ru/wp-content/uploads/2016/04/Claviceps-purpurea-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83" y="4735541"/>
            <a:ext cx="2317557" cy="179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12470" t="32057" r="14937"/>
          <a:stretch/>
        </p:blipFill>
        <p:spPr>
          <a:xfrm>
            <a:off x="9134945" y="4925084"/>
            <a:ext cx="2525917" cy="1525375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9113834" y="4476008"/>
            <a:ext cx="2387065" cy="51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Спорынья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39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283" y="298185"/>
            <a:ext cx="8911687" cy="1280890"/>
          </a:xfrm>
        </p:spPr>
        <p:txBody>
          <a:bodyPr/>
          <a:lstStyle/>
          <a:p>
            <a:pPr algn="ctr"/>
            <a:r>
              <a:rPr lang="ru-RU" b="1" dirty="0"/>
              <a:t>3. Распространение.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8019" y="1204111"/>
            <a:ext cx="10583501" cy="4707111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Представители аскомикота широко распространены во всех природных зонах и регионах</a:t>
            </a:r>
            <a:r>
              <a:rPr lang="ru-RU" sz="2400" b="1" dirty="0" smtClean="0">
                <a:solidFill>
                  <a:schemeClr val="accent1"/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Обитают </a:t>
            </a:r>
            <a:r>
              <a:rPr lang="ru-RU" sz="2400" b="1" dirty="0">
                <a:solidFill>
                  <a:schemeClr val="accent1"/>
                </a:solidFill>
              </a:rPr>
              <a:t>они в почве, лесной </a:t>
            </a:r>
            <a:r>
              <a:rPr lang="ru-RU" sz="2400" b="1" dirty="0" smtClean="0">
                <a:solidFill>
                  <a:schemeClr val="accent1"/>
                </a:solidFill>
              </a:rPr>
              <a:t>подстилке.</a:t>
            </a:r>
          </a:p>
          <a:p>
            <a:pPr algn="ctr"/>
            <a:r>
              <a:rPr lang="ru-RU" sz="2400" b="1" dirty="0">
                <a:solidFill>
                  <a:schemeClr val="accent1"/>
                </a:solidFill>
              </a:rPr>
              <a:t>Пекарские дрожжи существуют только в культуре</a:t>
            </a:r>
            <a:r>
              <a:rPr lang="ru-RU" sz="2400" b="1" dirty="0" smtClean="0">
                <a:solidFill>
                  <a:schemeClr val="accent1"/>
                </a:solidFill>
              </a:rPr>
              <a:t>.</a:t>
            </a:r>
          </a:p>
          <a:p>
            <a:pPr algn="ctr"/>
            <a:r>
              <a:rPr lang="ru-RU" sz="2400" b="1" dirty="0">
                <a:solidFill>
                  <a:schemeClr val="accent1"/>
                </a:solidFill>
              </a:rPr>
              <a:t>Спорынья распространена там, где произрастают </a:t>
            </a:r>
            <a:r>
              <a:rPr lang="ru-RU" sz="2400" b="1" dirty="0" smtClean="0">
                <a:solidFill>
                  <a:schemeClr val="accent1"/>
                </a:solidFill>
              </a:rPr>
              <a:t>злаковые.</a:t>
            </a:r>
          </a:p>
          <a:p>
            <a:endParaRPr lang="ru-RU" dirty="0"/>
          </a:p>
        </p:txBody>
      </p:sp>
      <p:pic>
        <p:nvPicPr>
          <p:cNvPr id="2050" name="Picture 2" descr="http://3.bp.blogspot.com/-L9sOGBrcFGA/UTi5G2jg0JI/AAAAAAAAAOs/2HOYVmIvr14/s1600/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3" y="3797785"/>
            <a:ext cx="4778418" cy="30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434"/>
          <a:stretch/>
        </p:blipFill>
        <p:spPr>
          <a:xfrm>
            <a:off x="5379577" y="3639261"/>
            <a:ext cx="3500582" cy="3039341"/>
          </a:xfrm>
          <a:prstGeom prst="rect">
            <a:avLst/>
          </a:prstGeom>
        </p:spPr>
      </p:pic>
      <p:sp>
        <p:nvSpPr>
          <p:cNvPr id="5" name="Стрелка вниз 4"/>
          <p:cNvSpPr/>
          <p:nvPr/>
        </p:nvSpPr>
        <p:spPr>
          <a:xfrm>
            <a:off x="5993758" y="5048079"/>
            <a:ext cx="365838" cy="831222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591"/>
          <a:stretch/>
        </p:blipFill>
        <p:spPr>
          <a:xfrm>
            <a:off x="9061477" y="3652872"/>
            <a:ext cx="2880043" cy="302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56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2089" y="3193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4. Питание.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6983" y="1413164"/>
            <a:ext cx="10137630" cy="4498058"/>
          </a:xfrm>
        </p:spPr>
        <p:txBody>
          <a:bodyPr>
            <a:normAutofit/>
          </a:bodyPr>
          <a:lstStyle/>
          <a:p>
            <a:pPr algn="just"/>
            <a:r>
              <a:rPr lang="ru-RU" sz="3200" dirty="0"/>
              <a:t>По способу питания это </a:t>
            </a:r>
            <a:r>
              <a:rPr lang="ru-RU" sz="3200" b="1" dirty="0">
                <a:solidFill>
                  <a:schemeClr val="accent1"/>
                </a:solidFill>
              </a:rPr>
              <a:t>гетеротрофы</a:t>
            </a:r>
            <a:r>
              <a:rPr lang="ru-RU" sz="3200" dirty="0"/>
              <a:t>, обитают они в почве, лесной подстилке, на различных растительных субстратах и </a:t>
            </a:r>
            <a:r>
              <a:rPr lang="ru-RU" sz="3200" b="1" dirty="0">
                <a:solidFill>
                  <a:schemeClr val="accent1"/>
                </a:solidFill>
              </a:rPr>
              <a:t>питаются гниющими остатками.</a:t>
            </a:r>
            <a:r>
              <a:rPr lang="ru-RU" sz="3200" dirty="0"/>
              <a:t> </a:t>
            </a:r>
            <a:r>
              <a:rPr lang="ru-RU" sz="3200" dirty="0" smtClean="0"/>
              <a:t>Спорынья </a:t>
            </a:r>
            <a:r>
              <a:rPr lang="ru-RU" sz="3200" b="1" dirty="0" smtClean="0">
                <a:solidFill>
                  <a:schemeClr val="accent1"/>
                </a:solidFill>
              </a:rPr>
              <a:t>паразитирует</a:t>
            </a:r>
            <a:r>
              <a:rPr lang="ru-RU" sz="3200" dirty="0" smtClean="0"/>
              <a:t> </a:t>
            </a:r>
            <a:r>
              <a:rPr lang="ru-RU" sz="3200" dirty="0"/>
              <a:t>на злаках</a:t>
            </a:r>
            <a:r>
              <a:rPr lang="ru-RU" sz="3200" dirty="0" smtClean="0"/>
              <a:t>.</a:t>
            </a:r>
          </a:p>
          <a:p>
            <a:pPr algn="just"/>
            <a:r>
              <a:rPr lang="ru-RU" sz="3200" dirty="0"/>
              <a:t> </a:t>
            </a:r>
            <a:r>
              <a:rPr lang="ru-RU" sz="3200" u="sng" dirty="0" smtClean="0"/>
              <a:t>Записать в тетрадь:</a:t>
            </a:r>
          </a:p>
          <a:p>
            <a:pPr algn="just"/>
            <a:r>
              <a:rPr lang="ru-RU" sz="3200" dirty="0"/>
              <a:t> </a:t>
            </a:r>
            <a:r>
              <a:rPr lang="ru-RU" sz="3200" dirty="0" smtClean="0"/>
              <a:t>Сапрофиты;</a:t>
            </a:r>
          </a:p>
          <a:p>
            <a:pPr algn="just"/>
            <a:r>
              <a:rPr lang="ru-RU" sz="3200" dirty="0" smtClean="0"/>
              <a:t>Паразиты.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1726" y="4029425"/>
            <a:ext cx="5485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9600" b="1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417" y="3658382"/>
            <a:ext cx="4545714" cy="302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17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284" y="343452"/>
            <a:ext cx="8911687" cy="1280890"/>
          </a:xfrm>
        </p:spPr>
        <p:txBody>
          <a:bodyPr/>
          <a:lstStyle/>
          <a:p>
            <a:pPr algn="ctr"/>
            <a:r>
              <a:rPr lang="ru-RU" b="1" dirty="0"/>
              <a:t>5. Размножение.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3569" y="3787153"/>
            <a:ext cx="4021756" cy="69642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Спорами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28" y="492329"/>
            <a:ext cx="2668721" cy="4251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284" y="1398232"/>
            <a:ext cx="4381500" cy="1743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917" y="3556614"/>
            <a:ext cx="3553527" cy="2549949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7563000" y="1840941"/>
            <a:ext cx="4021756" cy="696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 smtClean="0"/>
              <a:t>Почкование</a:t>
            </a:r>
            <a:endParaRPr lang="ru-RU" sz="4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11538" y="4744017"/>
            <a:ext cx="45085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Склероции</a:t>
            </a:r>
            <a:r>
              <a:rPr lang="ru-RU" sz="2400" b="1" dirty="0">
                <a:solidFill>
                  <a:srgbClr val="0070C0"/>
                </a:solidFill>
              </a:rPr>
              <a:t> — плотные сплетения гиф, имеющие вид рожков чёрно-фиолетового цвета.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56820" y="4777067"/>
            <a:ext cx="5485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9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3408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316292"/>
            <a:ext cx="8911687" cy="1280890"/>
          </a:xfrm>
        </p:spPr>
        <p:txBody>
          <a:bodyPr/>
          <a:lstStyle/>
          <a:p>
            <a:pPr algn="ctr"/>
            <a:r>
              <a:rPr lang="ru-RU" b="1" dirty="0"/>
              <a:t>6. Применение.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458170" y="1175657"/>
            <a:ext cx="3271319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Некоторые представители аскомикота, например сморчки и трюфели, съедобны.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7387628" y="860079"/>
            <a:ext cx="1041147" cy="10836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435" y="2688125"/>
            <a:ext cx="3748609" cy="248157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95116" y="1276959"/>
            <a:ext cx="358819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Пекарские дрожжи </a:t>
            </a:r>
            <a:r>
              <a:rPr lang="ru-RU" dirty="0" smtClean="0"/>
              <a:t>представлены </a:t>
            </a:r>
            <a:r>
              <a:rPr lang="ru-RU" dirty="0"/>
              <a:t>сотнями рас: винными, хлебопекарными, пивными и спиртовыми.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869949" y="860079"/>
            <a:ext cx="4517679" cy="4166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76" y="2688125"/>
            <a:ext cx="3264555" cy="326455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273429" y="2109106"/>
            <a:ext cx="406500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Многие виды аскомикота образуют вещества, применяемые в </a:t>
            </a:r>
            <a:r>
              <a:rPr lang="ru-RU" dirty="0" smtClean="0"/>
              <a:t>медицине. 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6258295" y="860079"/>
            <a:ext cx="1099938" cy="11519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839" y="3129463"/>
            <a:ext cx="2147394" cy="366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94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63892"/>
            <a:ext cx="981825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Допишите предложения и заполните пропуски.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026" y="1747319"/>
            <a:ext cx="11036174" cy="485265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Свое </a:t>
            </a:r>
            <a:r>
              <a:rPr lang="ru-RU" sz="2800" dirty="0">
                <a:solidFill>
                  <a:schemeClr val="tx1"/>
                </a:solidFill>
              </a:rPr>
              <a:t>название аскомикоты получили благодаря образованию замкнутых </a:t>
            </a:r>
            <a:r>
              <a:rPr lang="ru-RU" sz="2800" dirty="0" smtClean="0">
                <a:solidFill>
                  <a:schemeClr val="tx1"/>
                </a:solidFill>
              </a:rPr>
              <a:t>структур -  </a:t>
            </a:r>
            <a:r>
              <a:rPr lang="ru-RU" sz="2800" dirty="0">
                <a:solidFill>
                  <a:schemeClr val="tx1"/>
                </a:solidFill>
              </a:rPr>
              <a:t>_____, которые содержат _____. К отделу </a:t>
            </a:r>
            <a:r>
              <a:rPr lang="ru-RU" sz="2800" dirty="0" smtClean="0">
                <a:solidFill>
                  <a:schemeClr val="tx1"/>
                </a:solidFill>
              </a:rPr>
              <a:t>аскомикоты </a:t>
            </a:r>
            <a:r>
              <a:rPr lang="ru-RU" sz="2800" dirty="0">
                <a:solidFill>
                  <a:schemeClr val="tx1"/>
                </a:solidFill>
              </a:rPr>
              <a:t>относятся дрожжи, представленные одиночными _____ клетками. По способу питания аскомикоты _____. Обитают они на различных растительных  _____ и питаются гниющими  _____. Многие аскомикоты образуют _____ , применяемые в медицине для лечения _____ заболеваний.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8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63892"/>
            <a:ext cx="981825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Допишите предложения и заполните пропуски.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026" y="1747319"/>
            <a:ext cx="11036174" cy="485265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Свое </a:t>
            </a:r>
            <a:r>
              <a:rPr lang="ru-RU" sz="2800" dirty="0">
                <a:solidFill>
                  <a:schemeClr val="tx1"/>
                </a:solidFill>
              </a:rPr>
              <a:t>название аскомикоты получили благодаря образованию замкнутых </a:t>
            </a:r>
            <a:r>
              <a:rPr lang="ru-RU" sz="2800" dirty="0" smtClean="0">
                <a:solidFill>
                  <a:schemeClr val="tx1"/>
                </a:solidFill>
              </a:rPr>
              <a:t>структур -  </a:t>
            </a:r>
            <a:r>
              <a:rPr lang="ru-RU" sz="2800" b="1" dirty="0" smtClean="0">
                <a:solidFill>
                  <a:srgbClr val="C00000"/>
                </a:solidFill>
              </a:rPr>
              <a:t>сумок</a:t>
            </a:r>
            <a:r>
              <a:rPr lang="ru-RU" sz="2800" dirty="0" smtClean="0">
                <a:solidFill>
                  <a:schemeClr val="tx1"/>
                </a:solidFill>
              </a:rPr>
              <a:t>, </a:t>
            </a:r>
            <a:r>
              <a:rPr lang="ru-RU" sz="2800" dirty="0">
                <a:solidFill>
                  <a:schemeClr val="tx1"/>
                </a:solidFill>
              </a:rPr>
              <a:t>которые содержат </a:t>
            </a:r>
            <a:r>
              <a:rPr lang="ru-RU" sz="2800" b="1" dirty="0" smtClean="0">
                <a:solidFill>
                  <a:srgbClr val="C00000"/>
                </a:solidFill>
              </a:rPr>
              <a:t>споры</a:t>
            </a:r>
            <a:r>
              <a:rPr lang="ru-RU" sz="2800" dirty="0" smtClean="0">
                <a:solidFill>
                  <a:schemeClr val="tx1"/>
                </a:solidFill>
              </a:rPr>
              <a:t>. </a:t>
            </a:r>
            <a:r>
              <a:rPr lang="ru-RU" sz="2800" dirty="0">
                <a:solidFill>
                  <a:schemeClr val="tx1"/>
                </a:solidFill>
              </a:rPr>
              <a:t>К отделу </a:t>
            </a:r>
            <a:r>
              <a:rPr lang="ru-RU" sz="2800" dirty="0" smtClean="0">
                <a:solidFill>
                  <a:schemeClr val="tx1"/>
                </a:solidFill>
              </a:rPr>
              <a:t>аскомикоты </a:t>
            </a:r>
            <a:r>
              <a:rPr lang="ru-RU" sz="2800" dirty="0">
                <a:solidFill>
                  <a:schemeClr val="tx1"/>
                </a:solidFill>
              </a:rPr>
              <a:t>относятся дрожжи, представленные одиночными </a:t>
            </a:r>
            <a:r>
              <a:rPr lang="ru-RU" sz="2800" b="1" dirty="0" smtClean="0">
                <a:solidFill>
                  <a:srgbClr val="C00000"/>
                </a:solidFill>
              </a:rPr>
              <a:t>почкующимися</a:t>
            </a:r>
            <a:r>
              <a:rPr lang="ru-RU" sz="2800" dirty="0" smtClean="0">
                <a:solidFill>
                  <a:schemeClr val="tx1"/>
                </a:solidFill>
              </a:rPr>
              <a:t> клетками</a:t>
            </a:r>
            <a:r>
              <a:rPr lang="ru-RU" sz="2800" dirty="0">
                <a:solidFill>
                  <a:schemeClr val="tx1"/>
                </a:solidFill>
              </a:rPr>
              <a:t>. По способу питания </a:t>
            </a:r>
            <a:r>
              <a:rPr lang="ru-RU" sz="2800" dirty="0" smtClean="0">
                <a:solidFill>
                  <a:schemeClr val="tx1"/>
                </a:solidFill>
              </a:rPr>
              <a:t>аскомикоты </a:t>
            </a:r>
            <a:r>
              <a:rPr lang="ru-RU" sz="2800" b="1" dirty="0" smtClean="0">
                <a:solidFill>
                  <a:srgbClr val="C00000"/>
                </a:solidFill>
              </a:rPr>
              <a:t>гетеротрофы</a:t>
            </a:r>
            <a:r>
              <a:rPr lang="ru-RU" sz="2800" dirty="0" smtClean="0">
                <a:solidFill>
                  <a:schemeClr val="tx1"/>
                </a:solidFill>
              </a:rPr>
              <a:t>. </a:t>
            </a:r>
            <a:r>
              <a:rPr lang="ru-RU" sz="2800" dirty="0">
                <a:solidFill>
                  <a:schemeClr val="tx1"/>
                </a:solidFill>
              </a:rPr>
              <a:t>Обитают они на различных растительных  </a:t>
            </a:r>
            <a:r>
              <a:rPr lang="ru-RU" sz="2800" b="1" dirty="0" smtClean="0">
                <a:solidFill>
                  <a:srgbClr val="C00000"/>
                </a:solidFill>
              </a:rPr>
              <a:t>субстратах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и питаются гниющими </a:t>
            </a:r>
            <a:r>
              <a:rPr lang="ru-RU" sz="2800" b="1" dirty="0" smtClean="0">
                <a:solidFill>
                  <a:srgbClr val="C00000"/>
                </a:solidFill>
              </a:rPr>
              <a:t>остатками</a:t>
            </a:r>
            <a:r>
              <a:rPr lang="ru-RU" sz="2800" dirty="0" smtClean="0">
                <a:solidFill>
                  <a:schemeClr val="tx1"/>
                </a:solidFill>
              </a:rPr>
              <a:t>. </a:t>
            </a:r>
            <a:r>
              <a:rPr lang="ru-RU" sz="2800" dirty="0">
                <a:solidFill>
                  <a:schemeClr val="tx1"/>
                </a:solidFill>
              </a:rPr>
              <a:t>Многие аскомикоты образуют </a:t>
            </a:r>
            <a:r>
              <a:rPr lang="ru-RU" sz="2800" b="1" dirty="0" smtClean="0">
                <a:solidFill>
                  <a:srgbClr val="C00000"/>
                </a:solidFill>
              </a:rPr>
              <a:t>яды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, применяемые в медицине для лечения </a:t>
            </a:r>
            <a:r>
              <a:rPr lang="ru-RU" sz="2800" b="1" dirty="0" smtClean="0">
                <a:solidFill>
                  <a:srgbClr val="C00000"/>
                </a:solidFill>
              </a:rPr>
              <a:t>сердечно-сосудистых и нервных</a:t>
            </a:r>
            <a:r>
              <a:rPr lang="ru-RU" sz="2800" dirty="0" smtClean="0">
                <a:solidFill>
                  <a:schemeClr val="tx1"/>
                </a:solidFill>
              </a:rPr>
              <a:t> заболеваний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3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IV. </a:t>
            </a:r>
            <a:r>
              <a:rPr lang="ru-RU" b="1" dirty="0" smtClean="0"/>
              <a:t>Домашнее задание</a:t>
            </a:r>
            <a:r>
              <a:rPr lang="ru-RU" b="1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Изучите </a:t>
            </a:r>
            <a:r>
              <a:rPr lang="ru-RU" sz="2800" dirty="0"/>
              <a:t>статью </a:t>
            </a:r>
            <a:r>
              <a:rPr lang="ru-RU" sz="2800" dirty="0" smtClean="0"/>
              <a:t>учебника </a:t>
            </a:r>
            <a:r>
              <a:rPr lang="ru-RU" sz="2800" dirty="0"/>
              <a:t>«</a:t>
            </a:r>
            <a:r>
              <a:rPr lang="ru-RU" sz="2800" dirty="0" smtClean="0"/>
              <a:t>Царство Грибы</a:t>
            </a:r>
            <a:r>
              <a:rPr lang="ru-RU" sz="2800" dirty="0"/>
              <a:t>», «Отдел </a:t>
            </a:r>
            <a:r>
              <a:rPr lang="ru-RU" sz="2800" dirty="0" smtClean="0"/>
              <a:t>Аскомикота</a:t>
            </a:r>
            <a:r>
              <a:rPr lang="ru-RU" sz="2800" dirty="0"/>
              <a:t>, или </a:t>
            </a:r>
            <a:r>
              <a:rPr lang="ru-RU" sz="2800" dirty="0" smtClean="0"/>
              <a:t>Сумчатые грибы».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8277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981" y="2923691"/>
            <a:ext cx="856445" cy="1280890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C00000"/>
                </a:solidFill>
              </a:rPr>
              <a:t>?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4068" y="426958"/>
            <a:ext cx="10047004" cy="5765611"/>
          </a:xfrm>
        </p:spPr>
        <p:txBody>
          <a:bodyPr>
            <a:normAutofit fontScale="92500"/>
          </a:bodyPr>
          <a:lstStyle/>
          <a:p>
            <a:r>
              <a:rPr lang="ru-RU" sz="4000" dirty="0"/>
              <a:t>Каких представителей отдела Хитридиомикота вы знаете</a:t>
            </a:r>
            <a:r>
              <a:rPr lang="ru-RU" sz="4000" dirty="0" smtClean="0"/>
              <a:t>?</a:t>
            </a:r>
          </a:p>
          <a:p>
            <a:endParaRPr lang="ru-RU" sz="4000" dirty="0" smtClean="0"/>
          </a:p>
          <a:p>
            <a:r>
              <a:rPr lang="ru-RU" sz="4000" dirty="0" smtClean="0"/>
              <a:t>Каковы особенности </a:t>
            </a:r>
            <a:r>
              <a:rPr lang="ru-RU" sz="4000" dirty="0"/>
              <a:t>их </a:t>
            </a:r>
            <a:r>
              <a:rPr lang="ru-RU" sz="4000" dirty="0" smtClean="0"/>
              <a:t>строения?</a:t>
            </a:r>
          </a:p>
          <a:p>
            <a:endParaRPr lang="ru-RU" sz="4000" dirty="0" smtClean="0"/>
          </a:p>
          <a:p>
            <a:r>
              <a:rPr lang="ru-RU" sz="4000" dirty="0" smtClean="0"/>
              <a:t>Выберите </a:t>
            </a:r>
            <a:r>
              <a:rPr lang="ru-RU" sz="4000" dirty="0"/>
              <a:t>из </a:t>
            </a:r>
            <a:r>
              <a:rPr lang="ru-RU" sz="4000" dirty="0" smtClean="0"/>
              <a:t>предложенных </a:t>
            </a:r>
            <a:r>
              <a:rPr lang="ru-RU" sz="4000" dirty="0"/>
              <a:t>вам </a:t>
            </a:r>
            <a:r>
              <a:rPr lang="ru-RU" sz="4000" dirty="0" smtClean="0"/>
              <a:t>изображений грибов те </a:t>
            </a:r>
            <a:r>
              <a:rPr lang="ru-RU" sz="4000" dirty="0"/>
              <a:t>из них, </a:t>
            </a:r>
            <a:r>
              <a:rPr lang="ru-RU" sz="4000" dirty="0" smtClean="0"/>
              <a:t>которые относятся </a:t>
            </a:r>
            <a:r>
              <a:rPr lang="ru-RU" sz="4000" dirty="0"/>
              <a:t>к </a:t>
            </a:r>
            <a:r>
              <a:rPr lang="ru-RU" sz="4000" dirty="0" smtClean="0"/>
              <a:t>отделу Хитридиомикота</a:t>
            </a:r>
            <a:r>
              <a:rPr lang="ru-RU" sz="40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58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3258" y="234811"/>
            <a:ext cx="10136247" cy="128089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Выберите из предложенных вам изображений грибов те из них, которые относятся к отделу </a:t>
            </a:r>
            <a:r>
              <a:rPr lang="ru-RU" dirty="0" smtClean="0"/>
              <a:t>Хитридиомикота.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946" b="29686"/>
          <a:stretch/>
        </p:blipFill>
        <p:spPr>
          <a:xfrm>
            <a:off x="412778" y="1906764"/>
            <a:ext cx="4041528" cy="2058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7955" b="12200"/>
          <a:stretch/>
        </p:blipFill>
        <p:spPr>
          <a:xfrm>
            <a:off x="4247276" y="4055952"/>
            <a:ext cx="7755218" cy="2607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4521"/>
          <a:stretch/>
        </p:blipFill>
        <p:spPr>
          <a:xfrm>
            <a:off x="412778" y="4227969"/>
            <a:ext cx="3445769" cy="2209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6440"/>
          <a:stretch/>
        </p:blipFill>
        <p:spPr>
          <a:xfrm>
            <a:off x="9125567" y="1803243"/>
            <a:ext cx="2876927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609" y="1803243"/>
            <a:ext cx="4217543" cy="217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3257" y="124502"/>
            <a:ext cx="10136247" cy="1280890"/>
          </a:xfrm>
        </p:spPr>
        <p:txBody>
          <a:bodyPr>
            <a:normAutofit/>
          </a:bodyPr>
          <a:lstStyle/>
          <a:p>
            <a:r>
              <a:rPr lang="ru-RU" sz="2800" dirty="0"/>
              <a:t>Выберите из предложенных вам изображений грибов те из них, которые относятся к отделу </a:t>
            </a:r>
            <a:r>
              <a:rPr lang="ru-RU" sz="2800" dirty="0" smtClean="0"/>
              <a:t>Хитридиомикота.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4521"/>
          <a:stretch/>
        </p:blipFill>
        <p:spPr>
          <a:xfrm>
            <a:off x="986738" y="3811509"/>
            <a:ext cx="3445769" cy="2209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6440"/>
          <a:stretch/>
        </p:blipFill>
        <p:spPr>
          <a:xfrm>
            <a:off x="9300618" y="4121463"/>
            <a:ext cx="2468886" cy="185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396" y="1654916"/>
            <a:ext cx="4217543" cy="21762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62152" y="6092531"/>
            <a:ext cx="6096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/>
              <a:t>Хитридиомикоз – болезнь, вызываемая у </a:t>
            </a:r>
            <a:r>
              <a:rPr lang="ru-RU" dirty="0" smtClean="0"/>
              <a:t>рыб и лягушек  </a:t>
            </a:r>
            <a:r>
              <a:rPr lang="ru-RU" dirty="0"/>
              <a:t>грибами Хитридиомикота.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2778" y="6110187"/>
            <a:ext cx="4251073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«Черная ножка» рассады, вызываемая грибом ольпидием.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2660" y="1573360"/>
            <a:ext cx="1823958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Рак картофеля, который вызывает гриб синхитриум.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532" y="1255026"/>
            <a:ext cx="3410036" cy="23709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776568" y="1213801"/>
            <a:ext cx="6096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/>
              <a:t>Гриб отдела Хитридиомикота, паразитирует в клетках другого гриба того же отдела.</a:t>
            </a:r>
          </a:p>
        </p:txBody>
      </p:sp>
      <p:pic>
        <p:nvPicPr>
          <p:cNvPr id="1026" name="Picture 2" descr="https://dailystormer.name/wp-content/uploads/2014/12/litoria_caerule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76" y="4205051"/>
            <a:ext cx="2562191" cy="168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7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8265" y="190123"/>
            <a:ext cx="10031240" cy="517789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Назовите известных </a:t>
            </a:r>
            <a:r>
              <a:rPr lang="ru-RU" sz="3200" dirty="0"/>
              <a:t>вам </a:t>
            </a:r>
            <a:r>
              <a:rPr lang="ru-RU" sz="3200" dirty="0" smtClean="0"/>
              <a:t>представителей отдела Зигомикота.</a:t>
            </a:r>
          </a:p>
          <a:p>
            <a:r>
              <a:rPr lang="ru-RU" sz="3200" dirty="0" smtClean="0"/>
              <a:t>Какие особенности строения свойственны </a:t>
            </a:r>
            <a:r>
              <a:rPr lang="ru-RU" sz="3200" dirty="0"/>
              <a:t>им? </a:t>
            </a:r>
            <a:endParaRPr lang="ru-RU" sz="3200" dirty="0" smtClean="0"/>
          </a:p>
          <a:p>
            <a:r>
              <a:rPr lang="ru-RU" sz="3200" dirty="0" smtClean="0"/>
              <a:t>Какое значение имеют представители данного отдела в жизни человека</a:t>
            </a:r>
            <a:r>
              <a:rPr lang="ru-RU" sz="3200" dirty="0"/>
              <a:t>?»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90" y="3567392"/>
            <a:ext cx="7469109" cy="317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3292" y="392663"/>
            <a:ext cx="8325763" cy="377762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Пеницилл отличается от мукора тем, что</a:t>
            </a:r>
          </a:p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sz="2400" dirty="0"/>
              <a:t>) пеницилл многоклеточный, а мукор одноклеточный гриб</a:t>
            </a:r>
          </a:p>
          <a:p>
            <a:pPr marL="0" indent="0">
              <a:buNone/>
            </a:pPr>
            <a:r>
              <a:rPr lang="ru-RU" sz="2400" dirty="0"/>
              <a:t>2) пеницилл образует плесень на продуктах, а мукор нет</a:t>
            </a:r>
          </a:p>
          <a:p>
            <a:pPr marL="0" indent="0">
              <a:buNone/>
            </a:pPr>
            <a:r>
              <a:rPr lang="ru-RU" sz="2400" dirty="0"/>
              <a:t>3) пеницилл размножается спорами, а мукор — грибницей</a:t>
            </a:r>
          </a:p>
          <a:p>
            <a:pPr marL="0" indent="0">
              <a:buNone/>
            </a:pPr>
            <a:r>
              <a:rPr lang="ru-RU" sz="2400" dirty="0"/>
              <a:t>4) пеницилл — гетеротроф, а мукор — автотроф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4" y="135810"/>
            <a:ext cx="2880085" cy="2145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220" y="4409085"/>
            <a:ext cx="3861239" cy="1991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14" y="4094490"/>
            <a:ext cx="5301370" cy="259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375" y="245419"/>
            <a:ext cx="8911687" cy="1280890"/>
          </a:xfrm>
        </p:spPr>
        <p:txBody>
          <a:bodyPr/>
          <a:lstStyle/>
          <a:p>
            <a:pPr algn="ctr"/>
            <a:r>
              <a:rPr lang="ru-RU" b="1" dirty="0"/>
              <a:t>1</a:t>
            </a:r>
            <a:r>
              <a:rPr lang="en-US" b="1" dirty="0" smtClean="0"/>
              <a:t>. </a:t>
            </a:r>
            <a:r>
              <a:rPr lang="ru-RU" b="1" dirty="0"/>
              <a:t>Отделы царства Грибы.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6291" y="4645891"/>
            <a:ext cx="10464800" cy="140387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В царство грибов микологи включают несколько отделов: Хитридиомикота, Зигомикота, Аскомикота, Базидиомикота и  Оомикота. Наиболее крупные из них — </a:t>
            </a:r>
            <a:r>
              <a:rPr lang="ru-RU" sz="2800" b="1" dirty="0">
                <a:solidFill>
                  <a:schemeClr val="accent1"/>
                </a:solidFill>
              </a:rPr>
              <a:t>Аскомикота</a:t>
            </a:r>
            <a:r>
              <a:rPr lang="ru-RU" sz="2800" b="1" dirty="0"/>
              <a:t> и Базидиомикота.</a:t>
            </a:r>
          </a:p>
          <a:p>
            <a:endParaRPr lang="ru-RU" sz="3200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608350"/>
              </p:ext>
            </p:extLst>
          </p:nvPr>
        </p:nvGraphicFramePr>
        <p:xfrm>
          <a:off x="2270991" y="1015999"/>
          <a:ext cx="8915400" cy="3564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01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7686" y="335613"/>
            <a:ext cx="8915399" cy="919515"/>
          </a:xfrm>
        </p:spPr>
        <p:txBody>
          <a:bodyPr/>
          <a:lstStyle/>
          <a:p>
            <a:pPr algn="ctr"/>
            <a:r>
              <a:rPr lang="ru-RU" dirty="0" smtClean="0"/>
              <a:t>Тема урока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15550" y="1409490"/>
            <a:ext cx="8915399" cy="112628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</a:rPr>
              <a:t>Отдел Аскомикота, или Сумчатые грибы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82700" y="2970498"/>
            <a:ext cx="67991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Цель: продолжить формирование познавательного интереса учащихся к изучению многообразия живых организмов, населяющих планету.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3185" r="21524"/>
          <a:stretch/>
        </p:blipFill>
        <p:spPr>
          <a:xfrm>
            <a:off x="235390" y="138441"/>
            <a:ext cx="1874068" cy="254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70" y="2738261"/>
            <a:ext cx="2779414" cy="190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23" y="4848882"/>
            <a:ext cx="2729619" cy="1848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947" y="4813720"/>
            <a:ext cx="2848823" cy="191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425" y="4848882"/>
            <a:ext cx="3362301" cy="189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00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345" y="365492"/>
            <a:ext cx="10538691" cy="1280890"/>
          </a:xfrm>
        </p:spPr>
        <p:txBody>
          <a:bodyPr/>
          <a:lstStyle/>
          <a:p>
            <a:pPr algn="ctr"/>
            <a:r>
              <a:rPr lang="ru-RU" b="1" dirty="0" smtClean="0"/>
              <a:t>1. Отдел Аскомикота</a:t>
            </a:r>
            <a:r>
              <a:rPr lang="ru-RU" b="1" dirty="0"/>
              <a:t>, или </a:t>
            </a:r>
            <a:r>
              <a:rPr lang="ru-RU" b="1" dirty="0" smtClean="0"/>
              <a:t>Сумчатые грибы</a:t>
            </a:r>
            <a:r>
              <a:rPr lang="ru-RU" b="1" dirty="0"/>
              <a:t>.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57090" y="1319645"/>
            <a:ext cx="6221412" cy="474518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План урока:</a:t>
            </a:r>
          </a:p>
          <a:p>
            <a:pPr marL="0" indent="0">
              <a:buNone/>
            </a:pPr>
            <a:r>
              <a:rPr lang="ru-RU" sz="4000" dirty="0" smtClean="0"/>
              <a:t>1. Строение.</a:t>
            </a:r>
          </a:p>
          <a:p>
            <a:pPr marL="0" indent="0">
              <a:buNone/>
            </a:pPr>
            <a:r>
              <a:rPr lang="ru-RU" sz="4000" dirty="0" smtClean="0"/>
              <a:t>2. Представители.</a:t>
            </a:r>
          </a:p>
          <a:p>
            <a:pPr marL="0" indent="0">
              <a:buNone/>
            </a:pPr>
            <a:r>
              <a:rPr lang="ru-RU" sz="4000" dirty="0" smtClean="0"/>
              <a:t>3. Распространение.</a:t>
            </a:r>
          </a:p>
          <a:p>
            <a:pPr marL="0" indent="0">
              <a:buNone/>
            </a:pPr>
            <a:r>
              <a:rPr lang="ru-RU" sz="4000" dirty="0" smtClean="0"/>
              <a:t>4. </a:t>
            </a:r>
            <a:r>
              <a:rPr lang="ru-RU" sz="4000" dirty="0"/>
              <a:t>П</a:t>
            </a:r>
            <a:r>
              <a:rPr lang="ru-RU" sz="4000" dirty="0" smtClean="0"/>
              <a:t>итание.</a:t>
            </a:r>
          </a:p>
          <a:p>
            <a:pPr marL="0" indent="0">
              <a:buNone/>
            </a:pPr>
            <a:r>
              <a:rPr lang="ru-RU" sz="4000" dirty="0" smtClean="0"/>
              <a:t>5. Размножение.</a:t>
            </a:r>
          </a:p>
          <a:p>
            <a:pPr marL="0" indent="0">
              <a:buNone/>
            </a:pPr>
            <a:r>
              <a:rPr lang="ru-RU" sz="4000" dirty="0"/>
              <a:t>6</a:t>
            </a:r>
            <a:r>
              <a:rPr lang="ru-RU" sz="4000" dirty="0" smtClean="0"/>
              <a:t>. </a:t>
            </a:r>
            <a:r>
              <a:rPr lang="ru-RU" sz="4000" dirty="0"/>
              <a:t>П</a:t>
            </a:r>
            <a:r>
              <a:rPr lang="ru-RU" sz="4000" dirty="0" smtClean="0"/>
              <a:t>рименение.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67140"/>
          <a:stretch/>
        </p:blipFill>
        <p:spPr>
          <a:xfrm>
            <a:off x="1524000" y="1319645"/>
            <a:ext cx="3205018" cy="5105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24000" y="6064827"/>
            <a:ext cx="3140364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8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241</TotalTime>
  <Words>551</Words>
  <Application>Microsoft Office PowerPoint</Application>
  <PresentationFormat>Широкоэкранный</PresentationFormat>
  <Paragraphs>82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Легкий дым</vt:lpstr>
      <vt:lpstr>1. Отделы царства Грибы.</vt:lpstr>
      <vt:lpstr>?</vt:lpstr>
      <vt:lpstr>Выберите из предложенных вам изображений грибов те из них, которые относятся к отделу Хитридиомикота.</vt:lpstr>
      <vt:lpstr>Выберите из предложенных вам изображений грибов те из них, которые относятся к отделу Хитридиомикота.</vt:lpstr>
      <vt:lpstr>Презентация PowerPoint</vt:lpstr>
      <vt:lpstr>Презентация PowerPoint</vt:lpstr>
      <vt:lpstr>1. Отделы царства Грибы.</vt:lpstr>
      <vt:lpstr>Тема урока</vt:lpstr>
      <vt:lpstr>1. Отдел Аскомикота, или Сумчатые грибы.</vt:lpstr>
      <vt:lpstr>1. Строение</vt:lpstr>
      <vt:lpstr>2. Представители</vt:lpstr>
      <vt:lpstr>3. Распространение. </vt:lpstr>
      <vt:lpstr>4. Питание.</vt:lpstr>
      <vt:lpstr>5. Размножение. </vt:lpstr>
      <vt:lpstr>6. Применение. </vt:lpstr>
      <vt:lpstr>Допишите предложения и заполните пропуски.  </vt:lpstr>
      <vt:lpstr>Допишите предложения и заполните пропуски.  </vt:lpstr>
      <vt:lpstr>IV. Домашнее задание.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</dc:title>
  <dc:creator>Admin</dc:creator>
  <cp:lastModifiedBy>Admin</cp:lastModifiedBy>
  <cp:revision>25</cp:revision>
  <dcterms:created xsi:type="dcterms:W3CDTF">2018-11-14T10:02:39Z</dcterms:created>
  <dcterms:modified xsi:type="dcterms:W3CDTF">2018-11-14T16:31:25Z</dcterms:modified>
</cp:coreProperties>
</file>