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57" r:id="rId6"/>
    <p:sldId id="258" r:id="rId7"/>
    <p:sldId id="259" r:id="rId8"/>
    <p:sldId id="263" r:id="rId9"/>
    <p:sldId id="262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chemeClr val="accent1"/>
                </a:solidFill>
              </a:rPr>
              <a:t>Расы и расизм.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FFFFFF"/>
                </a:solidFill>
              </a:rPr>
              <a:t>Подготовила:</a:t>
            </a:r>
            <a:endParaRPr lang="ru-RU" sz="1800" dirty="0">
              <a:solidFill>
                <a:srgbClr val="FFFFFF"/>
              </a:solidFill>
            </a:endParaRPr>
          </a:p>
          <a:p>
            <a:pPr algn="r"/>
            <a:r>
              <a:rPr lang="ru-RU" sz="1800" dirty="0">
                <a:solidFill>
                  <a:srgbClr val="FFFFFF"/>
                </a:solidFill>
              </a:rPr>
              <a:t>Мурахтанова Марина Александровна.</a:t>
            </a:r>
            <a:endParaRPr lang="ru-RU" sz="1800" dirty="0">
              <a:solidFill>
                <a:srgbClr val="FFFFFF"/>
              </a:solidFill>
            </a:endParaRPr>
          </a:p>
          <a:p>
            <a:pPr algn="r"/>
            <a:r>
              <a:rPr lang="ru-RU" sz="1800" dirty="0">
                <a:solidFill>
                  <a:srgbClr val="FFFFFF"/>
                </a:solidFill>
              </a:rPr>
              <a:t>Учитель Биологии и Химии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467" y="2162821"/>
            <a:ext cx="7315200" cy="191884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Раси́зм</a:t>
            </a:r>
            <a:r>
              <a:rPr lang="ru-RU" dirty="0"/>
              <a:t> — совокупность воззрений, в основе которых лежат положения о физической и умственной неравноценности человеческих рас и о решающем влиянии расовых различий на историю и культуру.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Алексеев В.П. География человеческих рас. М.: «Мысль», 1974</a:t>
            </a:r>
            <a:endParaRPr lang="ru-RU" dirty="0"/>
          </a:p>
          <a:p>
            <a:r>
              <a:rPr lang="ru-RU" dirty="0"/>
              <a:t>Семенов Ю.И. Этносы, нации, расы // Социальная философия. Курс лекций. Учебник. - Под ред. </a:t>
            </a:r>
            <a:r>
              <a:rPr lang="ru-RU" dirty="0" err="1"/>
              <a:t>И.А.Гобозова</a:t>
            </a:r>
            <a:r>
              <a:rPr lang="ru-RU" dirty="0"/>
              <a:t>. М., 2003.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ru-RU"/>
              <a:t>Понятие "расы людей"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1300">
                <a:solidFill>
                  <a:srgbClr val="FFFFFF"/>
                </a:solidFill>
              </a:rPr>
              <a:t>Расы человека - это совокупность внешних морфологических признаков, то есть тех, что являются фенотипом представителя. Они сформировались под влиянием внешних условий, воздействия комплекса биотических и абиотических факторов, и закрепились в генотипе в ходе эволюционных процессов. Таким образом, к признакам, которые лежат в основе деления людей на расы, следует относить: </a:t>
            </a:r>
            <a:endParaRPr lang="ru-RU" sz="1300">
              <a:solidFill>
                <a:srgbClr val="FFFFFF"/>
              </a:solidFill>
            </a:endParaRPr>
          </a:p>
          <a:p>
            <a:r>
              <a:rPr lang="ru-RU" sz="1300">
                <a:solidFill>
                  <a:srgbClr val="FFFFFF"/>
                </a:solidFill>
              </a:rPr>
              <a:t>рост; </a:t>
            </a:r>
            <a:endParaRPr lang="ru-RU" sz="1300">
              <a:solidFill>
                <a:srgbClr val="FFFFFF"/>
              </a:solidFill>
            </a:endParaRPr>
          </a:p>
          <a:p>
            <a:r>
              <a:rPr lang="ru-RU" sz="1300">
                <a:solidFill>
                  <a:srgbClr val="FFFFFF"/>
                </a:solidFill>
              </a:rPr>
              <a:t>пропорции тела; </a:t>
            </a:r>
            <a:endParaRPr lang="ru-RU" sz="1300">
              <a:solidFill>
                <a:srgbClr val="FFFFFF"/>
              </a:solidFill>
            </a:endParaRPr>
          </a:p>
          <a:p>
            <a:r>
              <a:rPr lang="ru-RU" sz="1300">
                <a:solidFill>
                  <a:srgbClr val="FFFFFF"/>
                </a:solidFill>
              </a:rPr>
              <a:t>цвет кожи и глаз; </a:t>
            </a:r>
            <a:endParaRPr lang="ru-RU" sz="1300">
              <a:solidFill>
                <a:srgbClr val="FFFFFF"/>
              </a:solidFill>
            </a:endParaRPr>
          </a:p>
          <a:p>
            <a:r>
              <a:rPr lang="ru-RU" sz="1300">
                <a:solidFill>
                  <a:srgbClr val="FFFFFF"/>
                </a:solidFill>
              </a:rPr>
              <a:t>структура и форма волос; </a:t>
            </a:r>
            <a:endParaRPr lang="ru-RU" sz="1300">
              <a:solidFill>
                <a:srgbClr val="FFFFFF"/>
              </a:solidFill>
            </a:endParaRPr>
          </a:p>
          <a:p>
            <a:r>
              <a:rPr lang="ru-RU" sz="1300">
                <a:solidFill>
                  <a:srgbClr val="FFFFFF"/>
                </a:solidFill>
              </a:rPr>
              <a:t>оволосенение кожного покрова; </a:t>
            </a:r>
            <a:endParaRPr lang="ru-RU" sz="1300">
              <a:solidFill>
                <a:srgbClr val="FFFFFF"/>
              </a:solidFill>
            </a:endParaRPr>
          </a:p>
          <a:p>
            <a:r>
              <a:rPr lang="ru-RU" sz="1300">
                <a:solidFill>
                  <a:srgbClr val="FFFFFF"/>
                </a:solidFill>
              </a:rPr>
              <a:t>особенности строения лица и его частей</a:t>
            </a:r>
            <a:endParaRPr lang="ru-RU" sz="130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человек, смотрит, внешний, одежда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4" y="2366358"/>
            <a:ext cx="3778286" cy="211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632" y="1207148"/>
            <a:ext cx="2947482" cy="34989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Люди разной расы имеют совершенно идентичный биологический плацдарм для развития тех или иных способностей. Их общий кариотип одинаков: 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женщины - 46 хромосом, то есть 23 пары ХХ;</a:t>
            </a: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chemeClr val="bg1"/>
                </a:solidFill>
              </a:rPr>
              <a:t> мужчины - 46 хромосом, 22 пары ХХ, 23 пара - XY. </a:t>
            </a:r>
            <a:endParaRPr lang="ru-R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Это значит, что все представители человека разумного едины и одинаковы, среди них нет более или менее развитых, превосходных над другими, высших. С точки зрения науки все равны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Изображение выглядит как малыш, водный вид спорта&#10;&#10;Описание создано с высокой степенью достоверности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r="895" b="1"/>
          <a:stretch>
            <a:fillRect/>
          </a:stretch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рас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835" y="145774"/>
            <a:ext cx="7619633" cy="67122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До XX века было принято выделять 4 расы людей. Это были следующие разновидности: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 европеоидная; 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австралоидная; 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негроидная;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 монголоидная.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Для каждой были описаны подробные характеристические признаки, по которым можно было идентифицировать любого индивидуума человеческого вида. Однако позже стала распространенной классификация, которая включает лишь 3 расы человека. Это стало возможным вследствие объединения австралоидной и негроидной группы в одну.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Поэтому современные виды рас человека следующие.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 Большие: европеоидная (европейская), монголоидная (азиатско-американская), экваториальная (австрало-негроидная).</a:t>
            </a:r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dirty="0"/>
              <a:t> Малые: множество разных ветвей, которые образовались от одной из больших рас.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/>
              <a:t>Для каждой из них характерны свои особенности, признаки, внешние проявления в облике людей. Все они рассматриваются специалистами-антропологами, а сама наука, которая изучает данный вопрос - это биология. Расы человека интересовали людей с давних времен. Ведь совершенно контрастные внешние особенности зачастую становились причиной расовых распрей и конфликтов. </a:t>
            </a:r>
            <a:endParaRPr lang="ru-RU" dirty="0"/>
          </a:p>
        </p:txBody>
      </p:sp>
      <p:pic>
        <p:nvPicPr>
          <p:cNvPr id="5" name="Рисунок 4" descr="Изображение выглядит как в позе, человек, фотография, внутренн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1526"/>
            <a:ext cx="3626452" cy="1585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Австралоидная раса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0912" y="385763"/>
            <a:ext cx="4171951" cy="61150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Долихоцефалия - удлиненная форма черепа по соотношению с пропорциями остального тела.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Глубоко посаженные глаза, разрез их широкий.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Цвет радужки преимущественно темный, иногда почти черный.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Нос широкий, ярко выражена плоская переносица.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Волосяной покров на теле развит очень хорошо.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Волосы на голове темного цвета (иногда среди австралийцев встречаются натуральные блондины, что стало следствием закрепившейся когда-то естественной генетической мутации вида). Структура их жесткая, они могут быть курчавыми или слегка вьющимися.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Рост людей средний, чаще выше среднего.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Телосложение худощавое, вытянутое</a:t>
            </a:r>
            <a:endParaRPr lang="ru-RU" dirty="0"/>
          </a:p>
        </p:txBody>
      </p:sp>
      <p:pic>
        <p:nvPicPr>
          <p:cNvPr id="5" name="Рисунок 4" descr="Изображение выглядит как человек, дерево, внешний, улыбается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3" y="157353"/>
            <a:ext cx="1819276" cy="27013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улыбается, одежда, молодо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90" y="2341950"/>
            <a:ext cx="2486023" cy="16573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ешний, человек, дерево, земля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29113"/>
            <a:ext cx="3247401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Негроидная раса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9500" y="214313"/>
            <a:ext cx="4243388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Очень темный, иногда иссиня-черный, цвет кожи, так как она особенно богата на содержание меланина.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Широкий разрез глаз. Они крупные, темно-коричневые, почти черные.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Волосы темные, курчавые, жесткие.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Рост варьируется, чаще низкий.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Конечности очень длинные, особенно руки.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Нос широкий и плоский, губы очень толстые, мясистые.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Челюсть лишена подбородочного выступа, выдается вперед.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Уши крупные.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Волосяной покров на лице развит плохо, борода и усы отсутствуют. </a:t>
            </a:r>
            <a:endParaRPr lang="ru-RU" dirty="0"/>
          </a:p>
        </p:txBody>
      </p:sp>
      <p:pic>
        <p:nvPicPr>
          <p:cNvPr id="5" name="Рисунок 4" descr="Изображение выглядит как человек, небо, внешни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64" y="214313"/>
            <a:ext cx="2333858" cy="27432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 позе, улыбается, фотография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61" y="2957513"/>
            <a:ext cx="3210339" cy="21717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женщина, одежда, улыбается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30" y="4975998"/>
            <a:ext cx="2820988" cy="18820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Монголоидная раса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5774" y="197523"/>
            <a:ext cx="4173307" cy="64538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Узкий или косой разрез глаз.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Наличие эпикантуса - специализированной кожной складки, направленной на </a:t>
            </a:r>
            <a:r>
              <a:rPr lang="ru-RU" dirty="0" err="1"/>
              <a:t>прикрывание</a:t>
            </a:r>
            <a:r>
              <a:rPr lang="ru-RU" dirty="0"/>
              <a:t> внутреннего угла глаза.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Цвет радужки - от светло до темно-коричневого.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Строение черепа отличается брахицефалией (короткоголовость).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Надбровные валики утолщенные, сильно выступающие.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Хорошо выражены острые высокие скулы.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Волосяной покров на лице развит слабо.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Волосы на голове жесткие, темного цвета, прямой структуры.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Нос неширокий, переносье расположено низко.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Губы разной толщины, чаще узкие.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Цвет кожи варьируется у разных представителей от желтого до смуглого, встречаются и светлокожие люди. </a:t>
            </a:r>
            <a:endParaRPr lang="ru-RU" dirty="0"/>
          </a:p>
        </p:txBody>
      </p:sp>
      <p:pic>
        <p:nvPicPr>
          <p:cNvPr id="5" name="Рисунок 4" descr="Изображение выглядит как небо, человек, мужчина, одежда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26" y="463826"/>
            <a:ext cx="3272563" cy="2360336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одежда, красный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2965174"/>
            <a:ext cx="228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Европеоидная раса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8695" y="344557"/>
            <a:ext cx="4650385" cy="5640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Мезоцефалию - среднеголовость в строении черепа.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Горизонтальный разрез глаз, отсутствие сильно выраженных надбровных валиков.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Выступающий вперед узкий нос.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Разные по толщине губы, чаще среднего размера.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Мягкие вьющиеся или прямые волосы.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Встречаются блондины, брюнеты, шатены.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Цвет глаз от светло-голубых до карих.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Цвет кожи также варьируется от бледной, белой до смуглой.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Волосяной покров развит очень хорошо, особенно на груди и лице мужчин.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Челюсти </a:t>
            </a:r>
            <a:r>
              <a:rPr lang="ru-RU" dirty="0" err="1"/>
              <a:t>ортогнатичные</a:t>
            </a:r>
            <a:r>
              <a:rPr lang="ru-RU" dirty="0"/>
              <a:t>, то есть слабо выдвинутые вперед. </a:t>
            </a:r>
            <a:endParaRPr lang="ru-RU" dirty="0"/>
          </a:p>
        </p:txBody>
      </p:sp>
      <p:pic>
        <p:nvPicPr>
          <p:cNvPr id="5" name="Рисунок 4" descr="Изображение выглядит как одежда, человек, ребенок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48" y="514351"/>
            <a:ext cx="3632199" cy="20431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ешний, одежда, дерево&#10;&#10;Описание создано с очень высокой степенью достоверности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16" y="2917188"/>
            <a:ext cx="3319463" cy="35407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Происхождение рас человека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0463" y="285750"/>
            <a:ext cx="8238617" cy="6572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Существует две основные гипотезы, которые объясняют происхождение рас человека. Это:</a:t>
            </a:r>
            <a:endParaRPr lang="ru-RU" dirty="0"/>
          </a:p>
          <a:p>
            <a:r>
              <a:rPr lang="ru-RU" dirty="0"/>
              <a:t> моноцентризм; </a:t>
            </a:r>
            <a:endParaRPr lang="ru-RU" dirty="0"/>
          </a:p>
          <a:p>
            <a:r>
              <a:rPr lang="ru-RU" dirty="0"/>
              <a:t>полицентризм.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Однако ни одна из них не стала пока официально принятой теорией. Согласно моноцентрической точке зрения, изначально, примерно 80 тысяч лет назад, все люди жили на одной территории, поэтому и внешность их была примерно одинакова. Однако с течением времени растущие показатели численности привели к более широкому расселению людей. Вследствие этого некоторые группы попали в сложные климатографические условия.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Это и привело к выработке и закреплению на генетическом уровне некоторых морфологических приспособлений, помогающих в выживании. Так, например, темная кожа и курчавые волосы обеспечивают терморегуляцию и охлаждающий эффект для головы и тела у </a:t>
            </a:r>
            <a:r>
              <a:rPr lang="ru-RU" dirty="0" err="1"/>
              <a:t>негроидов</a:t>
            </a:r>
            <a:r>
              <a:rPr lang="ru-RU" dirty="0"/>
              <a:t>. А узкий разрез глаз защищает их от попадания песка и пыли, а также от ослепления белым снегом у монголоидов. Развитый волосяной покров европейцев - это своеобразный способ теплоизоляции в условиях суровых зим.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Другая гипотеза носит название полицентризма. Она говорит о том, что разные виды рас человека произошли от нескольких предковых групп, которые были неодинаково расселены по земному шару. То есть существовало изначально несколько очагов, из которых пошло развитие и закрепление расовых признаков. Опять же под влиянием климатографических условий.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То есть процесс эволюции шел линейно, одновременно затрагивая стороны жизни на разных материках. Так произошло формирование современных типов людей из нескольких филогенетических линий. Однако утверждать наверняка о состоятельности той или иной гипотезы не приходится, так как доказательств биологического и генетического характера, молекулярного уровня нет.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6424</Words>
  <Application>WPS Presentation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Wingdings 2</vt:lpstr>
      <vt:lpstr>Corbel</vt:lpstr>
      <vt:lpstr>Microsoft YaHei</vt:lpstr>
      <vt:lpstr>Arial Unicode MS</vt:lpstr>
      <vt:lpstr>Calibri</vt:lpstr>
      <vt:lpstr>Рамка</vt:lpstr>
      <vt:lpstr>Расы и расизм.</vt:lpstr>
      <vt:lpstr>Понятие "расы людей" </vt:lpstr>
      <vt:lpstr>PowerPoint 演示文稿</vt:lpstr>
      <vt:lpstr>Классификация рас</vt:lpstr>
      <vt:lpstr>Австралоидная раса</vt:lpstr>
      <vt:lpstr>Негроидная раса</vt:lpstr>
      <vt:lpstr>Монголоидная раса</vt:lpstr>
      <vt:lpstr>Европеоидная раса</vt:lpstr>
      <vt:lpstr>Происхождение рас человека </vt:lpstr>
      <vt:lpstr>Расизм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Расы и расизм.</dc:title>
  <dc:creator>Селезнева М.А.</dc:creator>
  <cp:lastModifiedBy>Марина Александровна</cp:lastModifiedBy>
  <cp:revision>6</cp:revision>
  <dcterms:created xsi:type="dcterms:W3CDTF">2018-10-29T14:37:00Z</dcterms:created>
  <dcterms:modified xsi:type="dcterms:W3CDTF">2022-02-20T09:23:33Z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CE7366068D94469FA8F7B0CF0A3C51C1</vt:lpwstr>
  </property>
  <property fmtid="{D5CDD505-2E9C-101B-9397-08002B2CF9AE}" pid="3" name="KSOProductBuildVer">
    <vt:lpwstr>1033-11.2.0.10308</vt:lpwstr>
  </property>
</Properties>
</file>