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89" r:id="rId8"/>
    <p:sldId id="290" r:id="rId9"/>
    <p:sldId id="267" r:id="rId10"/>
    <p:sldId id="268" r:id="rId11"/>
    <p:sldId id="288" r:id="rId12"/>
    <p:sldId id="270" r:id="rId13"/>
    <p:sldId id="274" r:id="rId14"/>
    <p:sldId id="275" r:id="rId15"/>
    <p:sldId id="277" r:id="rId16"/>
    <p:sldId id="278" r:id="rId17"/>
    <p:sldId id="279" r:id="rId18"/>
    <p:sldId id="280" r:id="rId19"/>
    <p:sldId id="281" r:id="rId20"/>
    <p:sldId id="283" r:id="rId21"/>
    <p:sldId id="285" r:id="rId22"/>
    <p:sldId id="286" r:id="rId23"/>
    <p:sldId id="28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C4FAD7-4DA2-459F-92B9-D165A59791B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A0EB03-FAA7-4558-B9F2-D5FBB186B4FF}">
      <dgm:prSet phldrT="[Текст]"/>
      <dgm:spPr/>
      <dgm:t>
        <a:bodyPr/>
        <a:lstStyle/>
        <a:p>
          <a:r>
            <a:rPr lang="ru-RU" dirty="0" smtClean="0"/>
            <a:t>Ракообразные</a:t>
          </a:r>
          <a:endParaRPr lang="ru-RU" dirty="0"/>
        </a:p>
      </dgm:t>
    </dgm:pt>
    <dgm:pt modelId="{A92F0A30-1F30-4263-8D3C-60C564B0A33B}" type="parTrans" cxnId="{FB863326-8409-4506-B09C-0C6936B2B8DE}">
      <dgm:prSet/>
      <dgm:spPr/>
      <dgm:t>
        <a:bodyPr/>
        <a:lstStyle/>
        <a:p>
          <a:endParaRPr lang="ru-RU"/>
        </a:p>
      </dgm:t>
    </dgm:pt>
    <dgm:pt modelId="{9F71EE7A-5D42-4B79-96AD-99A65C2E74B7}" type="sibTrans" cxnId="{FB863326-8409-4506-B09C-0C6936B2B8DE}">
      <dgm:prSet/>
      <dgm:spPr/>
      <dgm:t>
        <a:bodyPr/>
        <a:lstStyle/>
        <a:p>
          <a:endParaRPr lang="ru-RU"/>
        </a:p>
      </dgm:t>
    </dgm:pt>
    <dgm:pt modelId="{9929AF99-7AAF-4867-8C16-414D26A95747}">
      <dgm:prSet phldrT="[Текст]"/>
      <dgm:spPr/>
      <dgm:t>
        <a:bodyPr/>
        <a:lstStyle/>
        <a:p>
          <a:r>
            <a:rPr lang="ru-RU" dirty="0" smtClean="0"/>
            <a:t>Высшие </a:t>
          </a:r>
        </a:p>
        <a:p>
          <a:r>
            <a:rPr lang="ru-RU" dirty="0" smtClean="0"/>
            <a:t>Раки, крабы</a:t>
          </a:r>
          <a:endParaRPr lang="ru-RU" dirty="0"/>
        </a:p>
      </dgm:t>
    </dgm:pt>
    <dgm:pt modelId="{F0F1E780-B77E-4606-BE01-891D83724FB6}" type="parTrans" cxnId="{542EBCE5-56D7-4501-9103-6A6CE250E7ED}">
      <dgm:prSet/>
      <dgm:spPr/>
      <dgm:t>
        <a:bodyPr/>
        <a:lstStyle/>
        <a:p>
          <a:endParaRPr lang="ru-RU"/>
        </a:p>
      </dgm:t>
    </dgm:pt>
    <dgm:pt modelId="{09D48D35-A5C3-4044-AB4D-B9B82FB3D92F}" type="sibTrans" cxnId="{542EBCE5-56D7-4501-9103-6A6CE250E7ED}">
      <dgm:prSet/>
      <dgm:spPr/>
      <dgm:t>
        <a:bodyPr/>
        <a:lstStyle/>
        <a:p>
          <a:endParaRPr lang="ru-RU"/>
        </a:p>
      </dgm:t>
    </dgm:pt>
    <dgm:pt modelId="{56FD648E-AD62-48F4-8BB6-9D8E583295B8}">
      <dgm:prSet phldrT="[Текст]"/>
      <dgm:spPr/>
      <dgm:t>
        <a:bodyPr/>
        <a:lstStyle/>
        <a:p>
          <a:r>
            <a:rPr lang="ru-RU" dirty="0" smtClean="0"/>
            <a:t>Низшие</a:t>
          </a:r>
        </a:p>
        <a:p>
          <a:r>
            <a:rPr lang="ru-RU" dirty="0" smtClean="0"/>
            <a:t>Дафнии, Циклопы</a:t>
          </a:r>
          <a:endParaRPr lang="ru-RU" dirty="0"/>
        </a:p>
      </dgm:t>
    </dgm:pt>
    <dgm:pt modelId="{73DCE31B-BEF8-4537-84CE-84D380D585B2}" type="parTrans" cxnId="{357D1957-E76A-4733-A98C-80FBE5CD478F}">
      <dgm:prSet/>
      <dgm:spPr/>
      <dgm:t>
        <a:bodyPr/>
        <a:lstStyle/>
        <a:p>
          <a:endParaRPr lang="ru-RU"/>
        </a:p>
      </dgm:t>
    </dgm:pt>
    <dgm:pt modelId="{3C51EE67-1997-4ED8-BBCB-A25CF141A4F3}" type="sibTrans" cxnId="{357D1957-E76A-4733-A98C-80FBE5CD478F}">
      <dgm:prSet/>
      <dgm:spPr/>
      <dgm:t>
        <a:bodyPr/>
        <a:lstStyle/>
        <a:p>
          <a:endParaRPr lang="ru-RU"/>
        </a:p>
      </dgm:t>
    </dgm:pt>
    <dgm:pt modelId="{21002932-6886-4B8B-91DD-15A19FFC0CDB}" type="pres">
      <dgm:prSet presAssocID="{43C4FAD7-4DA2-459F-92B9-D165A59791B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4A1FC37-E2E9-49B2-9F10-3ECF630FE134}" type="pres">
      <dgm:prSet presAssocID="{03A0EB03-FAA7-4558-B9F2-D5FBB186B4FF}" presName="hierRoot1" presStyleCnt="0">
        <dgm:presLayoutVars>
          <dgm:hierBranch val="init"/>
        </dgm:presLayoutVars>
      </dgm:prSet>
      <dgm:spPr/>
    </dgm:pt>
    <dgm:pt modelId="{648A6BA5-12C6-4DE2-91EF-9AC705C5CF3E}" type="pres">
      <dgm:prSet presAssocID="{03A0EB03-FAA7-4558-B9F2-D5FBB186B4FF}" presName="rootComposite1" presStyleCnt="0"/>
      <dgm:spPr/>
    </dgm:pt>
    <dgm:pt modelId="{B2DB9D84-7BD1-4D07-AE9D-C6C19BECD269}" type="pres">
      <dgm:prSet presAssocID="{03A0EB03-FAA7-4558-B9F2-D5FBB186B4F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369176-5DF4-407C-B0D7-45CECEBC24B1}" type="pres">
      <dgm:prSet presAssocID="{03A0EB03-FAA7-4558-B9F2-D5FBB186B4F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762F1F6-38F9-439F-8AE0-C9D21B265727}" type="pres">
      <dgm:prSet presAssocID="{03A0EB03-FAA7-4558-B9F2-D5FBB186B4FF}" presName="hierChild2" presStyleCnt="0"/>
      <dgm:spPr/>
    </dgm:pt>
    <dgm:pt modelId="{77F400A0-25D8-471F-A09A-47899E9C783B}" type="pres">
      <dgm:prSet presAssocID="{F0F1E780-B77E-4606-BE01-891D83724FB6}" presName="Name37" presStyleLbl="parChTrans1D2" presStyleIdx="0" presStyleCnt="2"/>
      <dgm:spPr/>
      <dgm:t>
        <a:bodyPr/>
        <a:lstStyle/>
        <a:p>
          <a:endParaRPr lang="ru-RU"/>
        </a:p>
      </dgm:t>
    </dgm:pt>
    <dgm:pt modelId="{F9D4CE07-674A-48CA-8AD8-41FF6251E6A1}" type="pres">
      <dgm:prSet presAssocID="{9929AF99-7AAF-4867-8C16-414D26A95747}" presName="hierRoot2" presStyleCnt="0">
        <dgm:presLayoutVars>
          <dgm:hierBranch val="init"/>
        </dgm:presLayoutVars>
      </dgm:prSet>
      <dgm:spPr/>
    </dgm:pt>
    <dgm:pt modelId="{B073DEA1-AB75-4134-B914-FB22B99969F4}" type="pres">
      <dgm:prSet presAssocID="{9929AF99-7AAF-4867-8C16-414D26A95747}" presName="rootComposite" presStyleCnt="0"/>
      <dgm:spPr/>
    </dgm:pt>
    <dgm:pt modelId="{6A6EED64-7200-480C-BDB1-182EE2D89C2A}" type="pres">
      <dgm:prSet presAssocID="{9929AF99-7AAF-4867-8C16-414D26A95747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ECB600-7409-4A77-BB70-9DF85CF66A39}" type="pres">
      <dgm:prSet presAssocID="{9929AF99-7AAF-4867-8C16-414D26A95747}" presName="rootConnector" presStyleLbl="node2" presStyleIdx="0" presStyleCnt="2"/>
      <dgm:spPr/>
      <dgm:t>
        <a:bodyPr/>
        <a:lstStyle/>
        <a:p>
          <a:endParaRPr lang="ru-RU"/>
        </a:p>
      </dgm:t>
    </dgm:pt>
    <dgm:pt modelId="{E0FD5D0C-A138-4D03-984D-893A1D0B7C98}" type="pres">
      <dgm:prSet presAssocID="{9929AF99-7AAF-4867-8C16-414D26A95747}" presName="hierChild4" presStyleCnt="0"/>
      <dgm:spPr/>
    </dgm:pt>
    <dgm:pt modelId="{317AFA15-BB01-4BCE-91CE-F14552084A44}" type="pres">
      <dgm:prSet presAssocID="{9929AF99-7AAF-4867-8C16-414D26A95747}" presName="hierChild5" presStyleCnt="0"/>
      <dgm:spPr/>
    </dgm:pt>
    <dgm:pt modelId="{A9A22346-750C-4750-9D6B-6FE405563A29}" type="pres">
      <dgm:prSet presAssocID="{73DCE31B-BEF8-4537-84CE-84D380D585B2}" presName="Name37" presStyleLbl="parChTrans1D2" presStyleIdx="1" presStyleCnt="2"/>
      <dgm:spPr/>
      <dgm:t>
        <a:bodyPr/>
        <a:lstStyle/>
        <a:p>
          <a:endParaRPr lang="ru-RU"/>
        </a:p>
      </dgm:t>
    </dgm:pt>
    <dgm:pt modelId="{89DA582C-1C2C-422D-A671-F5D3F3B35605}" type="pres">
      <dgm:prSet presAssocID="{56FD648E-AD62-48F4-8BB6-9D8E583295B8}" presName="hierRoot2" presStyleCnt="0">
        <dgm:presLayoutVars>
          <dgm:hierBranch val="init"/>
        </dgm:presLayoutVars>
      </dgm:prSet>
      <dgm:spPr/>
    </dgm:pt>
    <dgm:pt modelId="{6ACAA27A-8A66-4AB8-8EA3-F4166565BF6B}" type="pres">
      <dgm:prSet presAssocID="{56FD648E-AD62-48F4-8BB6-9D8E583295B8}" presName="rootComposite" presStyleCnt="0"/>
      <dgm:spPr/>
    </dgm:pt>
    <dgm:pt modelId="{E218BE7F-660F-4588-BB45-C18CE25B60E2}" type="pres">
      <dgm:prSet presAssocID="{56FD648E-AD62-48F4-8BB6-9D8E583295B8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32CA9B-64DC-4B9F-B392-2785240B583E}" type="pres">
      <dgm:prSet presAssocID="{56FD648E-AD62-48F4-8BB6-9D8E583295B8}" presName="rootConnector" presStyleLbl="node2" presStyleIdx="1" presStyleCnt="2"/>
      <dgm:spPr/>
      <dgm:t>
        <a:bodyPr/>
        <a:lstStyle/>
        <a:p>
          <a:endParaRPr lang="ru-RU"/>
        </a:p>
      </dgm:t>
    </dgm:pt>
    <dgm:pt modelId="{E197303E-B779-4EB8-B209-ED9EC15AC6C9}" type="pres">
      <dgm:prSet presAssocID="{56FD648E-AD62-48F4-8BB6-9D8E583295B8}" presName="hierChild4" presStyleCnt="0"/>
      <dgm:spPr/>
    </dgm:pt>
    <dgm:pt modelId="{6E10F068-5F7A-4337-B213-56CB49D9E0D7}" type="pres">
      <dgm:prSet presAssocID="{56FD648E-AD62-48F4-8BB6-9D8E583295B8}" presName="hierChild5" presStyleCnt="0"/>
      <dgm:spPr/>
    </dgm:pt>
    <dgm:pt modelId="{30F9A25F-C118-48A0-888A-EDA29C719E1F}" type="pres">
      <dgm:prSet presAssocID="{03A0EB03-FAA7-4558-B9F2-D5FBB186B4FF}" presName="hierChild3" presStyleCnt="0"/>
      <dgm:spPr/>
    </dgm:pt>
  </dgm:ptLst>
  <dgm:cxnLst>
    <dgm:cxn modelId="{B19B63E1-0958-4163-A944-4F83C5886478}" type="presOf" srcId="{9929AF99-7AAF-4867-8C16-414D26A95747}" destId="{C8ECB600-7409-4A77-BB70-9DF85CF66A39}" srcOrd="1" destOrd="0" presId="urn:microsoft.com/office/officeart/2005/8/layout/orgChart1"/>
    <dgm:cxn modelId="{542EBCE5-56D7-4501-9103-6A6CE250E7ED}" srcId="{03A0EB03-FAA7-4558-B9F2-D5FBB186B4FF}" destId="{9929AF99-7AAF-4867-8C16-414D26A95747}" srcOrd="0" destOrd="0" parTransId="{F0F1E780-B77E-4606-BE01-891D83724FB6}" sibTransId="{09D48D35-A5C3-4044-AB4D-B9B82FB3D92F}"/>
    <dgm:cxn modelId="{FB863326-8409-4506-B09C-0C6936B2B8DE}" srcId="{43C4FAD7-4DA2-459F-92B9-D165A59791BF}" destId="{03A0EB03-FAA7-4558-B9F2-D5FBB186B4FF}" srcOrd="0" destOrd="0" parTransId="{A92F0A30-1F30-4263-8D3C-60C564B0A33B}" sibTransId="{9F71EE7A-5D42-4B79-96AD-99A65C2E74B7}"/>
    <dgm:cxn modelId="{05DD8E36-32A4-4B19-BC57-97E008AD2627}" type="presOf" srcId="{9929AF99-7AAF-4867-8C16-414D26A95747}" destId="{6A6EED64-7200-480C-BDB1-182EE2D89C2A}" srcOrd="0" destOrd="0" presId="urn:microsoft.com/office/officeart/2005/8/layout/orgChart1"/>
    <dgm:cxn modelId="{BC64C939-6611-4DAA-9059-DB87BB408BBE}" type="presOf" srcId="{F0F1E780-B77E-4606-BE01-891D83724FB6}" destId="{77F400A0-25D8-471F-A09A-47899E9C783B}" srcOrd="0" destOrd="0" presId="urn:microsoft.com/office/officeart/2005/8/layout/orgChart1"/>
    <dgm:cxn modelId="{B9268C4F-4696-4BA5-B143-270AF3A75B01}" type="presOf" srcId="{43C4FAD7-4DA2-459F-92B9-D165A59791BF}" destId="{21002932-6886-4B8B-91DD-15A19FFC0CDB}" srcOrd="0" destOrd="0" presId="urn:microsoft.com/office/officeart/2005/8/layout/orgChart1"/>
    <dgm:cxn modelId="{1F6B3B86-04ED-4952-85AC-0EB3A006970C}" type="presOf" srcId="{73DCE31B-BEF8-4537-84CE-84D380D585B2}" destId="{A9A22346-750C-4750-9D6B-6FE405563A29}" srcOrd="0" destOrd="0" presId="urn:microsoft.com/office/officeart/2005/8/layout/orgChart1"/>
    <dgm:cxn modelId="{357D1957-E76A-4733-A98C-80FBE5CD478F}" srcId="{03A0EB03-FAA7-4558-B9F2-D5FBB186B4FF}" destId="{56FD648E-AD62-48F4-8BB6-9D8E583295B8}" srcOrd="1" destOrd="0" parTransId="{73DCE31B-BEF8-4537-84CE-84D380D585B2}" sibTransId="{3C51EE67-1997-4ED8-BBCB-A25CF141A4F3}"/>
    <dgm:cxn modelId="{A2B856F3-905B-4F6B-A464-2FCFE53FBA66}" type="presOf" srcId="{56FD648E-AD62-48F4-8BB6-9D8E583295B8}" destId="{E218BE7F-660F-4588-BB45-C18CE25B60E2}" srcOrd="0" destOrd="0" presId="urn:microsoft.com/office/officeart/2005/8/layout/orgChart1"/>
    <dgm:cxn modelId="{9B48B35A-605C-4F17-B3DB-E4B8870DDE0C}" type="presOf" srcId="{56FD648E-AD62-48F4-8BB6-9D8E583295B8}" destId="{8B32CA9B-64DC-4B9F-B392-2785240B583E}" srcOrd="1" destOrd="0" presId="urn:microsoft.com/office/officeart/2005/8/layout/orgChart1"/>
    <dgm:cxn modelId="{DBA5B517-0C3D-4610-81A9-069A9CDB63A9}" type="presOf" srcId="{03A0EB03-FAA7-4558-B9F2-D5FBB186B4FF}" destId="{B2DB9D84-7BD1-4D07-AE9D-C6C19BECD269}" srcOrd="0" destOrd="0" presId="urn:microsoft.com/office/officeart/2005/8/layout/orgChart1"/>
    <dgm:cxn modelId="{B0002CCC-9C21-4158-8AA6-9DC900697263}" type="presOf" srcId="{03A0EB03-FAA7-4558-B9F2-D5FBB186B4FF}" destId="{06369176-5DF4-407C-B0D7-45CECEBC24B1}" srcOrd="1" destOrd="0" presId="urn:microsoft.com/office/officeart/2005/8/layout/orgChart1"/>
    <dgm:cxn modelId="{6FEE8A4A-A0F3-43D7-8C35-77C3E6E08D1E}" type="presParOf" srcId="{21002932-6886-4B8B-91DD-15A19FFC0CDB}" destId="{E4A1FC37-E2E9-49B2-9F10-3ECF630FE134}" srcOrd="0" destOrd="0" presId="urn:microsoft.com/office/officeart/2005/8/layout/orgChart1"/>
    <dgm:cxn modelId="{F64F50F7-DE03-4049-B384-E1449FC8E58C}" type="presParOf" srcId="{E4A1FC37-E2E9-49B2-9F10-3ECF630FE134}" destId="{648A6BA5-12C6-4DE2-91EF-9AC705C5CF3E}" srcOrd="0" destOrd="0" presId="urn:microsoft.com/office/officeart/2005/8/layout/orgChart1"/>
    <dgm:cxn modelId="{44B6381E-5CF8-409D-8966-A5009567AEA8}" type="presParOf" srcId="{648A6BA5-12C6-4DE2-91EF-9AC705C5CF3E}" destId="{B2DB9D84-7BD1-4D07-AE9D-C6C19BECD269}" srcOrd="0" destOrd="0" presId="urn:microsoft.com/office/officeart/2005/8/layout/orgChart1"/>
    <dgm:cxn modelId="{62405E58-6D56-4536-A6AE-AE1C9B3513D9}" type="presParOf" srcId="{648A6BA5-12C6-4DE2-91EF-9AC705C5CF3E}" destId="{06369176-5DF4-407C-B0D7-45CECEBC24B1}" srcOrd="1" destOrd="0" presId="urn:microsoft.com/office/officeart/2005/8/layout/orgChart1"/>
    <dgm:cxn modelId="{C1078DB0-7E80-4A4E-AAE5-B919F2FA6987}" type="presParOf" srcId="{E4A1FC37-E2E9-49B2-9F10-3ECF630FE134}" destId="{7762F1F6-38F9-439F-8AE0-C9D21B265727}" srcOrd="1" destOrd="0" presId="urn:microsoft.com/office/officeart/2005/8/layout/orgChart1"/>
    <dgm:cxn modelId="{9D68F9C2-D76B-466C-8FA6-4A0A62C9EBAA}" type="presParOf" srcId="{7762F1F6-38F9-439F-8AE0-C9D21B265727}" destId="{77F400A0-25D8-471F-A09A-47899E9C783B}" srcOrd="0" destOrd="0" presId="urn:microsoft.com/office/officeart/2005/8/layout/orgChart1"/>
    <dgm:cxn modelId="{B3A2DE39-E129-43BA-A098-6162D7580AC3}" type="presParOf" srcId="{7762F1F6-38F9-439F-8AE0-C9D21B265727}" destId="{F9D4CE07-674A-48CA-8AD8-41FF6251E6A1}" srcOrd="1" destOrd="0" presId="urn:microsoft.com/office/officeart/2005/8/layout/orgChart1"/>
    <dgm:cxn modelId="{C6297542-1D09-45A9-B0D1-E4AD425D2569}" type="presParOf" srcId="{F9D4CE07-674A-48CA-8AD8-41FF6251E6A1}" destId="{B073DEA1-AB75-4134-B914-FB22B99969F4}" srcOrd="0" destOrd="0" presId="urn:microsoft.com/office/officeart/2005/8/layout/orgChart1"/>
    <dgm:cxn modelId="{1A45BC10-F2D2-446D-AF55-BBE3B682D395}" type="presParOf" srcId="{B073DEA1-AB75-4134-B914-FB22B99969F4}" destId="{6A6EED64-7200-480C-BDB1-182EE2D89C2A}" srcOrd="0" destOrd="0" presId="urn:microsoft.com/office/officeart/2005/8/layout/orgChart1"/>
    <dgm:cxn modelId="{4E73C1C1-ACFB-446F-9BCE-20549BFDC95C}" type="presParOf" srcId="{B073DEA1-AB75-4134-B914-FB22B99969F4}" destId="{C8ECB600-7409-4A77-BB70-9DF85CF66A39}" srcOrd="1" destOrd="0" presId="urn:microsoft.com/office/officeart/2005/8/layout/orgChart1"/>
    <dgm:cxn modelId="{C8E851D3-1F10-4BC7-81E8-4CCAB4ED4C63}" type="presParOf" srcId="{F9D4CE07-674A-48CA-8AD8-41FF6251E6A1}" destId="{E0FD5D0C-A138-4D03-984D-893A1D0B7C98}" srcOrd="1" destOrd="0" presId="urn:microsoft.com/office/officeart/2005/8/layout/orgChart1"/>
    <dgm:cxn modelId="{6DB2DCF9-FFF0-47FB-A938-95AB7CDFED7F}" type="presParOf" srcId="{F9D4CE07-674A-48CA-8AD8-41FF6251E6A1}" destId="{317AFA15-BB01-4BCE-91CE-F14552084A44}" srcOrd="2" destOrd="0" presId="urn:microsoft.com/office/officeart/2005/8/layout/orgChart1"/>
    <dgm:cxn modelId="{B17EB757-8C37-4C8B-A1BC-13818A8E97E3}" type="presParOf" srcId="{7762F1F6-38F9-439F-8AE0-C9D21B265727}" destId="{A9A22346-750C-4750-9D6B-6FE405563A29}" srcOrd="2" destOrd="0" presId="urn:microsoft.com/office/officeart/2005/8/layout/orgChart1"/>
    <dgm:cxn modelId="{89952F0C-908D-45E5-9828-B58E77794307}" type="presParOf" srcId="{7762F1F6-38F9-439F-8AE0-C9D21B265727}" destId="{89DA582C-1C2C-422D-A671-F5D3F3B35605}" srcOrd="3" destOrd="0" presId="urn:microsoft.com/office/officeart/2005/8/layout/orgChart1"/>
    <dgm:cxn modelId="{08AA0654-D117-4917-B69D-E3A460F73E74}" type="presParOf" srcId="{89DA582C-1C2C-422D-A671-F5D3F3B35605}" destId="{6ACAA27A-8A66-4AB8-8EA3-F4166565BF6B}" srcOrd="0" destOrd="0" presId="urn:microsoft.com/office/officeart/2005/8/layout/orgChart1"/>
    <dgm:cxn modelId="{9F27904E-D9C6-4A5D-B8D7-2238F15DC90D}" type="presParOf" srcId="{6ACAA27A-8A66-4AB8-8EA3-F4166565BF6B}" destId="{E218BE7F-660F-4588-BB45-C18CE25B60E2}" srcOrd="0" destOrd="0" presId="urn:microsoft.com/office/officeart/2005/8/layout/orgChart1"/>
    <dgm:cxn modelId="{11A2F304-9925-47A0-8763-02CC8E8D111E}" type="presParOf" srcId="{6ACAA27A-8A66-4AB8-8EA3-F4166565BF6B}" destId="{8B32CA9B-64DC-4B9F-B392-2785240B583E}" srcOrd="1" destOrd="0" presId="urn:microsoft.com/office/officeart/2005/8/layout/orgChart1"/>
    <dgm:cxn modelId="{46232A95-72F4-4DAF-BF20-452FE9D82AC9}" type="presParOf" srcId="{89DA582C-1C2C-422D-A671-F5D3F3B35605}" destId="{E197303E-B779-4EB8-B209-ED9EC15AC6C9}" srcOrd="1" destOrd="0" presId="urn:microsoft.com/office/officeart/2005/8/layout/orgChart1"/>
    <dgm:cxn modelId="{EB442D31-267C-4929-9D4B-E36EBF5EBE83}" type="presParOf" srcId="{89DA582C-1C2C-422D-A671-F5D3F3B35605}" destId="{6E10F068-5F7A-4337-B213-56CB49D9E0D7}" srcOrd="2" destOrd="0" presId="urn:microsoft.com/office/officeart/2005/8/layout/orgChart1"/>
    <dgm:cxn modelId="{42EF73DD-F397-43AE-A390-B2BB12A5CCB1}" type="presParOf" srcId="{E4A1FC37-E2E9-49B2-9F10-3ECF630FE134}" destId="{30F9A25F-C118-48A0-888A-EDA29C719E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D3BA7-0EB0-4638-8C81-4FFA85014C95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4EA3-4F19-486A-A3C7-7BF2EC981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D3BA7-0EB0-4638-8C81-4FFA85014C95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4EA3-4F19-486A-A3C7-7BF2EC981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D3BA7-0EB0-4638-8C81-4FFA85014C95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4EA3-4F19-486A-A3C7-7BF2EC981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D3BA7-0EB0-4638-8C81-4FFA85014C95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4EA3-4F19-486A-A3C7-7BF2EC981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D3BA7-0EB0-4638-8C81-4FFA85014C95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4EA3-4F19-486A-A3C7-7BF2EC981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D3BA7-0EB0-4638-8C81-4FFA85014C95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4EA3-4F19-486A-A3C7-7BF2EC981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D3BA7-0EB0-4638-8C81-4FFA85014C95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4EA3-4F19-486A-A3C7-7BF2EC981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D3BA7-0EB0-4638-8C81-4FFA85014C95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4EA3-4F19-486A-A3C7-7BF2EC981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D3BA7-0EB0-4638-8C81-4FFA85014C95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4EA3-4F19-486A-A3C7-7BF2EC981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D3BA7-0EB0-4638-8C81-4FFA85014C95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4EA3-4F19-486A-A3C7-7BF2EC981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D3BA7-0EB0-4638-8C81-4FFA85014C95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4EA3-4F19-486A-A3C7-7BF2EC981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CC33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D3BA7-0EB0-4638-8C81-4FFA85014C95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54EA3-4F19-486A-A3C7-7BF2EC981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petitor.1c.ru/online/repldisp.asp?sid=2&amp;page=2087200P.ht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14487"/>
            <a:ext cx="7772400" cy="2571769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Тема урока: Тип Членистоногие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Класс Ракообразные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4500570"/>
            <a:ext cx="6215106" cy="178595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Урок в 7 классе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Учитель: Егорова Ю.В.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 b="25806"/>
          <a:stretch>
            <a:fillRect/>
          </a:stretch>
        </p:blipFill>
        <p:spPr bwMode="auto">
          <a:xfrm>
            <a:off x="0" y="285728"/>
            <a:ext cx="2900011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Содержимое 5" descr="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918706" y="285728"/>
            <a:ext cx="3225294" cy="16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r"/>
            <a:r>
              <a:rPr lang="ru-RU" sz="3200" dirty="0" smtClean="0"/>
              <a:t>.</a:t>
            </a:r>
          </a:p>
          <a:p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Юлия\Desktop\rId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39282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Органы чувств: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Пара сложных глаз,</a:t>
            </a:r>
          </a:p>
          <a:p>
            <a:r>
              <a:rPr lang="ru-RU" dirty="0" smtClean="0"/>
              <a:t>Длинные усики – орган осязания,</a:t>
            </a:r>
          </a:p>
          <a:p>
            <a:r>
              <a:rPr lang="ru-RU" dirty="0" smtClean="0"/>
              <a:t>Короткие усики – орган обоняния.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Размножение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Половое размножение.</a:t>
            </a:r>
          </a:p>
          <a:p>
            <a:r>
              <a:rPr lang="ru-RU" dirty="0" smtClean="0"/>
              <a:t>Раки преимущественно </a:t>
            </a:r>
            <a:r>
              <a:rPr lang="ru-RU" b="1" dirty="0" smtClean="0">
                <a:solidFill>
                  <a:schemeClr val="hlink"/>
                </a:solidFill>
              </a:rPr>
              <a:t>раздельнополы</a:t>
            </a:r>
            <a:r>
              <a:rPr lang="ru-RU" dirty="0" smtClean="0"/>
              <a:t>, нередко проявляется половой </a:t>
            </a:r>
            <a:r>
              <a:rPr lang="ru-RU" b="1" dirty="0" smtClean="0">
                <a:solidFill>
                  <a:schemeClr val="hlink"/>
                </a:solidFill>
              </a:rPr>
              <a:t>диморфизм</a:t>
            </a:r>
            <a:r>
              <a:rPr lang="ru-RU" dirty="0" smtClean="0"/>
              <a:t>, половые органы часто парные. 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Оплодотворение </a:t>
            </a:r>
            <a:r>
              <a:rPr lang="ru-RU" b="1" dirty="0" smtClean="0">
                <a:solidFill>
                  <a:schemeClr val="hlink"/>
                </a:solidFill>
              </a:rPr>
              <a:t>внутреннее</a:t>
            </a:r>
            <a:r>
              <a:rPr lang="ru-RU" dirty="0" smtClean="0"/>
              <a:t>. 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У подавляющего же большинства ракообразных развитие сопровождается </a:t>
            </a:r>
            <a:r>
              <a:rPr lang="ru-RU" b="1" dirty="0" smtClean="0">
                <a:solidFill>
                  <a:schemeClr val="hlink"/>
                </a:solidFill>
              </a:rPr>
              <a:t>метаморфозом</a:t>
            </a:r>
            <a:r>
              <a:rPr lang="ru-RU" dirty="0" smtClean="0"/>
              <a:t>. 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стадия метаморфоза - планктонная личинка – </a:t>
            </a:r>
            <a:r>
              <a:rPr lang="ru-RU" b="1" dirty="0" err="1" smtClean="0">
                <a:hlinkClick r:id="rId2"/>
              </a:rPr>
              <a:t>науплиус</a:t>
            </a:r>
            <a:r>
              <a:rPr lang="ru-RU" dirty="0" smtClean="0"/>
              <a:t>.    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Забота о потомстве (см. фильм)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ru-RU" dirty="0" smtClean="0"/>
              <a:t>Большинство раков проявляет </a:t>
            </a:r>
            <a:r>
              <a:rPr lang="ru-RU" b="1" dirty="0" smtClean="0">
                <a:solidFill>
                  <a:schemeClr val="hlink"/>
                </a:solidFill>
              </a:rPr>
              <a:t>заботу о потомстве</a:t>
            </a:r>
            <a:r>
              <a:rPr lang="ru-RU" dirty="0" smtClean="0"/>
              <a:t>: при вынашивании яиц у речного рака яйца приклеиваются к брюшку. 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У </a:t>
            </a:r>
            <a:r>
              <a:rPr lang="ru-RU" dirty="0" smtClean="0">
                <a:solidFill>
                  <a:schemeClr val="tx2"/>
                </a:solidFill>
              </a:rPr>
              <a:t>речного рака</a:t>
            </a:r>
            <a:r>
              <a:rPr lang="ru-RU" dirty="0" smtClean="0"/>
              <a:t> и у других пресноводных высших раков -  прямое развитие. 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Забота о потомстве у ракообразных может быть пассивной и активной. При пассивном уходе половозрелые самки носят с собой яйца и молодое поколение в специальных выводковых сумках.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У речных раков, пресноводных крабов, нескольких видов креветок новорожденные рачки удерживаются на брюшных ножках матерей.  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При активном уходе раки-родители устраивают норы, кормят, защищают детенышей. Так ведут себя живущие в пустынях мокрицы </a:t>
            </a:r>
            <a:r>
              <a:rPr lang="ru-RU" dirty="0" err="1" smtClean="0"/>
              <a:t>гемилепистусы</a:t>
            </a:r>
            <a:r>
              <a:rPr lang="ru-RU" dirty="0" smtClean="0"/>
              <a:t>.  </a:t>
            </a:r>
          </a:p>
          <a:p>
            <a:pPr>
              <a:lnSpc>
                <a:spcPct val="90000"/>
              </a:lnSpc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Систематика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Значение: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Цепь питания,</a:t>
            </a:r>
          </a:p>
          <a:p>
            <a:r>
              <a:rPr lang="ru-RU" dirty="0" smtClean="0"/>
              <a:t>Пища для рыб, китообразных,</a:t>
            </a:r>
          </a:p>
          <a:p>
            <a:r>
              <a:rPr lang="ru-RU" dirty="0" smtClean="0"/>
              <a:t>Регуляция численности живых организмов,</a:t>
            </a:r>
          </a:p>
          <a:p>
            <a:r>
              <a:rPr lang="ru-RU" dirty="0" smtClean="0"/>
              <a:t>Пища человека,</a:t>
            </a:r>
          </a:p>
          <a:p>
            <a:r>
              <a:rPr lang="ru-RU" dirty="0" smtClean="0"/>
              <a:t>Пища для аквариумных рыб</a:t>
            </a:r>
            <a:endParaRPr lang="ru-RU" dirty="0"/>
          </a:p>
        </p:txBody>
      </p:sp>
      <p:pic>
        <p:nvPicPr>
          <p:cNvPr id="5" name="Picture 6" descr="2087500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072330" y="285728"/>
            <a:ext cx="1714480" cy="22849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" name="Picture 10" descr="ьбо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00760" y="3857628"/>
            <a:ext cx="2798763" cy="1981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Содержимое 3" descr="Маскировка краба..bmp"/>
          <p:cNvPicPr>
            <a:picLocks noChangeAspect="1"/>
          </p:cNvPicPr>
          <p:nvPr/>
        </p:nvPicPr>
        <p:blipFill>
          <a:blip r:embed="rId4"/>
          <a:srcRect l="53815" t="19590" r="3571" b="55970"/>
          <a:stretch>
            <a:fillRect/>
          </a:stretch>
        </p:blipFill>
        <p:spPr>
          <a:xfrm>
            <a:off x="214282" y="214290"/>
            <a:ext cx="2500330" cy="12477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Содержимое 5" descr="9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57224" y="4857760"/>
            <a:ext cx="3214710" cy="16376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Вспомним..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1.Наружный скелет членистоногих образован</a:t>
            </a:r>
            <a:r>
              <a:rPr lang="ru-RU" sz="2800" dirty="0" smtClean="0">
                <a:solidFill>
                  <a:srgbClr val="FF0000"/>
                </a:solidFill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     кожно-мускульным         мешком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    хитиновым покровом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    известковой раковиной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Вспомним…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2. </a:t>
            </a:r>
            <a:r>
              <a:rPr lang="ru-RU" b="1" i="1" dirty="0" err="1" smtClean="0">
                <a:solidFill>
                  <a:srgbClr val="FF0000"/>
                </a:solidFill>
              </a:rPr>
              <a:t>Гемолимфа</a:t>
            </a:r>
            <a:r>
              <a:rPr lang="ru-RU" b="1" i="1" dirty="0" smtClean="0">
                <a:solidFill>
                  <a:srgbClr val="FF0000"/>
                </a:solidFill>
              </a:rPr>
              <a:t> – это: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бесцветная или желтоватого цвета жидкость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наружный скелет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тип нервной системы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Вспомним…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3. Хитиновый покров членистоногих: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служит наружным    скелетом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служит органом нападения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помогает процессу линьки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0034" y="285728"/>
            <a:ext cx="7729566" cy="5840435"/>
          </a:xfrm>
        </p:spPr>
        <p:txBody>
          <a:bodyPr/>
          <a:lstStyle/>
          <a:p>
            <a:pPr>
              <a:buNone/>
            </a:pPr>
            <a:r>
              <a:rPr lang="ru-RU" sz="4400" b="1" i="1" dirty="0" smtClean="0">
                <a:solidFill>
                  <a:srgbClr val="FF0000"/>
                </a:solidFill>
              </a:rPr>
              <a:t>4 </a:t>
            </a:r>
            <a:r>
              <a:rPr lang="en-US" sz="4400" b="1" i="1" dirty="0" smtClean="0">
                <a:solidFill>
                  <a:srgbClr val="FF0000"/>
                </a:solidFill>
              </a:rPr>
              <a:t>.</a:t>
            </a:r>
            <a:r>
              <a:rPr lang="ru-RU" sz="4400" b="1" i="1" dirty="0" smtClean="0">
                <a:solidFill>
                  <a:srgbClr val="FF0000"/>
                </a:solidFill>
              </a:rPr>
              <a:t>Желудок рака имеет</a:t>
            </a:r>
            <a:r>
              <a:rPr lang="en-US" b="1" dirty="0" smtClean="0"/>
              <a:t>: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Один мускульный отдел</a:t>
            </a:r>
            <a:r>
              <a:rPr lang="en-US" dirty="0" smtClean="0"/>
              <a:t>.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Два отдела; первый мускульный с хитиновыми зубцами, второй цедильный.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Два отдела: жевательный и железистый.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Три отдела: мускульный с хитиновыми зубцами, железистый и цедильный.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Ознакомиться с особенностями строения Ракообразных,</a:t>
            </a:r>
          </a:p>
          <a:p>
            <a:r>
              <a:rPr lang="ru-RU" dirty="0" smtClean="0"/>
              <a:t> изучить процессы жизнедеятельности,</a:t>
            </a:r>
          </a:p>
          <a:p>
            <a:r>
              <a:rPr lang="ru-RU" dirty="0" smtClean="0"/>
              <a:t>дать представление о связях со средой обитания; </a:t>
            </a:r>
          </a:p>
          <a:p>
            <a:r>
              <a:rPr lang="ru-RU" dirty="0" smtClean="0"/>
              <a:t>продолжить формирование умений работать с учебником, текстом, раздаточным материалом.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357166"/>
            <a:ext cx="792961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5.Установите последовательность систематических групп, расположив буквы в логической последовательности</a:t>
            </a:r>
            <a:r>
              <a:rPr lang="ru-RU" sz="3600" dirty="0" smtClean="0">
                <a:solidFill>
                  <a:srgbClr val="FF0000"/>
                </a:solidFill>
              </a:rPr>
              <a:t>: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/>
              <a:t> класс Высшие раки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/>
              <a:t> тип Членистоногие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/>
              <a:t> вид Рак речной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/>
              <a:t> царство Животные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/>
              <a:t> </a:t>
            </a:r>
            <a:r>
              <a:rPr lang="ru-RU" sz="3600" dirty="0" err="1" smtClean="0"/>
              <a:t>подцарство</a:t>
            </a:r>
            <a:r>
              <a:rPr lang="ru-RU" sz="3600" dirty="0" smtClean="0"/>
              <a:t> Многоклеточные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/>
              <a:t> отряд  Десятиногие раки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dirty="0" smtClean="0"/>
              <a:t> род Раки</a:t>
            </a:r>
          </a:p>
          <a:p>
            <a:endParaRPr lang="ru-RU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нового узнал на уроке?</a:t>
            </a:r>
          </a:p>
          <a:p>
            <a:r>
              <a:rPr lang="ru-RU" dirty="0" smtClean="0"/>
              <a:t>На уроке меня удивило…</a:t>
            </a:r>
          </a:p>
          <a:p>
            <a:r>
              <a:rPr lang="ru-RU" dirty="0" smtClean="0"/>
              <a:t>Мой успех на уроке…</a:t>
            </a:r>
          </a:p>
          <a:p>
            <a:r>
              <a:rPr lang="ru-RU" dirty="0" smtClean="0"/>
              <a:t>Мне не удалось сегодня…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25998"/>
          </a:xfrm>
        </p:spPr>
        <p:txBody>
          <a:bodyPr>
            <a:normAutofit/>
          </a:bodyPr>
          <a:lstStyle/>
          <a:p>
            <a:r>
              <a:rPr lang="ru-RU" dirty="0" smtClean="0"/>
              <a:t>Домашнее задание:</a:t>
            </a:r>
            <a:br>
              <a:rPr lang="ru-RU" dirty="0" smtClean="0"/>
            </a:br>
            <a:r>
              <a:rPr lang="ru-RU" dirty="0" smtClean="0"/>
              <a:t>прочитать п. 35, с.92-93;</a:t>
            </a:r>
            <a:br>
              <a:rPr lang="ru-RU" dirty="0" smtClean="0"/>
            </a:br>
            <a:r>
              <a:rPr lang="ru-RU" dirty="0" smtClean="0"/>
              <a:t>сообщения о ракообразных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4286256"/>
            <a:ext cx="3714776" cy="182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40312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4000" dirty="0">
                <a:solidFill>
                  <a:prstClr val="black"/>
                </a:solidFill>
              </a:rPr>
              <a:t>Что вы знаете о Членистоногих?</a:t>
            </a:r>
            <a:br>
              <a:rPr lang="ru-RU" sz="4000" dirty="0">
                <a:solidFill>
                  <a:prstClr val="black"/>
                </a:solidFill>
              </a:rPr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5" descr="f_00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143116"/>
            <a:ext cx="3128954" cy="235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f_00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4500570"/>
            <a:ext cx="3209971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428868"/>
            <a:ext cx="2571752" cy="1928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Особенности строения Членистоногих: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48311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r>
              <a:rPr lang="ru-RU" sz="4800" dirty="0" smtClean="0"/>
              <a:t>Наличие эластичной прочной хитиновой кутикулы</a:t>
            </a:r>
          </a:p>
          <a:p>
            <a:r>
              <a:rPr lang="ru-RU" sz="4800" dirty="0" smtClean="0"/>
              <a:t>Сегментированное тело делится на отделы</a:t>
            </a:r>
          </a:p>
          <a:p>
            <a:r>
              <a:rPr lang="ru-RU" sz="4800" dirty="0" smtClean="0"/>
              <a:t>Членистые конечности</a:t>
            </a:r>
          </a:p>
          <a:p>
            <a:r>
              <a:rPr lang="ru-RU" sz="4800" dirty="0" smtClean="0"/>
              <a:t>Классы: Ракообразные, Паукообразные, Насекомые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Сравните:</a:t>
            </a:r>
            <a:endParaRPr lang="ru-RU" dirty="0"/>
          </a:p>
        </p:txBody>
      </p:sp>
      <p:pic>
        <p:nvPicPr>
          <p:cNvPr id="7" name="Содержимое 5" descr="images (3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2000240"/>
            <a:ext cx="3643338" cy="3034521"/>
          </a:xfr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071678"/>
            <a:ext cx="4089827" cy="290593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мы знаем о Ракообразных: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571472" y="1214422"/>
          <a:ext cx="8072494" cy="5429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6247"/>
                <a:gridCol w="4036247"/>
              </a:tblGrid>
              <a:tr h="37214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149">
                <a:tc>
                  <a:txBody>
                    <a:bodyPr/>
                    <a:lstStyle/>
                    <a:p>
                      <a:r>
                        <a:rPr lang="ru-RU" dirty="0" smtClean="0"/>
                        <a:t>Строение тела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Головогрудь и брюшко</a:t>
                      </a:r>
                      <a:endParaRPr lang="ru-RU" dirty="0"/>
                    </a:p>
                  </a:txBody>
                  <a:tcPr/>
                </a:tc>
              </a:tr>
              <a:tr h="917626">
                <a:tc>
                  <a:txBody>
                    <a:bodyPr/>
                    <a:lstStyle/>
                    <a:p>
                      <a:r>
                        <a:rPr lang="ru-RU" dirty="0" smtClean="0"/>
                        <a:t>Покровы тела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Прочная хитиновая</a:t>
                      </a:r>
                      <a:r>
                        <a:rPr lang="ru-RU" baseline="0" dirty="0" smtClean="0"/>
                        <a:t> кутикула, пропитанная солями кальция, железа и кремния</a:t>
                      </a:r>
                      <a:endParaRPr lang="ru-RU" dirty="0"/>
                    </a:p>
                  </a:txBody>
                  <a:tcPr/>
                </a:tc>
              </a:tr>
              <a:tr h="917626"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Органы головы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 голове видоизмененные конечности: антеннулы, антенны, челюсти</a:t>
                      </a:r>
                      <a:endParaRPr lang="ru-RU" dirty="0"/>
                    </a:p>
                  </a:txBody>
                  <a:tcPr/>
                </a:tc>
              </a:tr>
              <a:tr h="917626">
                <a:tc>
                  <a:txBody>
                    <a:bodyPr/>
                    <a:lstStyle/>
                    <a:p>
                      <a:r>
                        <a:rPr lang="ru-RU" dirty="0" smtClean="0"/>
                        <a:t>Строение конечностей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Множество членистых мультифункциональных</a:t>
                      </a:r>
                      <a:endParaRPr lang="ru-RU" dirty="0" smtClean="0"/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конечностей, </a:t>
                      </a:r>
                      <a:endParaRPr lang="ru-RU" dirty="0"/>
                    </a:p>
                  </a:txBody>
                  <a:tcPr/>
                </a:tc>
              </a:tr>
              <a:tr h="642338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Среда обитания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Донные или планктонные жители всех типов водоемов. Живут в чистой воде</a:t>
                      </a:r>
                      <a:endParaRPr lang="ru-RU" dirty="0"/>
                    </a:p>
                  </a:txBody>
                  <a:tcPr/>
                </a:tc>
              </a:tr>
              <a:tr h="917626"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 жизни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Днем прячутся</a:t>
                      </a:r>
                      <a:r>
                        <a:rPr lang="ru-RU" baseline="0" dirty="0" smtClean="0"/>
                        <a:t> в норах, под камнями, а ночью выходят в поисках пищи (всеядные)</a:t>
                      </a:r>
                      <a:endParaRPr lang="ru-RU" dirty="0"/>
                    </a:p>
                  </a:txBody>
                  <a:tcPr/>
                </a:tc>
              </a:tr>
              <a:tr h="372149">
                <a:tc>
                  <a:txBody>
                    <a:bodyPr/>
                    <a:lstStyle/>
                    <a:p>
                      <a:r>
                        <a:rPr lang="ru-RU" dirty="0" smtClean="0"/>
                        <a:t>Линька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рост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Юлия\Desktop\hello_html_m27af362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лия\Desktop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520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Процессы жизнедеятельности: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Пищеварительная система состоит из 3 отделов, появилась печень;</a:t>
            </a:r>
          </a:p>
          <a:p>
            <a:r>
              <a:rPr lang="ru-RU" dirty="0" smtClean="0"/>
              <a:t> желудок имеет 2 отдела: первый мускульный с хитиновыми зубцами, второй цедильный;</a:t>
            </a:r>
          </a:p>
          <a:p>
            <a:r>
              <a:rPr lang="ru-RU" dirty="0" smtClean="0"/>
              <a:t> орган выделения – зеленые железы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545</Words>
  <Application>Microsoft Office PowerPoint</Application>
  <PresentationFormat>Экран (4:3)</PresentationFormat>
  <Paragraphs>101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Тема урока: Тип Членистоногие Класс Ракообразные</vt:lpstr>
      <vt:lpstr>Цель урока:</vt:lpstr>
      <vt:lpstr>Что вы знаете о Членистоногих? </vt:lpstr>
      <vt:lpstr>Особенности строения Членистоногих:</vt:lpstr>
      <vt:lpstr>Сравните:</vt:lpstr>
      <vt:lpstr>Что мы знаем о Ракообразных:</vt:lpstr>
      <vt:lpstr>Презентация PowerPoint</vt:lpstr>
      <vt:lpstr>Презентация PowerPoint</vt:lpstr>
      <vt:lpstr>Процессы жизнедеятельности:</vt:lpstr>
      <vt:lpstr>Презентация PowerPoint</vt:lpstr>
      <vt:lpstr>Органы чувств:</vt:lpstr>
      <vt:lpstr>Размножение</vt:lpstr>
      <vt:lpstr>Забота о потомстве (см. фильм)</vt:lpstr>
      <vt:lpstr>Систематика</vt:lpstr>
      <vt:lpstr>Значение:</vt:lpstr>
      <vt:lpstr>Вспомним..</vt:lpstr>
      <vt:lpstr>Вспомним…</vt:lpstr>
      <vt:lpstr>Вспомним…</vt:lpstr>
      <vt:lpstr>Презентация PowerPoint</vt:lpstr>
      <vt:lpstr>Презентация PowerPoint</vt:lpstr>
      <vt:lpstr>Рефлексия</vt:lpstr>
      <vt:lpstr>Домашнее задание: прочитать п. 35, с.92-93; сообщения о ракообразных 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Юлия</cp:lastModifiedBy>
  <cp:revision>21</cp:revision>
  <dcterms:created xsi:type="dcterms:W3CDTF">2012-11-21T17:44:18Z</dcterms:created>
  <dcterms:modified xsi:type="dcterms:W3CDTF">2017-04-20T17:48:29Z</dcterms:modified>
</cp:coreProperties>
</file>