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3" r:id="rId1"/>
  </p:sldMasterIdLst>
  <p:notesMasterIdLst>
    <p:notesMasterId r:id="rId28"/>
  </p:notesMasterIdLst>
  <p:sldIdLst>
    <p:sldId id="256" r:id="rId2"/>
    <p:sldId id="313" r:id="rId3"/>
    <p:sldId id="280" r:id="rId4"/>
    <p:sldId id="281" r:id="rId5"/>
    <p:sldId id="282" r:id="rId6"/>
    <p:sldId id="283" r:id="rId7"/>
    <p:sldId id="312" r:id="rId8"/>
    <p:sldId id="287" r:id="rId9"/>
    <p:sldId id="286" r:id="rId10"/>
    <p:sldId id="290" r:id="rId11"/>
    <p:sldId id="284" r:id="rId12"/>
    <p:sldId id="289" r:id="rId13"/>
    <p:sldId id="285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57" r:id="rId24"/>
    <p:sldId id="300" r:id="rId25"/>
    <p:sldId id="259" r:id="rId26"/>
    <p:sldId id="263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66FF"/>
    <a:srgbClr val="006600"/>
    <a:srgbClr val="008000"/>
    <a:srgbClr val="FF0000"/>
    <a:srgbClr val="FF3399"/>
    <a:srgbClr val="00FF00"/>
    <a:srgbClr val="00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23C784-7A49-452F-9A68-22A04D28C13A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E3F7C9-0589-41B5-84C3-108425452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3B28-B052-44AF-A243-8FD1A006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D00F-C263-4A9E-9877-B746D16A2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9FCA-84A0-4AB8-B290-4D784298B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8F8D-1FF1-4AA7-8135-3AE2C71F2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2975-3E28-4BA3-9FB1-F8EDED55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98A5-1E51-461D-A0F6-4B1821EC1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4BA0-3F4B-4361-BDE8-52027DFBC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782A-B408-44E3-B137-918B81735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1E01-BB67-400A-8893-CCA69A32F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C154-5F8C-43E8-B878-7FF121D2A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6AD6-F027-4DCB-A486-EA6CA7C4F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98688F-A88D-407E-89D7-8A2A3F94E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82" r:id="rId2"/>
    <p:sldLayoutId id="2147483892" r:id="rId3"/>
    <p:sldLayoutId id="2147483883" r:id="rId4"/>
    <p:sldLayoutId id="214748389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125538"/>
            <a:ext cx="7127875" cy="2447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Класс Пресмыкающиеся (Рептилии)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Биология, 7 класс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340" name="Picture 4" descr="1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22574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644900"/>
            <a:ext cx="23431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333"/>
          <p:cNvPicPr>
            <a:picLocks noChangeAspect="1" noChangeArrowheads="1"/>
          </p:cNvPicPr>
          <p:nvPr/>
        </p:nvPicPr>
        <p:blipFill>
          <a:blip r:embed="rId4" cstate="print"/>
          <a:srcRect l="2605" r="2893"/>
          <a:stretch>
            <a:fillRect/>
          </a:stretch>
        </p:blipFill>
        <p:spPr bwMode="auto">
          <a:xfrm>
            <a:off x="0" y="4697413"/>
            <a:ext cx="22161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03575" y="4005263"/>
            <a:ext cx="55451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chemeClr val="bg1"/>
                </a:solidFill>
                <a:effectLst/>
              </a:rPr>
              <a:t>Скелет змеи и черепахи</a:t>
            </a:r>
          </a:p>
        </p:txBody>
      </p:sp>
      <p:pic>
        <p:nvPicPr>
          <p:cNvPr id="16387" name="Picture 4" descr="fdd3f708f7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3722688" cy="2751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16388" name="Picture 5" descr="0629_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00213"/>
            <a:ext cx="3967163" cy="2740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92138" y="995363"/>
            <a:ext cx="1171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змея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443663" y="1052513"/>
            <a:ext cx="193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черепаха</a:t>
            </a:r>
          </a:p>
        </p:txBody>
      </p:sp>
      <p:pic>
        <p:nvPicPr>
          <p:cNvPr id="16391" name="Picture 8" descr="art6799_0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 t="10509"/>
          <a:stretch>
            <a:fillRect/>
          </a:stretch>
        </p:blipFill>
        <p:spPr bwMode="auto">
          <a:xfrm>
            <a:off x="4427538" y="4508500"/>
            <a:ext cx="29876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snak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508500"/>
            <a:ext cx="24749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Управляющая кнопка: домой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4871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smtClean="0">
                <a:solidFill>
                  <a:schemeClr val="bg1"/>
                </a:solidFill>
                <a:effectLst/>
              </a:rPr>
              <a:t>Пищеварительная система</a:t>
            </a:r>
          </a:p>
        </p:txBody>
      </p:sp>
      <p:pic>
        <p:nvPicPr>
          <p:cNvPr id="17411" name="Picture 9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532813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81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рот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763713" y="1268413"/>
            <a:ext cx="1438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глотка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563938" y="1916113"/>
            <a:ext cx="180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пищевод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763713" y="3644900"/>
            <a:ext cx="1458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печень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508625" y="2276475"/>
            <a:ext cx="1736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желудок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1692275" y="4437063"/>
            <a:ext cx="3097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поджелудочная железа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300788" y="5157788"/>
            <a:ext cx="149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клоака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156325" y="3213100"/>
            <a:ext cx="2111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кишечник</a:t>
            </a:r>
          </a:p>
        </p:txBody>
      </p:sp>
      <p:sp>
        <p:nvSpPr>
          <p:cNvPr id="12300" name="Line 18"/>
          <p:cNvSpPr>
            <a:spLocks noChangeShapeType="1"/>
          </p:cNvSpPr>
          <p:nvPr/>
        </p:nvSpPr>
        <p:spPr bwMode="auto">
          <a:xfrm flipV="1">
            <a:off x="2771775" y="3573463"/>
            <a:ext cx="64770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9"/>
          <p:cNvSpPr>
            <a:spLocks noChangeShapeType="1"/>
          </p:cNvSpPr>
          <p:nvPr/>
        </p:nvSpPr>
        <p:spPr bwMode="auto">
          <a:xfrm flipV="1">
            <a:off x="3563938" y="3644900"/>
            <a:ext cx="576262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20"/>
          <p:cNvSpPr>
            <a:spLocks noChangeShapeType="1"/>
          </p:cNvSpPr>
          <p:nvPr/>
        </p:nvSpPr>
        <p:spPr bwMode="auto">
          <a:xfrm flipV="1">
            <a:off x="684213" y="1773238"/>
            <a:ext cx="0" cy="503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21"/>
          <p:cNvSpPr>
            <a:spLocks noChangeShapeType="1"/>
          </p:cNvSpPr>
          <p:nvPr/>
        </p:nvSpPr>
        <p:spPr bwMode="auto">
          <a:xfrm flipH="1">
            <a:off x="1403350" y="1773238"/>
            <a:ext cx="792163" cy="2143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22"/>
          <p:cNvSpPr>
            <a:spLocks noChangeShapeType="1"/>
          </p:cNvSpPr>
          <p:nvPr/>
        </p:nvSpPr>
        <p:spPr bwMode="auto">
          <a:xfrm flipH="1">
            <a:off x="2627313" y="2420938"/>
            <a:ext cx="1584325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23"/>
          <p:cNvSpPr>
            <a:spLocks noChangeShapeType="1"/>
          </p:cNvSpPr>
          <p:nvPr/>
        </p:nvSpPr>
        <p:spPr bwMode="auto">
          <a:xfrm flipH="1">
            <a:off x="3851275" y="2708275"/>
            <a:ext cx="1657350" cy="433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24"/>
          <p:cNvSpPr>
            <a:spLocks noChangeShapeType="1"/>
          </p:cNvSpPr>
          <p:nvPr/>
        </p:nvSpPr>
        <p:spPr bwMode="auto">
          <a:xfrm flipH="1" flipV="1">
            <a:off x="5003800" y="3500438"/>
            <a:ext cx="1152525" cy="7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25"/>
          <p:cNvSpPr>
            <a:spLocks noChangeShapeType="1"/>
          </p:cNvSpPr>
          <p:nvPr/>
        </p:nvSpPr>
        <p:spPr bwMode="auto">
          <a:xfrm flipH="1" flipV="1">
            <a:off x="5435600" y="4076700"/>
            <a:ext cx="1008063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Управляющая кнопка: домой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993063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chemeClr val="bg1"/>
                </a:solidFill>
                <a:effectLst/>
              </a:rPr>
              <a:t>Питание:</a:t>
            </a: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01650" y="836613"/>
            <a:ext cx="8642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600">
                <a:solidFill>
                  <a:schemeClr val="bg1"/>
                </a:solidFill>
              </a:rPr>
              <a:t> большинство плотоядные;</a:t>
            </a:r>
          </a:p>
          <a:p>
            <a:pPr>
              <a:buFontTx/>
              <a:buChar char="-"/>
            </a:pPr>
            <a:r>
              <a:rPr lang="ru-RU" sz="3600">
                <a:solidFill>
                  <a:schemeClr val="bg1"/>
                </a:solidFill>
              </a:rPr>
              <a:t> растительноядные (сухопутные черепахи)</a:t>
            </a:r>
          </a:p>
        </p:txBody>
      </p:sp>
      <p:pic>
        <p:nvPicPr>
          <p:cNvPr id="18436" name="Picture 21" descr="яйц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645025"/>
            <a:ext cx="2951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2" descr="snake-eating-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589463"/>
            <a:ext cx="28797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3" descr="060506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492375"/>
            <a:ext cx="28448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5" descr="Iq"/>
          <p:cNvPicPr>
            <a:picLocks noChangeAspect="1" noChangeArrowheads="1"/>
          </p:cNvPicPr>
          <p:nvPr/>
        </p:nvPicPr>
        <p:blipFill>
          <a:blip r:embed="rId5" cstate="print"/>
          <a:srcRect t="9085" b="21210"/>
          <a:stretch>
            <a:fillRect/>
          </a:stretch>
        </p:blipFill>
        <p:spPr bwMode="auto">
          <a:xfrm>
            <a:off x="250825" y="2492375"/>
            <a:ext cx="41767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Управляющая кнопка: домой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8748713" cy="1143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smtClean="0">
                <a:solidFill>
                  <a:schemeClr val="bg1"/>
                </a:solidFill>
                <a:effectLst/>
              </a:rPr>
              <a:t>Дыхание</a:t>
            </a:r>
          </a:p>
        </p:txBody>
      </p:sp>
      <p:pic>
        <p:nvPicPr>
          <p:cNvPr id="19459" name="Picture 3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16113"/>
            <a:ext cx="7129462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79388" y="2781300"/>
            <a:ext cx="1452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ноздри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692275" y="1412875"/>
            <a:ext cx="1417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трахея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987675" y="1843088"/>
            <a:ext cx="1489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бронхи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116013" y="4075113"/>
            <a:ext cx="2551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лёгкие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 ячейками)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755650" y="6278563"/>
            <a:ext cx="6911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Есть трахея и бронхи</a:t>
            </a: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H="1">
            <a:off x="2700338" y="2419350"/>
            <a:ext cx="64770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V="1">
            <a:off x="2916238" y="3571875"/>
            <a:ext cx="360362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 flipV="1">
            <a:off x="900113" y="2492375"/>
            <a:ext cx="647700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>
            <a:off x="2339975" y="1989138"/>
            <a:ext cx="144463" cy="788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Text Box 20"/>
          <p:cNvSpPr txBox="1">
            <a:spLocks noChangeArrowheads="1"/>
          </p:cNvSpPr>
          <p:nvPr/>
        </p:nvSpPr>
        <p:spPr bwMode="auto">
          <a:xfrm>
            <a:off x="250825" y="692150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</a:rPr>
              <a:t>лёгочное, рёберное</a:t>
            </a:r>
          </a:p>
        </p:txBody>
      </p:sp>
      <p:sp>
        <p:nvSpPr>
          <p:cNvPr id="19470" name="Управляющая кнопка: домой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AutoShape 2"/>
          <p:cNvCxnSpPr>
            <a:cxnSpLocks noChangeShapeType="1"/>
          </p:cNvCxnSpPr>
          <p:nvPr/>
        </p:nvCxnSpPr>
        <p:spPr bwMode="auto">
          <a:xfrm rot="16200000" flipV="1">
            <a:off x="5616575" y="2744788"/>
            <a:ext cx="73025" cy="2593975"/>
          </a:xfrm>
          <a:prstGeom prst="bentConnector3">
            <a:avLst>
              <a:gd name="adj1" fmla="val -1639134"/>
            </a:avLst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</p:spPr>
      </p:cxnSp>
      <p:cxnSp>
        <p:nvCxnSpPr>
          <p:cNvPr id="20483" name="AutoShape 3"/>
          <p:cNvCxnSpPr>
            <a:cxnSpLocks noChangeShapeType="1"/>
          </p:cNvCxnSpPr>
          <p:nvPr/>
        </p:nvCxnSpPr>
        <p:spPr bwMode="auto">
          <a:xfrm rot="16200000" flipV="1">
            <a:off x="3311525" y="2889250"/>
            <a:ext cx="73025" cy="2593975"/>
          </a:xfrm>
          <a:prstGeom prst="bentConnector3">
            <a:avLst>
              <a:gd name="adj1" fmla="val -1639134"/>
            </a:avLst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</p:spPr>
      </p:cxnSp>
      <p:cxnSp>
        <p:nvCxnSpPr>
          <p:cNvPr id="20484" name="AutoShape 4"/>
          <p:cNvCxnSpPr>
            <a:cxnSpLocks noChangeShapeType="1"/>
          </p:cNvCxnSpPr>
          <p:nvPr/>
        </p:nvCxnSpPr>
        <p:spPr bwMode="auto">
          <a:xfrm rot="5400000" flipV="1">
            <a:off x="6074569" y="1926431"/>
            <a:ext cx="33338" cy="2028825"/>
          </a:xfrm>
          <a:prstGeom prst="bentConnector3">
            <a:avLst>
              <a:gd name="adj1" fmla="val -3519051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0485" name="AutoShape 5"/>
          <p:cNvCxnSpPr>
            <a:cxnSpLocks noChangeShapeType="1"/>
          </p:cNvCxnSpPr>
          <p:nvPr/>
        </p:nvCxnSpPr>
        <p:spPr bwMode="auto">
          <a:xfrm rot="5400000" flipV="1">
            <a:off x="2905919" y="1854994"/>
            <a:ext cx="33337" cy="2028825"/>
          </a:xfrm>
          <a:prstGeom prst="bentConnector3">
            <a:avLst>
              <a:gd name="adj1" fmla="val -3052384"/>
            </a:avLst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cxnSp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001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chemeClr val="bg1"/>
                </a:solidFill>
                <a:effectLst/>
              </a:rPr>
              <a:t>Кровеносная система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140200" y="2997200"/>
            <a:ext cx="720725" cy="129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3779838" y="2781300"/>
            <a:ext cx="576262" cy="7207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643438" y="2781300"/>
            <a:ext cx="576262" cy="7207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95288" y="2852738"/>
            <a:ext cx="2590800" cy="13684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6156325" y="2924175"/>
            <a:ext cx="2590800" cy="13684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4140200" y="4581525"/>
            <a:ext cx="0" cy="576263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4932363" y="4581525"/>
            <a:ext cx="0" cy="576263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3348038" y="5589588"/>
            <a:ext cx="792162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H="1">
            <a:off x="2268538" y="5589588"/>
            <a:ext cx="792162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 flipV="1">
            <a:off x="1835150" y="4508500"/>
            <a:ext cx="0" cy="576263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H="1" flipV="1">
            <a:off x="7235825" y="4437063"/>
            <a:ext cx="0" cy="576262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4787900" y="5445125"/>
            <a:ext cx="719138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 flipV="1">
            <a:off x="5940425" y="5445125"/>
            <a:ext cx="719138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 flipV="1">
            <a:off x="1908175" y="1628775"/>
            <a:ext cx="71913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 flipV="1">
            <a:off x="3059113" y="1628775"/>
            <a:ext cx="719137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4140200" y="2060575"/>
            <a:ext cx="0" cy="5762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4859338" y="2060575"/>
            <a:ext cx="0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H="1" flipV="1">
            <a:off x="1763713" y="2133600"/>
            <a:ext cx="0" cy="5762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 flipV="1">
            <a:off x="7308850" y="2133600"/>
            <a:ext cx="0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H="1">
            <a:off x="6227763" y="1557338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 flipH="1">
            <a:off x="5148263" y="1557338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>
            <a:off x="3924300" y="2852738"/>
            <a:ext cx="576263" cy="504825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 flipH="1">
            <a:off x="4500563" y="2852738"/>
            <a:ext cx="576262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6659563" y="3284538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лёгкие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468313" y="3068638"/>
            <a:ext cx="2447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внутренние органы</a:t>
            </a:r>
          </a:p>
        </p:txBody>
      </p:sp>
      <p:sp>
        <p:nvSpPr>
          <p:cNvPr id="20512" name="Text Box 33"/>
          <p:cNvSpPr txBox="1">
            <a:spLocks noChangeArrowheads="1"/>
          </p:cNvSpPr>
          <p:nvPr/>
        </p:nvSpPr>
        <p:spPr bwMode="auto">
          <a:xfrm>
            <a:off x="2411413" y="4076700"/>
            <a:ext cx="1562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ru-RU">
                <a:solidFill>
                  <a:schemeClr val="bg1"/>
                </a:solidFill>
                <a:cs typeface="Arial" charset="0"/>
              </a:rPr>
              <a:t>желудочек</a:t>
            </a:r>
          </a:p>
        </p:txBody>
      </p:sp>
      <p:sp>
        <p:nvSpPr>
          <p:cNvPr id="20513" name="Text Box 34"/>
          <p:cNvSpPr txBox="1">
            <a:spLocks noChangeArrowheads="1"/>
          </p:cNvSpPr>
          <p:nvPr/>
        </p:nvSpPr>
        <p:spPr bwMode="auto">
          <a:xfrm>
            <a:off x="1979613" y="2133600"/>
            <a:ext cx="2087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ru-RU">
                <a:solidFill>
                  <a:schemeClr val="bg1"/>
                </a:solidFill>
                <a:cs typeface="Arial" charset="0"/>
              </a:rPr>
              <a:t>правое предсердие</a:t>
            </a:r>
          </a:p>
        </p:txBody>
      </p:sp>
      <p:sp>
        <p:nvSpPr>
          <p:cNvPr id="20514" name="Text Box 35"/>
          <p:cNvSpPr txBox="1">
            <a:spLocks noChangeArrowheads="1"/>
          </p:cNvSpPr>
          <p:nvPr/>
        </p:nvSpPr>
        <p:spPr bwMode="auto">
          <a:xfrm>
            <a:off x="5076825" y="2133600"/>
            <a:ext cx="2087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ru-RU">
                <a:solidFill>
                  <a:schemeClr val="bg1"/>
                </a:solidFill>
                <a:cs typeface="Arial" charset="0"/>
              </a:rPr>
              <a:t>левое предсердие</a:t>
            </a:r>
          </a:p>
        </p:txBody>
      </p:sp>
      <p:sp>
        <p:nvSpPr>
          <p:cNvPr id="20515" name="Line 36"/>
          <p:cNvSpPr>
            <a:spLocks noChangeShapeType="1"/>
          </p:cNvSpPr>
          <p:nvPr/>
        </p:nvSpPr>
        <p:spPr bwMode="auto">
          <a:xfrm flipV="1">
            <a:off x="3348038" y="3716338"/>
            <a:ext cx="863600" cy="4333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37"/>
          <p:cNvSpPr>
            <a:spLocks noChangeShapeType="1"/>
          </p:cNvSpPr>
          <p:nvPr/>
        </p:nvSpPr>
        <p:spPr bwMode="auto">
          <a:xfrm>
            <a:off x="3276600" y="2997200"/>
            <a:ext cx="574675" cy="215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38"/>
          <p:cNvSpPr>
            <a:spLocks noChangeShapeType="1"/>
          </p:cNvSpPr>
          <p:nvPr/>
        </p:nvSpPr>
        <p:spPr bwMode="auto">
          <a:xfrm flipH="1">
            <a:off x="5148263" y="2924175"/>
            <a:ext cx="576262" cy="2174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2843213" y="6165850"/>
            <a:ext cx="282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ru-RU" sz="2800">
                <a:solidFill>
                  <a:srgbClr val="CC00CC"/>
                </a:solidFill>
                <a:cs typeface="Arial" charset="0"/>
              </a:rPr>
              <a:t>смешанная кровь</a:t>
            </a: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1476375" y="908050"/>
            <a:ext cx="2497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ru-RU" sz="2800">
                <a:solidFill>
                  <a:srgbClr val="00FFFF"/>
                </a:solidFill>
                <a:cs typeface="Arial" charset="0"/>
              </a:rPr>
              <a:t>венозная кровь</a:t>
            </a: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4787900" y="908050"/>
            <a:ext cx="318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ru-RU" sz="2800">
                <a:solidFill>
                  <a:srgbClr val="FF0000"/>
                </a:solidFill>
                <a:cs typeface="Arial" charset="0"/>
              </a:rPr>
              <a:t>артериальная кровь</a:t>
            </a:r>
          </a:p>
        </p:txBody>
      </p:sp>
      <p:sp>
        <p:nvSpPr>
          <p:cNvPr id="20521" name="Line 46"/>
          <p:cNvSpPr>
            <a:spLocks noChangeShapeType="1"/>
          </p:cNvSpPr>
          <p:nvPr/>
        </p:nvSpPr>
        <p:spPr bwMode="auto">
          <a:xfrm flipV="1">
            <a:off x="4500563" y="3716338"/>
            <a:ext cx="0" cy="576262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>
            <a:off x="4356100" y="3716338"/>
            <a:ext cx="0" cy="288925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60" name="Line 48"/>
          <p:cNvSpPr>
            <a:spLocks noChangeShapeType="1"/>
          </p:cNvSpPr>
          <p:nvPr/>
        </p:nvSpPr>
        <p:spPr bwMode="auto">
          <a:xfrm>
            <a:off x="4643438" y="3716338"/>
            <a:ext cx="0" cy="28892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61" name="Text Box 49"/>
          <p:cNvSpPr txBox="1">
            <a:spLocks noChangeArrowheads="1"/>
          </p:cNvSpPr>
          <p:nvPr/>
        </p:nvSpPr>
        <p:spPr bwMode="auto">
          <a:xfrm>
            <a:off x="1908175" y="5661025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99"/>
                </a:solidFill>
              </a:rPr>
              <a:t>больше кислорода</a:t>
            </a:r>
          </a:p>
        </p:txBody>
      </p:sp>
      <p:sp>
        <p:nvSpPr>
          <p:cNvPr id="90162" name="Text Box 50"/>
          <p:cNvSpPr txBox="1">
            <a:spLocks noChangeArrowheads="1"/>
          </p:cNvSpPr>
          <p:nvPr/>
        </p:nvSpPr>
        <p:spPr bwMode="auto">
          <a:xfrm>
            <a:off x="4859338" y="5661025"/>
            <a:ext cx="341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66FF"/>
                </a:solidFill>
              </a:rPr>
              <a:t>больше углекислого газа</a:t>
            </a:r>
          </a:p>
        </p:txBody>
      </p:sp>
      <p:sp>
        <p:nvSpPr>
          <p:cNvPr id="20526" name="Управляющая кнопка: домой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92825"/>
            <a:ext cx="827087" cy="765175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smtClean="0">
                <a:solidFill>
                  <a:schemeClr val="bg1"/>
                </a:solidFill>
                <a:effectLst/>
              </a:rPr>
              <a:t>Обмен веществ:</a:t>
            </a:r>
            <a:br>
              <a:rPr lang="ru-RU" sz="4800" smtClean="0">
                <a:solidFill>
                  <a:schemeClr val="bg1"/>
                </a:solidFill>
                <a:effectLst/>
              </a:rPr>
            </a:br>
            <a:r>
              <a:rPr lang="ru-RU" sz="4800" smtClean="0">
                <a:solidFill>
                  <a:schemeClr val="bg1"/>
                </a:solidFill>
                <a:effectLst/>
              </a:rPr>
              <a:t>холоднокровные</a:t>
            </a:r>
          </a:p>
        </p:txBody>
      </p:sp>
      <p:pic>
        <p:nvPicPr>
          <p:cNvPr id="16387" name="Picture 5" descr="x_c9decadd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5867400" y="1700213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foto krokod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157663"/>
            <a:ext cx="2951162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kob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121150"/>
            <a:ext cx="2016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Рисунок27_sh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773238"/>
            <a:ext cx="2881312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Управляющая кнопка: домой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 </a:t>
            </a:r>
            <a:r>
              <a:rPr lang="ru-RU" smtClean="0">
                <a:solidFill>
                  <a:schemeClr val="bg1"/>
                </a:solidFill>
              </a:rPr>
              <a:t>Органы выделения: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как у земноводных, но выводят меньше воды</a:t>
            </a:r>
          </a:p>
        </p:txBody>
      </p:sp>
      <p:pic>
        <p:nvPicPr>
          <p:cNvPr id="22532" name="Picture 6" descr="3"/>
          <p:cNvPicPr>
            <a:picLocks noChangeAspect="1" noChangeArrowheads="1"/>
          </p:cNvPicPr>
          <p:nvPr/>
        </p:nvPicPr>
        <p:blipFill>
          <a:blip r:embed="rId2" cstate="print">
            <a:lum bright="-6000" contrast="42000"/>
          </a:blip>
          <a:srcRect/>
          <a:stretch>
            <a:fillRect/>
          </a:stretch>
        </p:blipFill>
        <p:spPr bwMode="auto">
          <a:xfrm>
            <a:off x="755650" y="1916113"/>
            <a:ext cx="687228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Управляющая кнопка: домой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Нервная система: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424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как у земноводных, но все отделы мозга развиты лучше, на переднем мозге хорошо развит слой нервных клеток - кора</a:t>
            </a:r>
          </a:p>
        </p:txBody>
      </p:sp>
      <p:pic>
        <p:nvPicPr>
          <p:cNvPr id="23556" name="Picture 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24175"/>
            <a:ext cx="86423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50825" y="2924175"/>
            <a:ext cx="2900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передний мозг (с корой)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284663" y="2924175"/>
            <a:ext cx="2900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средний мозг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79388" y="594995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промежуточный мозг 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4643438" y="594995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продолговатый мозг 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046788" y="3429000"/>
            <a:ext cx="3097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</a:rPr>
              <a:t>мозжечок 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2124075" y="3933825"/>
            <a:ext cx="1008063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 flipV="1">
            <a:off x="2987675" y="5876925"/>
            <a:ext cx="863600" cy="144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 flipV="1">
            <a:off x="6588125" y="5589588"/>
            <a:ext cx="576263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6732588" y="3933825"/>
            <a:ext cx="576262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5003800" y="3429000"/>
            <a:ext cx="576263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Управляющая кнопка: домой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0"/>
            <a:ext cx="1042987" cy="1042988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Органы чувств: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42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как у земноводных, но развиты лучше</a:t>
            </a:r>
            <a:endParaRPr lang="ru-RU" sz="3200" u="sng">
              <a:solidFill>
                <a:schemeClr val="bg1"/>
              </a:solidFill>
            </a:endParaRPr>
          </a:p>
        </p:txBody>
      </p:sp>
      <p:pic>
        <p:nvPicPr>
          <p:cNvPr id="19460" name="Picture 15" descr="snake ton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4148138"/>
            <a:ext cx="20320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 descr="0_85c3_4d00660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00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8" descr="1135630_hhhhhhhhhhhhhhhh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8"/>
            <a:ext cx="3059113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2" descr="1212274643_i-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7713" y="1484313"/>
            <a:ext cx="20462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5" descr="snake6"/>
          <p:cNvPicPr>
            <a:picLocks noChangeAspect="1" noChangeArrowheads="1"/>
          </p:cNvPicPr>
          <p:nvPr/>
        </p:nvPicPr>
        <p:blipFill>
          <a:blip r:embed="rId6" cstate="print">
            <a:lum bright="12000" contrast="36000"/>
          </a:blip>
          <a:srcRect/>
          <a:stretch>
            <a:fillRect/>
          </a:stretch>
        </p:blipFill>
        <p:spPr bwMode="auto">
          <a:xfrm>
            <a:off x="3708400" y="3213100"/>
            <a:ext cx="28257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chemeClr val="bg1"/>
                </a:solidFill>
                <a:effectLst/>
              </a:rPr>
              <a:t>Размножение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71294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Оплодотворение внутреннее:</a:t>
            </a:r>
          </a:p>
          <a:p>
            <a:endParaRPr lang="ru-RU" sz="3600" u="sng"/>
          </a:p>
          <a:p>
            <a:r>
              <a:rPr lang="ru-RU" sz="3600">
                <a:solidFill>
                  <a:schemeClr val="bg1"/>
                </a:solidFill>
              </a:rPr>
              <a:t>самка откладывает яйца, богатые питательными веществами и покрытые </a:t>
            </a:r>
          </a:p>
          <a:p>
            <a:r>
              <a:rPr lang="ru-RU" sz="3600">
                <a:solidFill>
                  <a:schemeClr val="bg1"/>
                </a:solidFill>
              </a:rPr>
              <a:t>роговой оболочкой</a:t>
            </a:r>
          </a:p>
        </p:txBody>
      </p:sp>
      <p:pic>
        <p:nvPicPr>
          <p:cNvPr id="25604" name="Picture 6" descr="кр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5940425" y="1916113"/>
            <a:ext cx="295433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mdmt2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437063"/>
            <a:ext cx="33591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slide0013_image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581525"/>
            <a:ext cx="240823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normal_LA00118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3276600" y="4554538"/>
            <a:ext cx="16129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u="sng" smtClean="0">
                <a:solidFill>
                  <a:schemeClr val="bg1"/>
                </a:solidFill>
              </a:rPr>
              <a:t>Цель:</a:t>
            </a:r>
            <a:r>
              <a:rPr lang="ru-RU" sz="2400" smtClean="0">
                <a:solidFill>
                  <a:schemeClr val="bg1"/>
                </a:solidFill>
              </a:rPr>
              <a:t>  раскрыть особенности внешнего и внутреннего  строения пресмыкающихся в связи со средой обитания.</a:t>
            </a:r>
          </a:p>
          <a:p>
            <a:pPr eaLnBrk="1" hangingPunct="1">
              <a:buFontTx/>
              <a:buNone/>
            </a:pPr>
            <a:r>
              <a:rPr lang="ru-RU" sz="2400" u="sng" smtClean="0">
                <a:solidFill>
                  <a:schemeClr val="bg1"/>
                </a:solidFill>
              </a:rPr>
              <a:t>Задачи:</a:t>
            </a:r>
            <a:r>
              <a:rPr lang="ru-RU" sz="2400" smtClean="0">
                <a:solidFill>
                  <a:schemeClr val="bg1"/>
                </a:solidFill>
              </a:rPr>
              <a:t> знать основные черты класса пресмыкающихся; уметь называть особенности внешнего и внутреннего строения и пресмыкающихся, строить логические рассуждения, высказывать свою точку зрения и пытаться её обосновать, расширить познавательные интересы.</a:t>
            </a:r>
            <a:endParaRPr lang="ru-RU" sz="2400" u="sng" smtClean="0">
              <a:solidFill>
                <a:schemeClr val="bg1"/>
              </a:solidFill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Введение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46085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5400" smtClean="0">
                <a:solidFill>
                  <a:schemeClr val="bg1"/>
                </a:solidFill>
                <a:effectLst/>
              </a:rPr>
              <a:t>Развитие: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076825" y="40481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прямое</a:t>
            </a:r>
          </a:p>
        </p:txBody>
      </p:sp>
      <p:pic>
        <p:nvPicPr>
          <p:cNvPr id="26628" name="Picture 8" descr="ac7aed317ef9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50825" y="1052513"/>
            <a:ext cx="30972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768750fca57at"/>
          <p:cNvPicPr>
            <a:picLocks noChangeAspect="1" noChangeArrowheads="1"/>
          </p:cNvPicPr>
          <p:nvPr/>
        </p:nvPicPr>
        <p:blipFill>
          <a:blip r:embed="rId3" cstate="print"/>
          <a:srcRect b="10370"/>
          <a:stretch>
            <a:fillRect/>
          </a:stretch>
        </p:blipFill>
        <p:spPr bwMode="auto">
          <a:xfrm>
            <a:off x="0" y="4408488"/>
            <a:ext cx="34194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p_500x500_1833_1211733274_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40767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p_500x500_1833_1211733424_2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052513"/>
            <a:ext cx="284321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Управляющая кнопка: домой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0563" y="5373688"/>
            <a:ext cx="1041400" cy="104140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46085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chemeClr val="bg1"/>
                </a:solidFill>
                <a:effectLst/>
              </a:rPr>
              <a:t>Произошли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435600" y="260350"/>
            <a:ext cx="295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от древних земноводных</a:t>
            </a:r>
          </a:p>
        </p:txBody>
      </p:sp>
      <p:pic>
        <p:nvPicPr>
          <p:cNvPr id="27652" name="Picture 10" descr="a9b46b6925dc"/>
          <p:cNvPicPr>
            <a:picLocks noChangeAspect="1" noChangeArrowheads="1"/>
          </p:cNvPicPr>
          <p:nvPr/>
        </p:nvPicPr>
        <p:blipFill>
          <a:blip r:embed="rId2" cstate="print"/>
          <a:srcRect l="8281" t="4823" r="3125" b="8334"/>
          <a:stretch>
            <a:fillRect/>
          </a:stretch>
        </p:blipFill>
        <p:spPr bwMode="auto">
          <a:xfrm>
            <a:off x="395288" y="1455738"/>
            <a:ext cx="38163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borod_b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059488" y="4486275"/>
            <a:ext cx="308451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a22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3563938" y="4697413"/>
            <a:ext cx="19446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lizard0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4859338" y="1484313"/>
            <a:ext cx="38687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6" descr="komodocrop-78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78363"/>
            <a:ext cx="31210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Управляющая кнопка: домой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0"/>
            <a:ext cx="827087" cy="69215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54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chemeClr val="bg1"/>
                </a:solidFill>
                <a:effectLst/>
              </a:rPr>
              <a:t> Значение: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87487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1. сокращают численность вредителей сельского хозяйства;</a:t>
            </a:r>
          </a:p>
          <a:p>
            <a:r>
              <a:rPr lang="ru-RU" sz="3200">
                <a:solidFill>
                  <a:schemeClr val="bg1"/>
                </a:solidFill>
              </a:rPr>
              <a:t>2. змеиный яд используют в медицине;</a:t>
            </a:r>
          </a:p>
          <a:p>
            <a:r>
              <a:rPr lang="ru-RU" sz="3200">
                <a:solidFill>
                  <a:schemeClr val="bg1"/>
                </a:solidFill>
              </a:rPr>
              <a:t>3. используются в пищу (черепахи, змеи);</a:t>
            </a:r>
          </a:p>
          <a:p>
            <a:r>
              <a:rPr lang="ru-RU" sz="3200">
                <a:solidFill>
                  <a:schemeClr val="bg1"/>
                </a:solidFill>
              </a:rPr>
              <a:t>4. кожа и панцири используются для изготовления обуви, сумок, оправ и т.д.;</a:t>
            </a:r>
          </a:p>
          <a:p>
            <a:r>
              <a:rPr lang="ru-RU" sz="3200">
                <a:solidFill>
                  <a:schemeClr val="bg1"/>
                </a:solidFill>
              </a:rPr>
              <a:t>5. наносят вред человеку и животным (укусы)</a:t>
            </a:r>
          </a:p>
        </p:txBody>
      </p:sp>
      <p:pic>
        <p:nvPicPr>
          <p:cNvPr id="28676" name="Picture 8" descr="gad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581525"/>
            <a:ext cx="32416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581525"/>
            <a:ext cx="26273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4025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81525"/>
            <a:ext cx="26574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268538" y="6092825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уж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5867400" y="64008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гадюки</a:t>
            </a:r>
          </a:p>
        </p:txBody>
      </p:sp>
      <p:sp>
        <p:nvSpPr>
          <p:cNvPr id="28681" name="Управляющая кнопка: домой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0"/>
            <a:ext cx="1042987" cy="1042988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52600" y="533400"/>
            <a:ext cx="5922963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tx1">
                    <a:lumMod val="95000"/>
                  </a:schemeClr>
                </a:solidFill>
              </a:rPr>
              <a:t>класс Пресмыкающиеся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6875" y="1771650"/>
            <a:ext cx="2978150" cy="1570038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accent2">
                <a:lumMod val="90000"/>
                <a:lumOff val="1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u="sng" dirty="0">
                <a:hlinkClick r:id="rId2" action="ppaction://hlinksldjump"/>
              </a:rPr>
              <a:t>отряд</a:t>
            </a:r>
            <a:endParaRPr lang="ru-RU" sz="3200" dirty="0">
              <a:hlinkClick r:id="rId2" action="ppaction://hlinksldjump"/>
            </a:endParaRPr>
          </a:p>
          <a:p>
            <a:pPr algn="ctr">
              <a:defRPr/>
            </a:pPr>
            <a:r>
              <a:rPr lang="ru-RU" sz="3200" dirty="0">
                <a:hlinkClick r:id="rId2" action="ppaction://hlinksldjump"/>
              </a:rPr>
              <a:t>Клювоголовые</a:t>
            </a:r>
            <a:endParaRPr lang="ru-RU" sz="3200" dirty="0"/>
          </a:p>
          <a:p>
            <a:pPr algn="ctr"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308100" y="4797425"/>
            <a:ext cx="1847850" cy="1077913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u="sng" dirty="0">
                <a:hlinkClick r:id="rId3" action="ppaction://hlinksldjump"/>
              </a:rPr>
              <a:t>отряд</a:t>
            </a:r>
            <a:endParaRPr lang="ru-RU" sz="3200" dirty="0">
              <a:hlinkClick r:id="rId3" action="ppaction://hlinksldjump"/>
            </a:endParaRPr>
          </a:p>
          <a:p>
            <a:pPr algn="ctr">
              <a:defRPr/>
            </a:pPr>
            <a:r>
              <a:rPr lang="ru-RU" sz="3200" dirty="0">
                <a:hlinkClick r:id="rId3" action="ppaction://hlinksldjump"/>
              </a:rPr>
              <a:t>Черепахи</a:t>
            </a:r>
            <a:endParaRPr lang="ru-RU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376738" y="5013325"/>
            <a:ext cx="2149475" cy="1077913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u="sng" dirty="0">
                <a:hlinkClick r:id="rId4" action="ppaction://hlinksldjump"/>
              </a:rPr>
              <a:t>отряд</a:t>
            </a:r>
            <a:r>
              <a:rPr lang="ru-RU" sz="3200" dirty="0">
                <a:hlinkClick r:id="rId4" action="ppaction://hlinksldjump"/>
              </a:rPr>
              <a:t> </a:t>
            </a:r>
          </a:p>
          <a:p>
            <a:pPr algn="ctr">
              <a:defRPr/>
            </a:pPr>
            <a:r>
              <a:rPr lang="ru-RU" sz="3200" dirty="0">
                <a:hlinkClick r:id="rId4" action="ppaction://hlinksldjump"/>
              </a:rPr>
              <a:t>Крокодилы</a:t>
            </a:r>
            <a:endParaRPr lang="ru-RU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21375" y="2420938"/>
            <a:ext cx="2390775" cy="107791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u="sng" dirty="0">
                <a:hlinkClick r:id="" action="ppaction://noaction"/>
              </a:rPr>
              <a:t>отряд</a:t>
            </a:r>
            <a:endParaRPr lang="ru-RU" sz="3200" dirty="0">
              <a:hlinkClick r:id="" action="ppaction://noaction"/>
            </a:endParaRPr>
          </a:p>
          <a:p>
            <a:pPr algn="ctr">
              <a:defRPr/>
            </a:pPr>
            <a:r>
              <a:rPr lang="ru-RU" sz="3200" dirty="0">
                <a:hlinkClick r:id="" action="ppaction://noaction"/>
              </a:rPr>
              <a:t>Чешуйчатые</a:t>
            </a:r>
            <a:endParaRPr lang="ru-RU" sz="3200" dirty="0"/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 flipH="1">
            <a:off x="3419475" y="1341438"/>
            <a:ext cx="1046163" cy="6477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 flipH="1">
            <a:off x="2771775" y="1412875"/>
            <a:ext cx="1765300" cy="338455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4643438" y="1412875"/>
            <a:ext cx="649287" cy="338455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4716463" y="1341438"/>
            <a:ext cx="2016125" cy="935037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7" name="Управляющая кнопка: домой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021388"/>
            <a:ext cx="827087" cy="836612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920037" cy="15573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chemeClr val="bg1"/>
                </a:solidFill>
                <a:effectLst/>
              </a:rPr>
              <a:t>Отряд Клювоголовые </a:t>
            </a:r>
            <a:r>
              <a:rPr lang="ru-RU" sz="4800" u="sng" smtClean="0">
                <a:solidFill>
                  <a:schemeClr val="bg1"/>
                </a:solidFill>
                <a:effectLst/>
              </a:rPr>
              <a:t/>
            </a:r>
            <a:br>
              <a:rPr lang="ru-RU" sz="4800" u="sng" smtClean="0">
                <a:solidFill>
                  <a:schemeClr val="bg1"/>
                </a:solidFill>
                <a:effectLst/>
              </a:rPr>
            </a:br>
            <a:r>
              <a:rPr lang="ru-RU" sz="4800" smtClean="0">
                <a:solidFill>
                  <a:schemeClr val="bg1"/>
                </a:solidFill>
                <a:effectLst/>
              </a:rPr>
              <a:t>(гаттерия)</a:t>
            </a:r>
          </a:p>
        </p:txBody>
      </p:sp>
      <p:pic>
        <p:nvPicPr>
          <p:cNvPr id="30723" name="Picture 5" descr="s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179388" y="1963738"/>
            <a:ext cx="5040312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229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372100" y="2060575"/>
            <a:ext cx="3549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Управляющая кнопка: домой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1838" y="6148388"/>
            <a:ext cx="792162" cy="709612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  <a:effectLst>
            <a:outerShdw dist="35921" dir="18900000" algn="ctr" rotWithShape="0">
              <a:srgbClr val="000000"/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chemeClr val="bg1"/>
                </a:solidFill>
                <a:effectLst/>
              </a:rPr>
              <a:t>Отряд черепахи</a:t>
            </a:r>
          </a:p>
        </p:txBody>
      </p:sp>
      <p:pic>
        <p:nvPicPr>
          <p:cNvPr id="31747" name="Picture 6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>
          <a:xfrm>
            <a:off x="0" y="1196975"/>
            <a:ext cx="3892550" cy="4897438"/>
          </a:xfrm>
          <a:noFill/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468313" y="6092825"/>
            <a:ext cx="3446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Угольная черепаха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4787900" y="4149725"/>
            <a:ext cx="343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Зеленая черепаха</a:t>
            </a:r>
          </a:p>
        </p:txBody>
      </p:sp>
      <p:pic>
        <p:nvPicPr>
          <p:cNvPr id="31750" name="Picture 6" descr="4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284663" y="1196975"/>
            <a:ext cx="45910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Управляющая кнопка: домой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720725"/>
          </a:xfrm>
          <a:effectLst>
            <a:outerShdw dist="45791" dir="18221404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chemeClr val="bg1"/>
                </a:solidFill>
                <a:effectLst/>
              </a:rPr>
              <a:t>Крокодилы</a:t>
            </a:r>
          </a:p>
        </p:txBody>
      </p:sp>
      <p:pic>
        <p:nvPicPr>
          <p:cNvPr id="32771" name="Picture 6" descr="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>
          <a:xfrm>
            <a:off x="179388" y="1052513"/>
            <a:ext cx="4464050" cy="2863850"/>
          </a:xfrm>
          <a:noFill/>
        </p:spPr>
      </p:pic>
      <p:pic>
        <p:nvPicPr>
          <p:cNvPr id="32772" name="Picture 7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>
          <a:xfrm>
            <a:off x="3779838" y="3429000"/>
            <a:ext cx="5148262" cy="3197225"/>
          </a:xfrm>
          <a:noFill/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684213" y="4076700"/>
            <a:ext cx="2693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А. Нильский</a:t>
            </a:r>
          </a:p>
          <a:p>
            <a:r>
              <a:rPr lang="ru-RU" sz="3600">
                <a:solidFill>
                  <a:schemeClr val="bg1"/>
                </a:solidFill>
              </a:rPr>
              <a:t>крокодил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932363" y="1916113"/>
            <a:ext cx="374808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>
                <a:solidFill>
                  <a:schemeClr val="bg1"/>
                </a:solidFill>
              </a:rPr>
              <a:t>Б. Индийский </a:t>
            </a:r>
          </a:p>
          <a:p>
            <a:pPr>
              <a:spcBef>
                <a:spcPct val="20000"/>
              </a:spcBef>
            </a:pPr>
            <a:r>
              <a:rPr lang="ru-RU" sz="3600">
                <a:solidFill>
                  <a:schemeClr val="bg1"/>
                </a:solidFill>
              </a:rPr>
              <a:t>гангский гавиал 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203575" y="3284538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2"/>
                </a:solidFill>
              </a:rPr>
              <a:t>А.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8172450" y="6092825"/>
            <a:ext cx="60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2"/>
                </a:solidFill>
              </a:rPr>
              <a:t>Б.</a:t>
            </a:r>
          </a:p>
        </p:txBody>
      </p:sp>
      <p:sp>
        <p:nvSpPr>
          <p:cNvPr id="32777" name="Управляющая кнопка: домой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smtClean="0">
                <a:solidFill>
                  <a:schemeClr val="bg1"/>
                </a:solidFill>
                <a:effectLst/>
              </a:rPr>
              <a:t>Обитание: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424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</a:rPr>
              <a:t>1. большинство на суше (ящерицы, хамелеоны, гекконы, вараны, сцинки, змеи и черепахи ),</a:t>
            </a:r>
          </a:p>
          <a:p>
            <a:r>
              <a:rPr lang="ru-RU" sz="4000" b="1">
                <a:solidFill>
                  <a:schemeClr val="bg1"/>
                </a:solidFill>
              </a:rPr>
              <a:t>2. вторичноводные (крокодилы, водные змеи и черепахи).</a:t>
            </a:r>
          </a:p>
        </p:txBody>
      </p:sp>
      <p:pic>
        <p:nvPicPr>
          <p:cNvPr id="9220" name="Picture 6" descr="7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4286250" y="4214813"/>
            <a:ext cx="33115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20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285750" y="4214813"/>
            <a:ext cx="36322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Управляющая кнопка: домой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94042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smtClean="0">
                <a:solidFill>
                  <a:schemeClr val="bg1"/>
                </a:solidFill>
                <a:effectLst/>
              </a:rPr>
              <a:t>Отделы тела:</a:t>
            </a:r>
          </a:p>
        </p:txBody>
      </p:sp>
      <p:pic>
        <p:nvPicPr>
          <p:cNvPr id="10243" name="Picture 6" descr="DSC00015_r1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17145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500438" y="1484313"/>
            <a:ext cx="30718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голова, </a:t>
            </a:r>
          </a:p>
          <a:p>
            <a:r>
              <a:rPr lang="ru-RU" sz="4000">
                <a:solidFill>
                  <a:schemeClr val="bg1"/>
                </a:solidFill>
              </a:rPr>
              <a:t>шея, </a:t>
            </a:r>
          </a:p>
          <a:p>
            <a:r>
              <a:rPr lang="ru-RU" sz="4000">
                <a:solidFill>
                  <a:schemeClr val="bg1"/>
                </a:solidFill>
              </a:rPr>
              <a:t>туловище, </a:t>
            </a:r>
          </a:p>
          <a:p>
            <a:r>
              <a:rPr lang="ru-RU" sz="4000">
                <a:solidFill>
                  <a:schemeClr val="bg1"/>
                </a:solidFill>
              </a:rPr>
              <a:t>хвост, </a:t>
            </a:r>
          </a:p>
          <a:p>
            <a:r>
              <a:rPr lang="ru-RU" sz="4000">
                <a:solidFill>
                  <a:schemeClr val="bg1"/>
                </a:solidFill>
              </a:rPr>
              <a:t>2 пары конечностей с когтями</a:t>
            </a:r>
          </a:p>
        </p:txBody>
      </p:sp>
      <p:pic>
        <p:nvPicPr>
          <p:cNvPr id="10245" name="Picture 8" descr="Florida_Alligator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6572250" y="2928938"/>
            <a:ext cx="1905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со"/>
          <p:cNvPicPr>
            <a:picLocks noChangeAspect="1" noChangeArrowheads="1"/>
          </p:cNvPicPr>
          <p:nvPr/>
        </p:nvPicPr>
        <p:blipFill>
          <a:blip r:embed="rId4" cstate="print"/>
          <a:srcRect l="2617"/>
          <a:stretch>
            <a:fillRect/>
          </a:stretch>
        </p:blipFill>
        <p:spPr bwMode="auto">
          <a:xfrm>
            <a:off x="5715000" y="357188"/>
            <a:ext cx="26590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Управляющая кнопка: домой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94042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chemeClr val="bg1"/>
                </a:solidFill>
                <a:effectLst/>
              </a:rPr>
              <a:t>Кожа: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643438" y="1785938"/>
            <a:ext cx="40322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сухая, без желёз, покрыта роговыми чешуями или щитками</a:t>
            </a:r>
          </a:p>
        </p:txBody>
      </p:sp>
      <p:pic>
        <p:nvPicPr>
          <p:cNvPr id="11268" name="Picture 8" descr="1229440465_1229239033_kozha-jashhericy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b="10938"/>
          <a:stretch>
            <a:fillRect/>
          </a:stretch>
        </p:blipFill>
        <p:spPr bwMode="auto">
          <a:xfrm>
            <a:off x="6011863" y="4005263"/>
            <a:ext cx="2921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925139"/>
          <p:cNvPicPr>
            <a:picLocks noChangeAspect="1" noChangeArrowheads="1"/>
          </p:cNvPicPr>
          <p:nvPr/>
        </p:nvPicPr>
        <p:blipFill>
          <a:blip r:embed="rId3" cstate="print"/>
          <a:srcRect l="3770" t="3778" r="3604" b="16861"/>
          <a:stretch>
            <a:fillRect/>
          </a:stretch>
        </p:blipFill>
        <p:spPr bwMode="auto">
          <a:xfrm>
            <a:off x="179388" y="1341438"/>
            <a:ext cx="39211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k_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05263"/>
            <a:ext cx="33051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5" descr="Lacertae_sk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005263"/>
            <a:ext cx="20351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Управляющая кнопка: домой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0"/>
            <a:ext cx="1042987" cy="1042988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48713" cy="16684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chemeClr val="bg1"/>
                </a:solidFill>
                <a:effectLst/>
              </a:rPr>
              <a:t>У змей и ящериц есть линька</a:t>
            </a:r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3" name="Picture 10" descr="130798d913a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835150" y="1916113"/>
            <a:ext cx="5387975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Управляющая кнопка: домой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5375" y="0"/>
            <a:ext cx="428625" cy="500063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Осевой скелет – позвоночник.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Скелет головы – череп.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Скелет конечностей.</a:t>
            </a: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chemeClr val="bg1"/>
                </a:solidFill>
              </a:rPr>
              <a:t>Скелет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800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chemeClr val="bg1"/>
                </a:solidFill>
                <a:effectLst/>
              </a:rPr>
              <a:t>Позвоночник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29527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шейный</a:t>
            </a:r>
          </a:p>
          <a:p>
            <a:pPr>
              <a:defRPr/>
            </a:pPr>
            <a:r>
              <a:rPr kumimoji="1"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(8 позвонков)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H="1">
            <a:off x="2195513" y="1484313"/>
            <a:ext cx="1152525" cy="360362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2484438" y="1989138"/>
            <a:ext cx="1295400" cy="86360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4356100" y="1989138"/>
            <a:ext cx="360363" cy="2879725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5003800" y="1916113"/>
            <a:ext cx="1150938" cy="1368425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5364163" y="1557338"/>
            <a:ext cx="1439862" cy="43180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3708400" y="5300663"/>
            <a:ext cx="3273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рёбра</a:t>
            </a:r>
            <a:r>
              <a:rPr kumimoji="1"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свободные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900113" y="2924175"/>
            <a:ext cx="186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грудной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0" y="3429000"/>
            <a:ext cx="34559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рёбра соединяются  с грудиной, образуют грудную клетку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3708400" y="4797425"/>
            <a:ext cx="279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поясничный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5992813" y="3587750"/>
            <a:ext cx="2179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600" b="1" u="sng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3600" b="1" u="sng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5724525" y="3284538"/>
            <a:ext cx="29527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крестцовый</a:t>
            </a:r>
          </a:p>
          <a:p>
            <a:pPr>
              <a:defRPr/>
            </a:pPr>
            <a:r>
              <a:rPr kumimoji="1"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 позвонка)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6588125" y="1844675"/>
            <a:ext cx="228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хвостовой</a:t>
            </a: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3563938" y="1052513"/>
            <a:ext cx="168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отделы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Скелет</a:t>
            </a:r>
            <a:r>
              <a:rPr lang="ru-RU" sz="6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ящерицы</a:t>
            </a:r>
          </a:p>
        </p:txBody>
      </p:sp>
      <p:pic>
        <p:nvPicPr>
          <p:cNvPr id="15363" name="Picture 7" descr="00003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8428037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50825" y="6156325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шейный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</a:t>
            </a:r>
          </a:p>
        </p:txBody>
      </p:sp>
      <p:sp>
        <p:nvSpPr>
          <p:cNvPr id="9221" name="AutoShape 9"/>
          <p:cNvSpPr>
            <a:spLocks/>
          </p:cNvSpPr>
          <p:nvPr/>
        </p:nvSpPr>
        <p:spPr bwMode="auto">
          <a:xfrm rot="4876479">
            <a:off x="3167856" y="2743994"/>
            <a:ext cx="360363" cy="720725"/>
          </a:xfrm>
          <a:prstGeom prst="leftBrace">
            <a:avLst>
              <a:gd name="adj1" fmla="val 16667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10"/>
          <p:cNvSpPr>
            <a:spLocks/>
          </p:cNvSpPr>
          <p:nvPr/>
        </p:nvSpPr>
        <p:spPr bwMode="auto">
          <a:xfrm rot="5400000">
            <a:off x="4931568" y="1701007"/>
            <a:ext cx="360363" cy="2520950"/>
          </a:xfrm>
          <a:prstGeom prst="leftBrace">
            <a:avLst>
              <a:gd name="adj1" fmla="val 58297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751388" y="6216650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хвостовой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468313" y="981075"/>
            <a:ext cx="2232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грудной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2627313" y="1052513"/>
            <a:ext cx="3313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поясничный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5795963" y="981075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крестцовый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отдел</a:t>
            </a:r>
          </a:p>
        </p:txBody>
      </p:sp>
      <p:sp>
        <p:nvSpPr>
          <p:cNvPr id="9227" name="Line 15"/>
          <p:cNvSpPr>
            <a:spLocks noChangeShapeType="1"/>
          </p:cNvSpPr>
          <p:nvPr/>
        </p:nvSpPr>
        <p:spPr bwMode="auto">
          <a:xfrm flipV="1">
            <a:off x="900113" y="3429000"/>
            <a:ext cx="1368425" cy="28813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>
            <a:off x="2339975" y="1700213"/>
            <a:ext cx="936625" cy="10810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>
            <a:off x="4427538" y="2133600"/>
            <a:ext cx="649287" cy="501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8"/>
          <p:cNvSpPr>
            <a:spLocks noChangeShapeType="1"/>
          </p:cNvSpPr>
          <p:nvPr/>
        </p:nvSpPr>
        <p:spPr bwMode="auto">
          <a:xfrm flipH="1">
            <a:off x="6516688" y="2133600"/>
            <a:ext cx="792162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19"/>
          <p:cNvSpPr>
            <a:spLocks noChangeShapeType="1"/>
          </p:cNvSpPr>
          <p:nvPr/>
        </p:nvSpPr>
        <p:spPr bwMode="auto">
          <a:xfrm flipH="1">
            <a:off x="6732588" y="2133600"/>
            <a:ext cx="576262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20"/>
          <p:cNvSpPr>
            <a:spLocks noChangeShapeType="1"/>
          </p:cNvSpPr>
          <p:nvPr/>
        </p:nvSpPr>
        <p:spPr bwMode="auto">
          <a:xfrm flipH="1" flipV="1">
            <a:off x="4859338" y="5661025"/>
            <a:ext cx="287337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Rectangle 21"/>
          <p:cNvSpPr>
            <a:spLocks noChangeArrowheads="1"/>
          </p:cNvSpPr>
          <p:nvPr/>
        </p:nvSpPr>
        <p:spPr bwMode="auto">
          <a:xfrm>
            <a:off x="2555875" y="3500438"/>
            <a:ext cx="1439863" cy="10810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995738" y="4221163"/>
            <a:ext cx="2232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грудная клетка</a:t>
            </a:r>
          </a:p>
        </p:txBody>
      </p:sp>
      <p:sp>
        <p:nvSpPr>
          <p:cNvPr id="9235" name="Line 24"/>
          <p:cNvSpPr>
            <a:spLocks noChangeShapeType="1"/>
          </p:cNvSpPr>
          <p:nvPr/>
        </p:nvSpPr>
        <p:spPr bwMode="auto">
          <a:xfrm flipH="1" flipV="1">
            <a:off x="3851275" y="4652963"/>
            <a:ext cx="43180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.4|3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1850</TotalTime>
  <Words>425</Words>
  <Application>Microsoft Office PowerPoint</Application>
  <PresentationFormat>Экран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Введение</vt:lpstr>
      <vt:lpstr> Обитание:</vt:lpstr>
      <vt:lpstr> Отделы тела:</vt:lpstr>
      <vt:lpstr>Кожа:</vt:lpstr>
      <vt:lpstr>У змей и ящериц есть линька </vt:lpstr>
      <vt:lpstr>Скелет</vt:lpstr>
      <vt:lpstr>Позвоночник</vt:lpstr>
      <vt:lpstr>Скелет ящерицы</vt:lpstr>
      <vt:lpstr>Скелет змеи и черепахи</vt:lpstr>
      <vt:lpstr> Пищеварительная система</vt:lpstr>
      <vt:lpstr>Питание:</vt:lpstr>
      <vt:lpstr> Дыхание</vt:lpstr>
      <vt:lpstr>Кровеносная система</vt:lpstr>
      <vt:lpstr> Обмен веществ: холоднокровные</vt:lpstr>
      <vt:lpstr> Органы выделения:</vt:lpstr>
      <vt:lpstr>Нервная система:</vt:lpstr>
      <vt:lpstr>Органы чувств:</vt:lpstr>
      <vt:lpstr>Размножение</vt:lpstr>
      <vt:lpstr> Развитие:</vt:lpstr>
      <vt:lpstr>Произошли</vt:lpstr>
      <vt:lpstr> Значение:</vt:lpstr>
      <vt:lpstr>Слайд 23</vt:lpstr>
      <vt:lpstr>Отряд Клювоголовые  (гаттерия)</vt:lpstr>
      <vt:lpstr>Отряд черепахи</vt:lpstr>
      <vt:lpstr>Крокодилы</vt:lpstr>
    </vt:vector>
  </TitlesOfParts>
  <Company>Zapadlo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ПРЕСМЫКАЮЩИЕСЯ</dc:title>
  <dc:creator>Задкова</dc:creator>
  <cp:lastModifiedBy>GEOGRAF</cp:lastModifiedBy>
  <cp:revision>73</cp:revision>
  <dcterms:created xsi:type="dcterms:W3CDTF">2006-03-04T19:34:53Z</dcterms:created>
  <dcterms:modified xsi:type="dcterms:W3CDTF">2018-03-30T14:32:28Z</dcterms:modified>
</cp:coreProperties>
</file>