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318" r:id="rId3"/>
    <p:sldId id="312" r:id="rId4"/>
    <p:sldId id="258" r:id="rId5"/>
    <p:sldId id="259" r:id="rId6"/>
    <p:sldId id="260" r:id="rId7"/>
    <p:sldId id="305" r:id="rId8"/>
    <p:sldId id="306" r:id="rId9"/>
    <p:sldId id="280" r:id="rId10"/>
    <p:sldId id="281" r:id="rId11"/>
    <p:sldId id="311" r:id="rId12"/>
    <p:sldId id="308" r:id="rId13"/>
    <p:sldId id="307" r:id="rId14"/>
    <p:sldId id="309" r:id="rId15"/>
    <p:sldId id="31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003F0-3927-4EFC-9295-3C2D14CEE3DA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78FC8-D5EA-4855-9CA2-1DAF2110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7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3B956A64-FF45-4092-8720-3076A305F6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4549E2-6F98-4520-8247-4866F38AE894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43C268-582F-4CE7-BC47-2F54BEFF8AE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&#1042;&#1080;&#1076;&#1077;&#1086;/&#1057;&#1082;&#1072;&#1083;&#1072;%20&#1096;&#1072;&#1084;&#1072;&#1085;&#1082;&#1072;.mp4" TargetMode="External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jpeg"/><Relationship Id="rId10" Type="http://schemas.openxmlformats.org/officeDocument/2006/relationships/hyperlink" Target="&#1042;&#1080;&#1076;&#1077;&#1086;/&#1052;&#1072;&#1083;&#1086;&#1077;%20&#1084;&#1086;&#1088;&#1077;,%20&#1087;&#1088;&#1080;&#1084;&#1086;&#1088;&#1089;&#1082;&#1080;&#1081;%20&#1093;&#1088;&#1077;&#1073;&#1077;&#1090;.mp4" TargetMode="External"/><Relationship Id="rId4" Type="http://schemas.openxmlformats.org/officeDocument/2006/relationships/hyperlink" Target="&#1042;&#1080;&#1076;&#1077;&#1086;/&#1054;&#1083;&#1100;&#1093;&#1086;&#1085;%202.mp4" TargetMode="External"/><Relationship Id="rId9" Type="http://schemas.openxmlformats.org/officeDocument/2006/relationships/hyperlink" Target="&#1042;&#1080;&#1076;&#1077;&#1086;/&#1054;&#1083;&#1100;&#1093;&#1086;&#1085;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/&#1059;&#1096;&#1082;&#1072;&#1085;&#1100;&#1080;%20&#1086;&#1089;&#1090;&#1088;&#1086;&#1074;&#1072;.mp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&#1042;&#1080;&#1076;&#1077;&#1086;/&#1063;&#1077;&#1074;&#1099;&#1088;&#1082;&#1091;&#1081;,%20&#1089;&#1074;&#1103;&#1090;&#1086;&#1081;%20&#1085;&#1086;&#1089;.mp4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/&#1041;&#1091;&#1093;&#1090;&#1072;%20&#1087;&#1077;&#1089;&#1095;&#1072;&#1085;&#1085;&#1072;&#1103;.mp4" TargetMode="External"/><Relationship Id="rId2" Type="http://schemas.openxmlformats.org/officeDocument/2006/relationships/hyperlink" Target="&#1042;&#1080;&#1076;&#1077;&#1086;/&#1073;&#1091;&#1093;&#1090;&#1072;%20&#1047;&#1084;&#1077;&#1080;&#1085;&#1085;&#1072;&#1103;.mp4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hyperlink" Target="&#1042;&#1080;&#1076;&#1077;&#1086;/&#1051;&#1077;&#1075;&#1077;&#1085;&#1076;&#1072;%20&#1086;&#1073;%20&#1040;&#1085;&#1075;&#1072;&#1088;&#1077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42;&#1080;&#1076;&#1077;&#1086;/&#1064;&#1072;&#1084;&#1072;&#1085;%20&#1082;&#1072;&#1084;&#1077;&#1085;&#1100;.mp4" TargetMode="External"/><Relationship Id="rId5" Type="http://schemas.openxmlformats.org/officeDocument/2006/relationships/hyperlink" Target="&#1042;&#1080;&#1076;&#1077;&#1086;/&#1048;&#1089;&#1090;&#1086;&#1082;%20&#1040;&#1085;&#1075;&#1072;&#1088;&#1099;.mp4" TargetMode="External"/><Relationship Id="rId4" Type="http://schemas.microsoft.com/office/2007/relationships/hdphoto" Target="../media/hdphoto1.wdp"/><Relationship Id="rId9" Type="http://schemas.openxmlformats.org/officeDocument/2006/relationships/hyperlink" Target="&#1042;&#1080;&#1076;&#1077;&#1086;/&#1056;&#1072;&#1089;&#1087;&#1091;&#1090;&#1080;&#1085;%20&#1086;&#1073;%20&#1040;&#1085;&#1075;&#1072;&#1088;&#1077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hyperlink" Target="&#1042;&#1080;&#1076;&#1077;&#1086;/&#1051;&#1077;&#1075;&#1077;&#1085;&#1076;&#1072;%20&#1086;%20&#1075;&#1072;&#1085;&#1094;&#1077;%20(online-video-cutter.com)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4624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13800" dirty="0" smtClean="0"/>
              <a:t>У озера</a:t>
            </a:r>
            <a:endParaRPr lang="ru-RU" sz="13800" dirty="0"/>
          </a:p>
        </p:txBody>
      </p:sp>
      <p:pic>
        <p:nvPicPr>
          <p:cNvPr id="28674" name="Picture 2" descr="G:\О. Ольхон 2014\2 день\DSCF4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868144" cy="4401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на байк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lakebaikaltravel.ru/images/banners/olhon/olhon-shama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lakebaikaltravel.ru/images/banners/olhon/olhon-shamank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lakebaikaltravel.ru/images/banners/olhon/olhon-shamank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://lakebaikaltravel.ru/images/banners/olhon/olhon-shamank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://lakebaikaltravel.ru/images/banners/olhon/olhon-shamank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379480" y="2355730"/>
            <a:ext cx="2857500" cy="4419600"/>
            <a:chOff x="1115616" y="1772816"/>
            <a:chExt cx="2857500" cy="44196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115616" y="1772816"/>
              <a:ext cx="2857500" cy="4419600"/>
              <a:chOff x="1001130" y="2204864"/>
              <a:chExt cx="2857500" cy="4419600"/>
            </a:xfrm>
          </p:grpSpPr>
          <p:pic>
            <p:nvPicPr>
              <p:cNvPr id="35852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647258">
                <a:off x="1001130" y="2204864"/>
                <a:ext cx="2857500" cy="441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Овал 8"/>
              <p:cNvSpPr/>
              <p:nvPr/>
            </p:nvSpPr>
            <p:spPr>
              <a:xfrm>
                <a:off x="2267744" y="4443108"/>
                <a:ext cx="648072" cy="6480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noFill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87624" y="4148246"/>
              <a:ext cx="1502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hlinkClick r:id="rId4" action="ppaction://hlinkfile"/>
                </a:rPr>
                <a:t>о</a:t>
              </a:r>
              <a:r>
                <a:rPr lang="ru-RU" dirty="0" smtClean="0">
                  <a:hlinkClick r:id="rId4" action="ppaction://hlinkfile"/>
                </a:rPr>
                <a:t>. Ольхон</a:t>
              </a:r>
              <a:endParaRPr lang="ru-RU" dirty="0"/>
            </a:p>
          </p:txBody>
        </p:sp>
      </p:grpSp>
      <p:pic>
        <p:nvPicPr>
          <p:cNvPr id="32770" name="Picture 2" descr="F:\Документы - Найлуна\фото альбом\О. Ольхон 2014\1день\20148252008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38699" r="35161" b="45800"/>
          <a:stretch/>
        </p:blipFill>
        <p:spPr bwMode="auto">
          <a:xfrm>
            <a:off x="3059832" y="4200120"/>
            <a:ext cx="3565678" cy="2575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C:\Users\Ёжик\Desktop\у озера\olhon-shaman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14892"/>
            <a:ext cx="4225588" cy="2814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56802" y="5501933"/>
            <a:ext cx="225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file"/>
              </a:rPr>
              <a:t>Мыс Бурхан</a:t>
            </a:r>
          </a:p>
          <a:p>
            <a:r>
              <a:rPr lang="ru-RU" dirty="0" smtClean="0">
                <a:hlinkClick r:id="rId8" action="ppaction://hlinkfile"/>
              </a:rPr>
              <a:t>и скала Шаманка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654" y="33564"/>
            <a:ext cx="8808913" cy="288032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 </a:t>
            </a:r>
            <a:r>
              <a:rPr lang="ru-RU" sz="2800" dirty="0"/>
              <a:t>Б</a:t>
            </a:r>
            <a:r>
              <a:rPr lang="ru-RU" sz="2800" dirty="0" smtClean="0"/>
              <a:t>айкале насчитывают около 35 островов;</a:t>
            </a:r>
            <a:endParaRPr lang="ru-RU" sz="2800" dirty="0"/>
          </a:p>
          <a:p>
            <a:r>
              <a:rPr lang="ru-RU" sz="2800" dirty="0" smtClean="0"/>
              <a:t>Самый </a:t>
            </a:r>
            <a:r>
              <a:rPr lang="ru-RU" sz="2800" dirty="0"/>
              <a:t>крупный остров – </a:t>
            </a:r>
            <a:r>
              <a:rPr lang="ru-RU" sz="2800" dirty="0" smtClean="0">
                <a:hlinkClick r:id="rId9" action="ppaction://hlinkfile"/>
              </a:rPr>
              <a:t>Ольхон </a:t>
            </a:r>
            <a:r>
              <a:rPr lang="ru-RU" sz="2800" dirty="0" smtClean="0"/>
              <a:t>(Длинна – 71,7 км, максимальная ширина - 14 км, площадь – 700 кв. км);</a:t>
            </a:r>
          </a:p>
          <a:p>
            <a:r>
              <a:rPr lang="ru-RU" sz="2800" dirty="0" smtClean="0"/>
              <a:t>От материка о. Ольхон отделен </a:t>
            </a:r>
            <a:r>
              <a:rPr lang="ru-RU" sz="2800" dirty="0" smtClean="0">
                <a:hlinkClick r:id="rId10" action="ppaction://hlinkfile"/>
              </a:rPr>
              <a:t>проливом Малое </a:t>
            </a:r>
            <a:r>
              <a:rPr lang="ru-RU" sz="2800" dirty="0" smtClean="0"/>
              <a:t>море;</a:t>
            </a:r>
            <a:endParaRPr lang="ru-RU" sz="28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446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Ёжик\Desktop\у озера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97" y="2143369"/>
            <a:ext cx="4962128" cy="310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Второй по 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величине 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остров – 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/>
              </a:rPr>
              <a:t>Большой </a:t>
            </a:r>
            <a:r>
              <a:rPr lang="ru-RU" sz="28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/>
              </a:rPr>
              <a:t>ушканий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</p:txBody>
      </p:sp>
      <p:grpSp>
        <p:nvGrpSpPr>
          <p:cNvPr id="7" name="Группа 6"/>
          <p:cNvGrpSpPr/>
          <p:nvPr/>
        </p:nvGrpSpPr>
        <p:grpSpPr>
          <a:xfrm rot="245251">
            <a:off x="152390" y="2361495"/>
            <a:ext cx="3182935" cy="4419600"/>
            <a:chOff x="358133" y="1844824"/>
            <a:chExt cx="3182935" cy="44196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683568" y="1844824"/>
              <a:ext cx="2857500" cy="4419600"/>
              <a:chOff x="683568" y="1844824"/>
              <a:chExt cx="2857500" cy="4419600"/>
            </a:xfrm>
          </p:grpSpPr>
          <p:pic>
            <p:nvPicPr>
              <p:cNvPr id="40962" name="Picture 2" descr="C:\Users\Ёжик\Desktop\у озера\Байкал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2836">
                <a:off x="683568" y="1844824"/>
                <a:ext cx="2857500" cy="441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Овал 3"/>
              <p:cNvSpPr/>
              <p:nvPr/>
            </p:nvSpPr>
            <p:spPr>
              <a:xfrm>
                <a:off x="2699792" y="3861048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1354749">
              <a:off x="358133" y="3572899"/>
              <a:ext cx="2398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о. Большой </a:t>
              </a:r>
              <a:r>
                <a:rPr lang="ru-RU" dirty="0" err="1" smtClean="0"/>
                <a:t>Ушканий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8779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1008112"/>
          </a:xfrm>
        </p:spPr>
        <p:txBody>
          <a:bodyPr/>
          <a:lstStyle/>
          <a:p>
            <a:r>
              <a:rPr lang="ru-RU" sz="2800" dirty="0"/>
              <a:t>Самый крупный полуостров – Святой нос;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67544" y="1476010"/>
            <a:ext cx="4320480" cy="5026288"/>
            <a:chOff x="337368" y="1601298"/>
            <a:chExt cx="4320480" cy="5026288"/>
          </a:xfrm>
        </p:grpSpPr>
        <p:grpSp>
          <p:nvGrpSpPr>
            <p:cNvPr id="5" name="Группа 4"/>
            <p:cNvGrpSpPr/>
            <p:nvPr/>
          </p:nvGrpSpPr>
          <p:grpSpPr>
            <a:xfrm rot="20708858">
              <a:off x="337368" y="1601298"/>
              <a:ext cx="3249756" cy="5026288"/>
              <a:chOff x="1115720" y="1272853"/>
              <a:chExt cx="3249756" cy="5026288"/>
            </a:xfrm>
          </p:grpSpPr>
          <p:pic>
            <p:nvPicPr>
              <p:cNvPr id="3686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386959">
                <a:off x="1115720" y="1272853"/>
                <a:ext cx="3249756" cy="5026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Овал 3"/>
              <p:cNvSpPr/>
              <p:nvPr/>
            </p:nvSpPr>
            <p:spPr>
              <a:xfrm>
                <a:off x="3491880" y="3733999"/>
                <a:ext cx="504056" cy="40953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425600" y="4136933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Полуостров</a:t>
              </a:r>
            </a:p>
            <a:p>
              <a:r>
                <a:rPr lang="ru-RU" sz="1600" dirty="0" smtClean="0"/>
                <a:t>Святой нос</a:t>
              </a:r>
              <a:endParaRPr lang="ru-RU" sz="1600" dirty="0"/>
            </a:p>
          </p:txBody>
        </p:sp>
      </p:grpSp>
      <p:pic>
        <p:nvPicPr>
          <p:cNvPr id="36868" name="Picture 4" descr="C:\Users\Ёжик\Desktop\у озера\56980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7" b="-996"/>
          <a:stretch/>
        </p:blipFill>
        <p:spPr bwMode="auto">
          <a:xfrm>
            <a:off x="3954987" y="2002483"/>
            <a:ext cx="4932040" cy="3754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9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389120"/>
          </a:xfrm>
        </p:spPr>
        <p:txBody>
          <a:bodyPr/>
          <a:lstStyle/>
          <a:p>
            <a:r>
              <a:rPr lang="ru-RU" sz="2400" dirty="0"/>
              <a:t> На Байкале 6 крупных заливов. </a:t>
            </a:r>
            <a:r>
              <a:rPr lang="ru-RU" sz="2400" dirty="0" smtClean="0"/>
              <a:t>Самые большие </a:t>
            </a:r>
            <a:r>
              <a:rPr lang="ru-RU" sz="2400" dirty="0"/>
              <a:t>— </a:t>
            </a:r>
            <a:r>
              <a:rPr lang="ru-RU" sz="2400" dirty="0" smtClean="0">
                <a:hlinkClick r:id="rId2" action="ppaction://hlinkfile"/>
              </a:rPr>
              <a:t>Баргузинский (725 км</a:t>
            </a:r>
            <a:r>
              <a:rPr lang="ru-RU" sz="2400" baseline="30000" dirty="0" smtClean="0">
                <a:hlinkClick r:id="rId2" action="ppaction://hlinkfile"/>
              </a:rPr>
              <a:t>2</a:t>
            </a:r>
            <a:r>
              <a:rPr lang="ru-RU" sz="2400" dirty="0" smtClean="0">
                <a:hlinkClick r:id="rId2" action="ppaction://hlinkfile"/>
              </a:rPr>
              <a:t>) и </a:t>
            </a:r>
            <a:r>
              <a:rPr lang="ru-RU" sz="2400" dirty="0" err="1" smtClean="0">
                <a:hlinkClick r:id="rId2" action="ppaction://hlinkfile"/>
              </a:rPr>
              <a:t>Чивыркуйский</a:t>
            </a:r>
            <a:r>
              <a:rPr lang="ru-RU" sz="2400" dirty="0" smtClean="0">
                <a:hlinkClick r:id="rId2" action="ppaction://hlinkfile"/>
              </a:rPr>
              <a:t> </a:t>
            </a:r>
            <a:r>
              <a:rPr lang="ru-RU" sz="2400" dirty="0">
                <a:hlinkClick r:id="rId2" action="ppaction://hlinkfile"/>
              </a:rPr>
              <a:t>(270 км</a:t>
            </a:r>
            <a:r>
              <a:rPr lang="ru-RU" sz="2400" baseline="30000" dirty="0">
                <a:hlinkClick r:id="rId2" action="ppaction://hlinkfile"/>
              </a:rPr>
              <a:t>2</a:t>
            </a:r>
            <a:r>
              <a:rPr lang="ru-RU" sz="2400" dirty="0">
                <a:hlinkClick r:id="rId2" action="ppaction://hlinkfile"/>
              </a:rPr>
              <a:t>)</a:t>
            </a:r>
            <a:r>
              <a:rPr lang="ru-RU" sz="2400" dirty="0"/>
              <a:t>, Провал (197 км</a:t>
            </a:r>
            <a:r>
              <a:rPr lang="ru-RU" sz="2400" baseline="30000" dirty="0"/>
              <a:t>2</a:t>
            </a:r>
            <a:r>
              <a:rPr lang="ru-RU" sz="2400" dirty="0"/>
              <a:t>), Посольский (35 км</a:t>
            </a:r>
            <a:r>
              <a:rPr lang="ru-RU" sz="2400" baseline="30000" dirty="0"/>
              <a:t>2</a:t>
            </a:r>
            <a:r>
              <a:rPr lang="ru-RU" sz="2400" dirty="0"/>
              <a:t>), </a:t>
            </a:r>
            <a:r>
              <a:rPr lang="ru-RU" sz="2400" dirty="0" err="1"/>
              <a:t>Черкалов</a:t>
            </a:r>
            <a:r>
              <a:rPr lang="ru-RU" sz="2400" dirty="0"/>
              <a:t> (20 км</a:t>
            </a:r>
            <a:r>
              <a:rPr lang="ru-RU" sz="2400" baseline="30000" dirty="0"/>
              <a:t>2</a:t>
            </a:r>
            <a:r>
              <a:rPr lang="ru-RU" sz="2400" dirty="0"/>
              <a:t>), </a:t>
            </a:r>
            <a:r>
              <a:rPr lang="ru-RU" sz="2400" dirty="0" err="1"/>
              <a:t>Мухор</a:t>
            </a:r>
            <a:r>
              <a:rPr lang="ru-RU" sz="2400" dirty="0"/>
              <a:t> (16 км</a:t>
            </a:r>
            <a:r>
              <a:rPr lang="ru-RU" sz="2400" baseline="30000" dirty="0"/>
              <a:t>2</a:t>
            </a:r>
            <a:r>
              <a:rPr lang="ru-RU" sz="2400" dirty="0"/>
              <a:t>).</a:t>
            </a:r>
          </a:p>
          <a:p>
            <a:endParaRPr lang="ru-RU" dirty="0"/>
          </a:p>
        </p:txBody>
      </p:sp>
      <p:pic>
        <p:nvPicPr>
          <p:cNvPr id="37891" name="Picture 3" descr="C:\Users\Ёжик\Desktop\у озера\баргузинский-залив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64" y="2636912"/>
            <a:ext cx="5097932" cy="3415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11777" y="2204864"/>
            <a:ext cx="3560060" cy="4832891"/>
            <a:chOff x="511777" y="2204864"/>
            <a:chExt cx="3560060" cy="483289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11777" y="2204864"/>
              <a:ext cx="3048984" cy="4832891"/>
              <a:chOff x="1084418" y="2083639"/>
              <a:chExt cx="3296206" cy="5098132"/>
            </a:xfrm>
          </p:grpSpPr>
          <p:pic>
            <p:nvPicPr>
              <p:cNvPr id="3789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558006">
                <a:off x="1084418" y="2083639"/>
                <a:ext cx="3296206" cy="509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Овал 3"/>
              <p:cNvSpPr/>
              <p:nvPr/>
            </p:nvSpPr>
            <p:spPr>
              <a:xfrm>
                <a:off x="3707904" y="4238536"/>
                <a:ext cx="360040" cy="34259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3491880" y="4581128"/>
                <a:ext cx="432048" cy="45845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71637" y="500702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Баргузинский залив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8917" y="3790420"/>
              <a:ext cx="1894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Чивыркуйский</a:t>
              </a:r>
              <a:r>
                <a:rPr lang="ru-RU" dirty="0" smtClean="0"/>
                <a:t> залив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2242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1584176"/>
          </a:xfrm>
        </p:spPr>
        <p:txBody>
          <a:bodyPr/>
          <a:lstStyle/>
          <a:p>
            <a:r>
              <a:rPr lang="ru-RU" sz="2800" dirty="0" smtClean="0"/>
              <a:t>На Байкале около </a:t>
            </a:r>
            <a:r>
              <a:rPr lang="ru-RU" sz="2800" dirty="0"/>
              <a:t>20 бухт </a:t>
            </a:r>
            <a:r>
              <a:rPr lang="ru-RU" sz="2800" dirty="0" smtClean="0"/>
              <a:t>(</a:t>
            </a:r>
            <a:r>
              <a:rPr lang="ru-RU" sz="2800" dirty="0" smtClean="0">
                <a:hlinkClick r:id="rId2" action="ppaction://hlinkfile"/>
              </a:rPr>
              <a:t>Змеинная</a:t>
            </a:r>
            <a:r>
              <a:rPr lang="ru-RU" sz="2800" dirty="0" smtClean="0"/>
              <a:t>, </a:t>
            </a:r>
            <a:r>
              <a:rPr lang="ru-RU" sz="2800" dirty="0" err="1" smtClean="0"/>
              <a:t>Лиственичная</a:t>
            </a:r>
            <a:r>
              <a:rPr lang="ru-RU" sz="2800" dirty="0"/>
              <a:t>, </a:t>
            </a:r>
            <a:r>
              <a:rPr lang="ru-RU" sz="2800" dirty="0" err="1"/>
              <a:t>Голоустная</a:t>
            </a:r>
            <a:r>
              <a:rPr lang="ru-RU" sz="2800" dirty="0"/>
              <a:t>, </a:t>
            </a:r>
            <a:r>
              <a:rPr lang="ru-RU" sz="2800" dirty="0">
                <a:hlinkClick r:id="rId3" action="ppaction://hlinkfile"/>
              </a:rPr>
              <a:t>Песчаная</a:t>
            </a:r>
            <a:r>
              <a:rPr lang="ru-RU" sz="2800" dirty="0"/>
              <a:t>, Бабушка, </a:t>
            </a:r>
            <a:r>
              <a:rPr lang="ru-RU" sz="2800" dirty="0" err="1"/>
              <a:t>Ая</a:t>
            </a:r>
            <a:r>
              <a:rPr lang="ru-RU" sz="2800" dirty="0"/>
              <a:t>, Базарная и .т.д.)</a:t>
            </a:r>
          </a:p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1916832"/>
            <a:ext cx="3960440" cy="4851648"/>
            <a:chOff x="1187624" y="836712"/>
            <a:chExt cx="4464496" cy="5787752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187624" y="836712"/>
              <a:ext cx="4464496" cy="5787752"/>
              <a:chOff x="1187624" y="2204864"/>
              <a:chExt cx="2857500" cy="4419600"/>
            </a:xfrm>
          </p:grpSpPr>
          <p:pic>
            <p:nvPicPr>
              <p:cNvPr id="38914" name="Picture 2" descr="C:\Users\Ёжик\Desktop\у озера\Байкал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2204864"/>
                <a:ext cx="2857500" cy="441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Овал 3"/>
              <p:cNvSpPr/>
              <p:nvPr/>
            </p:nvSpPr>
            <p:spPr>
              <a:xfrm>
                <a:off x="2051720" y="5877272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Овал 6"/>
            <p:cNvSpPr/>
            <p:nvPr/>
          </p:nvSpPr>
          <p:spPr>
            <a:xfrm>
              <a:off x="4758698" y="3248980"/>
              <a:ext cx="72008" cy="720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55294" y="3861048"/>
            <a:ext cx="195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Бухта Змеинная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20751" y="5949280"/>
            <a:ext cx="202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</a:t>
            </a:r>
            <a:r>
              <a:rPr lang="ru-RU" dirty="0" smtClean="0"/>
              <a:t>ухта Песчаная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3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556" y="700396"/>
            <a:ext cx="8229600" cy="1080120"/>
          </a:xfrm>
        </p:spPr>
        <p:txBody>
          <a:bodyPr/>
          <a:lstStyle/>
          <a:p>
            <a:r>
              <a:rPr lang="ru-RU" sz="2400" dirty="0"/>
              <a:t> Впадает в Байкал 336 постоянных </a:t>
            </a:r>
            <a:r>
              <a:rPr lang="ru-RU" sz="2400" dirty="0" smtClean="0"/>
              <a:t>рек</a:t>
            </a:r>
            <a:r>
              <a:rPr lang="ru-RU" sz="2400" dirty="0"/>
              <a:t>, а вытекает </a:t>
            </a:r>
            <a:r>
              <a:rPr lang="ru-RU" sz="2400" dirty="0" smtClean="0"/>
              <a:t>одна </a:t>
            </a:r>
            <a:r>
              <a:rPr lang="ru-RU" sz="2400" dirty="0"/>
              <a:t>– </a:t>
            </a:r>
            <a:r>
              <a:rPr lang="ru-RU" sz="2400" dirty="0">
                <a:hlinkClick r:id="rId2" action="ppaction://hlinkfile"/>
              </a:rPr>
              <a:t>Ангара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34326" y="1651053"/>
            <a:ext cx="2857500" cy="4419600"/>
            <a:chOff x="756239" y="1916833"/>
            <a:chExt cx="2857500" cy="4419600"/>
          </a:xfrm>
        </p:grpSpPr>
        <p:pic>
          <p:nvPicPr>
            <p:cNvPr id="39938" name="Picture 2" descr="C:\Users\Ёжик\Desktop\у озера\Байкал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0967">
              <a:off x="756239" y="1916833"/>
              <a:ext cx="2857500" cy="441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145994" y="5709220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45994" y="5850850"/>
              <a:ext cx="2089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hlinkClick r:id="rId5" action="ppaction://hlinkfile"/>
                </a:rPr>
                <a:t>Исток р. Ангары</a:t>
              </a:r>
              <a:endParaRPr lang="ru-RU" dirty="0"/>
            </a:p>
          </p:txBody>
        </p:sp>
      </p:grpSp>
      <p:pic>
        <p:nvPicPr>
          <p:cNvPr id="39940" name="Picture 4" descr="C:\Users\Ёжик\Desktop\у озера\img_4619_1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54878"/>
            <a:ext cx="4848424" cy="3052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44713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file"/>
              </a:rPr>
              <a:t>Шаман камень</a:t>
            </a:r>
            <a:endParaRPr lang="ru-RU" dirty="0"/>
          </a:p>
        </p:txBody>
      </p:sp>
      <p:sp>
        <p:nvSpPr>
          <p:cNvPr id="6" name="AutoShape 2" descr="http://dok.opredelim.com/pars_docs/refs/23/22188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dok.opredelim.com/pars_docs/refs/23/22188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D:\Работа\мероприятия\у озера\img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5161" b="15981"/>
          <a:stretch/>
        </p:blipFill>
        <p:spPr bwMode="auto">
          <a:xfrm>
            <a:off x="3357093" y="4471332"/>
            <a:ext cx="2569353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32116" y="5769736"/>
            <a:ext cx="290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file"/>
              </a:rPr>
              <a:t>В.Г. Распутин о р. Ангаре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9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стер филь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стер фильм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D:\у озера\636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3" y="653554"/>
            <a:ext cx="1813185" cy="256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39752" y="633462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Жанр: комедия</a:t>
            </a:r>
          </a:p>
          <a:p>
            <a:r>
              <a:rPr lang="ru-RU" dirty="0" smtClean="0"/>
              <a:t>Год выхода: 2011</a:t>
            </a:r>
          </a:p>
          <a:p>
            <a:r>
              <a:rPr lang="ru-RU" dirty="0" smtClean="0"/>
              <a:t>Режиссер: Михаил Козлов, Сергей Никонов</a:t>
            </a:r>
            <a:endParaRPr lang="ru-RU" dirty="0"/>
          </a:p>
        </p:txBody>
      </p:sp>
      <p:pic>
        <p:nvPicPr>
          <p:cNvPr id="32774" name="Picture 6" descr="D:\у озера\42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3" y="3897024"/>
            <a:ext cx="1761855" cy="2494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06821" y="5468481"/>
            <a:ext cx="3204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Жанр: драма</a:t>
            </a:r>
          </a:p>
          <a:p>
            <a:r>
              <a:rPr lang="ru-RU" dirty="0" smtClean="0"/>
              <a:t>Год выхода: 1969</a:t>
            </a:r>
          </a:p>
          <a:p>
            <a:r>
              <a:rPr lang="ru-RU" dirty="0" smtClean="0"/>
              <a:t>Режиссер: </a:t>
            </a:r>
            <a:r>
              <a:rPr lang="ru-RU" dirty="0"/>
              <a:t>Сергей Герасимов</a:t>
            </a:r>
          </a:p>
        </p:txBody>
      </p:sp>
      <p:pic>
        <p:nvPicPr>
          <p:cNvPr id="32775" name="Picture 7" descr="D:\у озера\v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7" y="1923288"/>
            <a:ext cx="1813185" cy="286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304" y="2636912"/>
            <a:ext cx="36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Жанр: научно - популярный</a:t>
            </a:r>
          </a:p>
          <a:p>
            <a:r>
              <a:rPr lang="ru-RU" dirty="0" smtClean="0"/>
              <a:t>Год выхода: 2003</a:t>
            </a:r>
          </a:p>
          <a:p>
            <a:r>
              <a:rPr lang="ru-RU" dirty="0" smtClean="0"/>
              <a:t>Режиссер: </a:t>
            </a:r>
            <a:r>
              <a:rPr lang="ru-RU" dirty="0"/>
              <a:t>Михаил Степанцов</a:t>
            </a:r>
          </a:p>
        </p:txBody>
      </p:sp>
    </p:spTree>
    <p:extLst>
      <p:ext uri="{BB962C8B-B14F-4D97-AF65-F5344CB8AC3E}">
        <p14:creationId xmlns:p14="http://schemas.microsoft.com/office/powerpoint/2010/main" val="13032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арактеристика котловин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95248" y="2428868"/>
            <a:ext cx="4191000" cy="4422775"/>
          </a:xfrm>
        </p:spPr>
        <p:txBody>
          <a:bodyPr>
            <a:noAutofit/>
          </a:bodyPr>
          <a:lstStyle/>
          <a:p>
            <a:pPr lvl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Char char="v"/>
            </a:pPr>
            <a:r>
              <a:rPr lang="ru-RU" b="1" dirty="0" smtClean="0"/>
              <a:t>от </a:t>
            </a:r>
            <a:r>
              <a:rPr lang="ru-RU" b="1" dirty="0"/>
              <a:t>тюркского </a:t>
            </a:r>
            <a:endParaRPr lang="en-US" b="1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b="1" dirty="0"/>
              <a:t>   </a:t>
            </a:r>
            <a:r>
              <a:rPr lang="ru-RU" b="1" dirty="0"/>
              <a:t>«</a:t>
            </a:r>
            <a:r>
              <a:rPr lang="ru-RU" b="1" dirty="0" err="1"/>
              <a:t>Байкуль</a:t>
            </a:r>
            <a:r>
              <a:rPr lang="ru-RU" b="1" dirty="0"/>
              <a:t>» -</a:t>
            </a:r>
            <a:r>
              <a:rPr lang="ru-RU" sz="1600" b="1" i="1" dirty="0"/>
              <a:t>большой огонь </a:t>
            </a:r>
          </a:p>
          <a:p>
            <a:pPr lvl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Char char="v"/>
            </a:pPr>
            <a:r>
              <a:rPr lang="ru-RU" b="1" dirty="0"/>
              <a:t>от монгольского «</a:t>
            </a:r>
            <a:r>
              <a:rPr lang="ru-RU" b="1" dirty="0" err="1"/>
              <a:t>Бэйхай</a:t>
            </a:r>
            <a:r>
              <a:rPr lang="ru-RU" b="1" dirty="0"/>
              <a:t>»-</a:t>
            </a:r>
            <a:r>
              <a:rPr lang="ru-RU" sz="2000" b="1" dirty="0"/>
              <a:t> </a:t>
            </a:r>
            <a:r>
              <a:rPr lang="ru-RU" sz="1600" b="1" i="1" dirty="0"/>
              <a:t>северное 		море</a:t>
            </a:r>
          </a:p>
          <a:p>
            <a:pPr lvl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Char char="v"/>
            </a:pPr>
            <a:r>
              <a:rPr lang="ru-RU" b="1" dirty="0"/>
              <a:t>от древнекитайского «</a:t>
            </a:r>
            <a:r>
              <a:rPr lang="ru-RU" b="1" dirty="0" err="1"/>
              <a:t>Байкал-Далай</a:t>
            </a:r>
            <a:r>
              <a:rPr lang="ru-RU" b="1" dirty="0"/>
              <a:t>»-</a:t>
            </a:r>
            <a:r>
              <a:rPr lang="ru-RU" sz="2000" b="1" dirty="0"/>
              <a:t> </a:t>
            </a:r>
            <a:r>
              <a:rPr lang="ru-RU" sz="1600" b="1" i="1" dirty="0"/>
              <a:t>большое море</a:t>
            </a:r>
            <a:r>
              <a:rPr lang="ru-RU" sz="2000" b="1" dirty="0"/>
              <a:t>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/>
              <a:t>            </a:t>
            </a:r>
          </a:p>
        </p:txBody>
      </p:sp>
      <p:pic>
        <p:nvPicPr>
          <p:cNvPr id="41986" name="Picture 2" descr="C:\Users\Ёжик\Desktop\у озера\571508f99b1f7419825819e5a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798111" cy="3054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>
              <a:lnSpc>
                <a:spcPct val="80000"/>
              </a:lnSpc>
              <a:buFontTx/>
              <a:buNone/>
            </a:pPr>
            <a:r>
              <a:rPr lang="ru-RU" sz="4400" b="1" dirty="0" smtClean="0">
                <a:effectLst/>
                <a:latin typeface="Vladimir Script" pitchFamily="66" charset="0"/>
              </a:rPr>
              <a:t>Слово «Байкал» произошло</a:t>
            </a:r>
            <a:r>
              <a:rPr lang="en-US" sz="2800" dirty="0" smtClean="0"/>
              <a:t>                               </a:t>
            </a:r>
            <a:br>
              <a:rPr lang="en-US" sz="2800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1256184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latin typeface="Vladimir Script" pitchFamily="66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latin typeface="Vladimir Script" pitchFamily="66" charset="0"/>
              </a:rPr>
              <a:t>Байкал такой один на свете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885977"/>
            <a:ext cx="4191000" cy="53292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/>
              <a:t>Озеро Байкал содержит 20% мировых запасов пресной </a:t>
            </a:r>
            <a:r>
              <a:rPr lang="ru-RU" sz="2400" b="1" dirty="0" smtClean="0"/>
              <a:t>воды (23 615 км3)</a:t>
            </a:r>
            <a:r>
              <a:rPr lang="en-US" sz="2400" b="1" dirty="0" smtClean="0"/>
              <a:t>.</a:t>
            </a:r>
            <a:endParaRPr lang="ru-RU" sz="2400" b="1" dirty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/>
              <a:t>Самое древнее и глубокое </a:t>
            </a:r>
            <a:r>
              <a:rPr lang="ru-RU" sz="2400" b="1" dirty="0" smtClean="0"/>
              <a:t>(1642 м)озеро </a:t>
            </a:r>
            <a:r>
              <a:rPr lang="ru-RU" sz="2400" b="1" dirty="0"/>
              <a:t>в мире.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/>
              <a:t>Эндемичных </a:t>
            </a:r>
            <a:r>
              <a:rPr lang="ru-RU" sz="2400" b="1" dirty="0"/>
              <a:t>видов растений(133 </a:t>
            </a:r>
            <a:r>
              <a:rPr lang="ru-RU" sz="2400" b="1" dirty="0" smtClean="0"/>
              <a:t>вида, 15%) и животных (2500 видов, 60 %).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/>
              <a:t>В озере живет 56 видов </a:t>
            </a:r>
            <a:r>
              <a:rPr lang="ru-RU" sz="2400" b="1" dirty="0" smtClean="0"/>
              <a:t>рыб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/>
              <a:t>Байкал </a:t>
            </a:r>
            <a:r>
              <a:rPr lang="ru-RU" sz="2400" b="1" dirty="0"/>
              <a:t>- гигантская уникальная естественная лаборатория и центр видообразования.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>
                <a:hlinkClick r:id="rId4" action="ppaction://hlinkfile"/>
              </a:rPr>
              <a:t>Вода Байкала настолько чиста, что её можно пить не очищая.</a:t>
            </a:r>
            <a:endParaRPr lang="ru-RU" sz="2400" b="1" dirty="0"/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endParaRPr lang="ru-RU" sz="2000" b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/>
              <a:t>    </a:t>
            </a:r>
          </a:p>
        </p:txBody>
      </p:sp>
      <p:graphicFrame>
        <p:nvGraphicFramePr>
          <p:cNvPr id="2" name="Объект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86788818"/>
              </p:ext>
            </p:extLst>
          </p:nvPr>
        </p:nvGraphicFramePr>
        <p:xfrm>
          <a:off x="4643438" y="1628775"/>
          <a:ext cx="43211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Диаграмма" r:id="rId6" imgW="3971849" imgH="2485949" progId="Excel.Sheet.8">
                  <p:embed/>
                </p:oleObj>
              </mc:Choice>
              <mc:Fallback>
                <p:oleObj name="Диаграмма" r:id="rId6" imgW="3971849" imgH="2485949" progId="Excel.Sheet.8">
                  <p:embed/>
                  <p:pic>
                    <p:nvPicPr>
                      <p:cNvPr id="0" name="Объект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628775"/>
                        <a:ext cx="432117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9455" y="332656"/>
            <a:ext cx="8510588" cy="111216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Vladimir Script" pitchFamily="66" charset="0"/>
              </a:rPr>
              <a:t>Возраст удивительного озера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388" y="1673250"/>
            <a:ext cx="4749802" cy="52562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/>
              <a:t>Байкалу 25 миллионов лет</a:t>
            </a:r>
            <a:r>
              <a:rPr lang="en-US" sz="2200" b="1" dirty="0" smtClean="0"/>
              <a:t>!</a:t>
            </a:r>
            <a:r>
              <a:rPr lang="ru-RU" sz="2200" b="1" dirty="0" smtClean="0"/>
              <a:t> Обычно </a:t>
            </a:r>
            <a:r>
              <a:rPr lang="ru-RU" sz="2200" b="1" dirty="0"/>
              <a:t>озеро в 10—20 тыс. лет считается старым.    </a:t>
            </a:r>
            <a:endParaRPr lang="en-US" sz="2200" b="1" dirty="0"/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/>
              <a:t>Формирование его берегов не закончилось до сих пор; на озере часты землетрясения. В 1862 году во время землетрясения силой 11 баллов участок суши в 209 кв. км за сутки опустился под воду на глубину 2 метра. Новый залив назвали Провалом, и глубина его теперь около 11 метров.</a:t>
            </a:r>
            <a:endParaRPr lang="en-US" sz="2200" b="1" dirty="0"/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/>
              <a:t>За один только год на Байкале регистрируют до 2000 мелких толчков </a:t>
            </a:r>
          </a:p>
        </p:txBody>
      </p:sp>
      <p:pic>
        <p:nvPicPr>
          <p:cNvPr id="31746" name="Picture 2" descr="http://msk.forum.motolodka.ru/att/travel/84382_436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071678"/>
            <a:ext cx="3881241" cy="3976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5183" y="815574"/>
            <a:ext cx="7772400" cy="1362456"/>
          </a:xfrm>
        </p:spPr>
        <p:txBody>
          <a:bodyPr/>
          <a:lstStyle/>
          <a:p>
            <a:pPr algn="ctr"/>
            <a:r>
              <a:rPr lang="ru-RU" sz="7200" dirty="0" smtClean="0"/>
              <a:t>Байкал в цифрах</a:t>
            </a:r>
            <a:endParaRPr lang="ru-RU" sz="7200" dirty="0"/>
          </a:p>
        </p:txBody>
      </p:sp>
      <p:sp>
        <p:nvSpPr>
          <p:cNvPr id="7" name="AutoShape 2" descr="http://img.youtube.com/vi/305h6AGgvho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img.youtube.com/vi/305h6AGgvho/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C:\Users\Ёжик\Desktop\у озера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112568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206994" y="1916832"/>
            <a:ext cx="7272808" cy="4248472"/>
            <a:chOff x="1214593" y="1916832"/>
            <a:chExt cx="7272808" cy="4248472"/>
          </a:xfrm>
        </p:grpSpPr>
        <p:pic>
          <p:nvPicPr>
            <p:cNvPr id="33801" name="Picture 9" descr="C:\Users\Ёжик\Desktop\у озера\Asiya_441390999607451_3401390999608773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5" t="2758" r="4109" b="19356"/>
            <a:stretch/>
          </p:blipFill>
          <p:spPr bwMode="auto">
            <a:xfrm>
              <a:off x="1214593" y="1916832"/>
              <a:ext cx="7272808" cy="4248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5373777" y="3340910"/>
              <a:ext cx="495669" cy="4263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5" name="AutoShape 2" descr="http://gsaz.az/ufiles/articles/20140129/Asiya_441390999607451_3401390999608773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gsaz.az/ufiles/articles/20140129/Asiya_441390999607451_3401390999608773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gsaz.az/ufiles/articles/20140129/Asiya_441390999607451_34013909996087734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gsaz.az/ufiles/articles/20140129/Asiya_441390999607451_34013909996087734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Расположен почти в центре азиатского континента на высоте 456 м над уровнем моря;</a:t>
            </a:r>
          </a:p>
        </p:txBody>
      </p:sp>
    </p:spTree>
    <p:extLst>
      <p:ext uri="{BB962C8B-B14F-4D97-AF65-F5344CB8AC3E}">
        <p14:creationId xmlns:p14="http://schemas.microsoft.com/office/powerpoint/2010/main" val="18009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241" y="1124744"/>
            <a:ext cx="4680520" cy="5598094"/>
          </a:xfrm>
        </p:spPr>
        <p:txBody>
          <a:bodyPr>
            <a:noAutofit/>
          </a:bodyPr>
          <a:lstStyle/>
          <a:p>
            <a:r>
              <a:rPr lang="ru-RU" sz="3000" dirty="0" smtClean="0"/>
              <a:t>Впадина </a:t>
            </a:r>
            <a:r>
              <a:rPr lang="ru-RU" sz="3000" dirty="0"/>
              <a:t>Байкала простирается на 636 км с юго-запада на </a:t>
            </a:r>
            <a:r>
              <a:rPr lang="ru-RU" sz="3000" dirty="0" smtClean="0"/>
              <a:t>северо-восток;</a:t>
            </a:r>
          </a:p>
          <a:p>
            <a:r>
              <a:rPr lang="ru-RU" sz="3000" dirty="0"/>
              <a:t>П</a:t>
            </a:r>
            <a:r>
              <a:rPr lang="ru-RU" sz="3000" dirty="0" smtClean="0"/>
              <a:t>лощадь </a:t>
            </a:r>
            <a:r>
              <a:rPr lang="ru-RU" sz="3000" dirty="0"/>
              <a:t>водосборного бассейна – 540000 </a:t>
            </a:r>
            <a:r>
              <a:rPr lang="ru-RU" sz="3000" dirty="0" smtClean="0"/>
              <a:t>км</a:t>
            </a:r>
            <a:r>
              <a:rPr lang="ru-RU" sz="3000" baseline="30000" dirty="0" smtClean="0"/>
              <a:t>2</a:t>
            </a:r>
            <a:r>
              <a:rPr lang="ru-RU" sz="3000" dirty="0" smtClean="0"/>
              <a:t>;</a:t>
            </a:r>
          </a:p>
          <a:p>
            <a:r>
              <a:rPr lang="ru-RU" sz="3000" dirty="0" smtClean="0"/>
              <a:t>Территория бассейна представляет собой горную местность;</a:t>
            </a:r>
          </a:p>
          <a:p>
            <a:pPr marL="0" indent="0">
              <a:buNone/>
            </a:pPr>
            <a:endParaRPr lang="ru-RU" sz="3000" dirty="0" smtClean="0"/>
          </a:p>
          <a:p>
            <a:endParaRPr lang="ru-RU" sz="3000" dirty="0"/>
          </a:p>
        </p:txBody>
      </p:sp>
      <p:pic>
        <p:nvPicPr>
          <p:cNvPr id="34819" name="Picture 3" descr="C:\Users\Ёжик\Desktop\у озера\ozero_baykal_kar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12624"/>
          <a:stretch/>
        </p:blipFill>
        <p:spPr bwMode="auto">
          <a:xfrm>
            <a:off x="5148064" y="836712"/>
            <a:ext cx="3640016" cy="5149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14:ripple dir="ru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2726</TotalTime>
  <Words>388</Words>
  <Application>Microsoft Office PowerPoint</Application>
  <PresentationFormat>Экран (4:3)</PresentationFormat>
  <Paragraphs>55</Paragraphs>
  <Slides>15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Поток</vt:lpstr>
      <vt:lpstr>Диаграмма</vt:lpstr>
      <vt:lpstr>У озера</vt:lpstr>
      <vt:lpstr>Презентация PowerPoint</vt:lpstr>
      <vt:lpstr>Презентация PowerPoint</vt:lpstr>
      <vt:lpstr>Слово «Байкал» произошло                                </vt:lpstr>
      <vt:lpstr> Байкал такой один на свете</vt:lpstr>
      <vt:lpstr>Возраст удивительного озера</vt:lpstr>
      <vt:lpstr>Байкал в цифрах</vt:lpstr>
      <vt:lpstr>Расположен почти в центре азиатского континента на высоте 456 м над уровнем моря;</vt:lpstr>
      <vt:lpstr>Презентация PowerPoint</vt:lpstr>
      <vt:lpstr>Презентация PowerPoint</vt:lpstr>
      <vt:lpstr>Второй по величине остров – Большой ушканий;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Подводный мир Байкала</dc:title>
  <dc:creator>Ната</dc:creator>
  <cp:lastModifiedBy>Наталья</cp:lastModifiedBy>
  <cp:revision>101</cp:revision>
  <dcterms:created xsi:type="dcterms:W3CDTF">2014-04-25T09:57:15Z</dcterms:created>
  <dcterms:modified xsi:type="dcterms:W3CDTF">2016-10-05T05:40:49Z</dcterms:modified>
</cp:coreProperties>
</file>