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6"/>
  </p:notesMasterIdLst>
  <p:sldIdLst>
    <p:sldId id="278" r:id="rId2"/>
    <p:sldId id="330" r:id="rId3"/>
    <p:sldId id="277" r:id="rId4"/>
    <p:sldId id="340" r:id="rId5"/>
    <p:sldId id="334" r:id="rId6"/>
    <p:sldId id="337" r:id="rId7"/>
    <p:sldId id="341" r:id="rId8"/>
    <p:sldId id="328" r:id="rId9"/>
    <p:sldId id="329" r:id="rId10"/>
    <p:sldId id="342" r:id="rId11"/>
    <p:sldId id="343" r:id="rId12"/>
    <p:sldId id="344" r:id="rId13"/>
    <p:sldId id="347" r:id="rId14"/>
    <p:sldId id="34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660066"/>
    <a:srgbClr val="990099"/>
    <a:srgbClr val="00FF00"/>
    <a:srgbClr val="99FFCC"/>
    <a:srgbClr val="CC66FF"/>
    <a:srgbClr val="FF9933"/>
    <a:srgbClr val="FF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C6D90-69D0-40EB-92BF-FAE33D01C33A}" type="datetimeFigureOut">
              <a:rPr lang="ru-RU" smtClean="0"/>
              <a:pPr/>
              <a:t>14.03.2017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59F46-0166-45B7-8F20-7AFA4CBAC2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EC62-2D26-4FDE-9173-6E8950F972D5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E6AD1-F014-43C9-906F-B93CDE0F841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1485C-2732-4C72-812B-38023766A8E5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2DBB-0B68-4937-928C-01E938AE4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91328-7F8D-446F-B252-6407649336EE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E495E-A69B-42DA-94FA-9FBB562571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90BEC-EF68-4F7E-A8D8-12E01F5510AF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FE156-1697-4336-8BCC-3A39422B33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EF67-799A-40E5-BABD-C4E9791AD44A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C4802-61D2-4AD9-BD7B-9CF0A70F24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2486B-5839-42DE-BA0A-7BCCED0033D1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9586E-1B39-4B17-9344-98CD3AAACD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A185B-C355-4A00-97F8-A0BEBF3C5F05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712DE-6ECD-42A6-9BBD-6B1123E367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31D2-1FDC-40A6-A507-94E9C2D453BE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0CD68-6EB5-4AC6-B13C-93B6C24BF5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C000-0349-4648-A4A3-B1C3BC69E9D3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9EF02-8F48-493C-88B2-1AF04FD4F3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D63CA-F3CA-41CB-AA4D-357B1548296A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B6E2F-D97A-40DE-BADD-6289FB9EF3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4FA68-7415-4C26-A068-0CDB5AE7BB00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0A75-7D8E-4512-B655-519005F6BC7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4DE7A-2C87-47CB-A559-62F12B7CB0FB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F0521-B033-42AB-9D67-4E9C2017FD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>
                <a:alpha val="65000"/>
              </a:srgbClr>
            </a:gs>
            <a:gs pos="25000">
              <a:srgbClr val="FF0000">
                <a:alpha val="79000"/>
              </a:srgbClr>
            </a:gs>
            <a:gs pos="50000">
              <a:srgbClr val="FFC000">
                <a:alpha val="75000"/>
              </a:srgbClr>
            </a:gs>
            <a:gs pos="64000">
              <a:srgbClr val="FF0066">
                <a:alpha val="56000"/>
              </a:srgbClr>
            </a:gs>
            <a:gs pos="75000">
              <a:srgbClr val="0070C0">
                <a:alpha val="48000"/>
              </a:srgbClr>
            </a:gs>
            <a:gs pos="100000">
              <a:srgbClr val="00FF00">
                <a:alpha val="74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D9A872-8E37-4B6A-A5C8-09A8E1B8AC21}" type="datetimeFigureOut">
              <a:rPr lang="ru-RU"/>
              <a:pPr>
                <a:defRPr/>
              </a:pPr>
              <a:t>14.03.2017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fld id="{BB9623B0-44B1-4FC3-AA90-F36E48F3A5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13" y="0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Рисунок 14" descr="Картинка 105 из 14480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6863" y="2335213"/>
            <a:ext cx="596741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0"/>
            <a:ext cx="1638300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5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37438" y="0"/>
            <a:ext cx="170656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WordArt 4"/>
          <p:cNvSpPr>
            <a:spLocks noChangeArrowheads="1" noChangeShapeType="1" noTextEdit="1"/>
          </p:cNvSpPr>
          <p:nvPr/>
        </p:nvSpPr>
        <p:spPr bwMode="auto">
          <a:xfrm>
            <a:off x="819150" y="2057400"/>
            <a:ext cx="7472363" cy="2163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56"/>
              </a:avLst>
            </a:prstTxWarp>
          </a:bodyPr>
          <a:lstStyle/>
          <a:p>
            <a:pPr algn="ctr"/>
            <a:endParaRPr lang="ru-RU" sz="20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Moonlight"/>
            </a:endParaRPr>
          </a:p>
        </p:txBody>
      </p:sp>
      <p:pic>
        <p:nvPicPr>
          <p:cNvPr id="15366" name="Picture 1" descr="D:\рабочий стол\Рабочий стол\Мои рисунки\фоны презентаций\смайлики\butterfly1-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5763" y="478948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" descr="D:\рабочий стол\Рабочий стол\Мои рисунки\фоны презентаций\смайлики\butterfly1-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918285">
            <a:off x="1287463" y="1039813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" descr="D:\рабочий стол\Рабочий стол\Мои рисунки\фоны презентаций\смайлики\butterfly1-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2062573">
            <a:off x="7508875" y="4025900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" descr="D:\рабочий стол\Рабочий стол\Мои рисунки\фоны презентаций\смайлики\butterfly1-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184977">
            <a:off x="1081088" y="5721350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" descr="D:\рабочий стол\Рабочий стол\Мои рисунки\фоны презентаций\смайлики\butterfly1-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917175">
            <a:off x="617538" y="3030538"/>
            <a:ext cx="571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Рисунок 13" descr="http://uchitel.edu54.ru/sites/default/files/userfiles/image/post_190038_126782548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265954">
            <a:off x="1833563" y="4641850"/>
            <a:ext cx="1323975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53310">
            <a:off x="5140325" y="4967288"/>
            <a:ext cx="12239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53188" y="4478338"/>
            <a:ext cx="9667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6"/>
          <p:cNvPicPr>
            <a:picLocks noChangeAspect="1" noChangeArrowheads="1"/>
          </p:cNvPicPr>
          <p:nvPr/>
        </p:nvPicPr>
        <p:blipFill>
          <a:blip r:embed="rId9"/>
          <a:srcRect t="-5"/>
          <a:stretch>
            <a:fillRect/>
          </a:stretch>
        </p:blipFill>
        <p:spPr bwMode="auto">
          <a:xfrm>
            <a:off x="6635750" y="2730500"/>
            <a:ext cx="123348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28700" y="3008313"/>
            <a:ext cx="1090613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2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06838" y="4559300"/>
            <a:ext cx="1030287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TextBox 1"/>
          <p:cNvSpPr txBox="1">
            <a:spLocks noChangeArrowheads="1"/>
          </p:cNvSpPr>
          <p:nvPr/>
        </p:nvSpPr>
        <p:spPr bwMode="auto">
          <a:xfrm>
            <a:off x="4554538" y="3898900"/>
            <a:ext cx="8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dirty="0"/>
          </a:p>
        </p:txBody>
      </p:sp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107504" y="1200151"/>
            <a:ext cx="8928992" cy="2377786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pPr algn="ctr">
              <a:defRPr/>
            </a:pPr>
            <a:r>
              <a:rPr lang="ru-RU" sz="2000" b="1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Bookman Old Style"/>
                <a:cs typeface="+mn-cs"/>
              </a:rPr>
              <a:t> </a:t>
            </a:r>
            <a:r>
              <a:rPr lang="ru-RU" sz="2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Bookman Old Style"/>
                <a:cs typeface="+mn-cs"/>
              </a:rPr>
              <a:t>Декоративно-прикладное творчество</a:t>
            </a:r>
          </a:p>
          <a:p>
            <a:pPr algn="ctr">
              <a:defRPr/>
            </a:pPr>
            <a:r>
              <a:rPr lang="ru-RU" sz="2000" b="1" i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990099"/>
                </a:solidFill>
                <a:latin typeface="Bookman Old Style"/>
                <a:cs typeface="+mn-cs"/>
              </a:rPr>
              <a:t>«Маленький мастер»</a:t>
            </a:r>
            <a:endParaRPr lang="ru-RU" sz="2000" b="1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990099"/>
              </a:solidFill>
              <a:latin typeface="Bookman Old Style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8" y="328613"/>
            <a:ext cx="6805407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Муниципальное автономное общеобразовательное учреждение</a:t>
            </a:r>
          </a:p>
          <a:p>
            <a:pPr algn="ctr"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средняя общеобразовательная школа  № 62</a:t>
            </a:r>
          </a:p>
          <a:p>
            <a:pPr algn="ctr">
              <a:defRPr/>
            </a:pP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г. Екатеринбург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3851275" y="6237288"/>
            <a:ext cx="1584325" cy="457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201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+mn-cs"/>
              </a:rPr>
              <a:t>6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434387" cy="150177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250"/>
                <a:gd name="adj2" fmla="val 0"/>
              </a:avLst>
            </a:prstTxWarp>
          </a:bodyPr>
          <a:lstStyle/>
          <a:p>
            <a:pPr algn="ctr"/>
            <a:r>
              <a:rPr lang="ru-RU" sz="7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 </a:t>
            </a:r>
            <a:r>
              <a:rPr lang="ru-RU" sz="7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Бумагопластика</a:t>
            </a:r>
            <a:endParaRPr lang="ru-RU" sz="7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1"/>
              </a:gradFill>
              <a:latin typeface="Arial Black"/>
            </a:endParaRPr>
          </a:p>
        </p:txBody>
      </p:sp>
      <p:pic>
        <p:nvPicPr>
          <p:cNvPr id="4098" name="Picture 2" descr="E:\Маленький мастер\Открытки к празднику.jpg"/>
          <p:cNvPicPr>
            <a:picLocks noChangeAspect="1" noChangeArrowheads="1"/>
          </p:cNvPicPr>
          <p:nvPr/>
        </p:nvPicPr>
        <p:blipFill>
          <a:blip r:embed="rId2"/>
          <a:srcRect t="11538"/>
          <a:stretch>
            <a:fillRect/>
          </a:stretch>
        </p:blipFill>
        <p:spPr bwMode="auto">
          <a:xfrm>
            <a:off x="5143504" y="1643050"/>
            <a:ext cx="3768583" cy="25003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E:\Маленький мастер\Оригами Клубнич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643050"/>
            <a:ext cx="3214710" cy="2985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E:\Маленький мастер\Аппликация Фрукт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3714752"/>
            <a:ext cx="3842872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434387" cy="150177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250"/>
                <a:gd name="adj2" fmla="val 0"/>
              </a:avLst>
            </a:prstTxWarp>
          </a:bodyPr>
          <a:lstStyle/>
          <a:p>
            <a:pPr algn="ctr"/>
            <a:r>
              <a:rPr lang="ru-RU" sz="7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 </a:t>
            </a:r>
            <a:r>
              <a:rPr lang="ru-RU" sz="7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Бисероплетение</a:t>
            </a:r>
            <a:endParaRPr lang="ru-RU" sz="7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1"/>
              </a:gradFill>
              <a:latin typeface="Arial Black"/>
            </a:endParaRPr>
          </a:p>
        </p:txBody>
      </p:sp>
      <p:pic>
        <p:nvPicPr>
          <p:cNvPr id="1026" name="Picture 2" descr="E:\Маленький мастер\Цветок из бисе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785926"/>
            <a:ext cx="2895616" cy="2676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Маленький мастер\Аппликация из бисера Осен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785926"/>
            <a:ext cx="381002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E:\Маленький мастер\Конек из бисе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143380"/>
            <a:ext cx="3500462" cy="232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аленький мастер\Соломенные кук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876"/>
            <a:ext cx="4094327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Маленький мастер\Куклы-наперсток.jpg"/>
          <p:cNvPicPr>
            <a:picLocks noChangeAspect="1" noChangeArrowheads="1"/>
          </p:cNvPicPr>
          <p:nvPr/>
        </p:nvPicPr>
        <p:blipFill>
          <a:blip r:embed="rId3"/>
          <a:srcRect b="11000"/>
          <a:stretch>
            <a:fillRect/>
          </a:stretch>
        </p:blipFill>
        <p:spPr bwMode="auto">
          <a:xfrm>
            <a:off x="428596" y="1643050"/>
            <a:ext cx="3531755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E:\Маленький мастер\Куклы из лоскутков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3714752"/>
            <a:ext cx="3357586" cy="251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E:\Маленький мастер\Куклы из бумаг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500174"/>
            <a:ext cx="3170868" cy="23588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434387" cy="150177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250"/>
                <a:gd name="adj2" fmla="val 0"/>
              </a:avLst>
            </a:prstTxWarp>
          </a:bodyPr>
          <a:lstStyle/>
          <a:p>
            <a:pPr algn="ctr"/>
            <a:r>
              <a:rPr lang="ru-RU" sz="7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Изготовление кукол</a:t>
            </a:r>
            <a:endParaRPr lang="ru-RU" sz="7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pPr marL="742950" indent="-742950" algn="ctr">
              <a:buFont typeface="+mj-lt"/>
              <a:buAutoNum type="arabicPeriod"/>
            </a:pPr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Своевременный приход детей на занятия;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Фартук (чтобы не запачкать форму);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ru-RU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1-2 тряпочки (для вытирания рук и работы).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8434387" cy="150177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250"/>
                <a:gd name="adj2" fmla="val 0"/>
              </a:avLst>
            </a:prstTxWarp>
          </a:bodyPr>
          <a:lstStyle/>
          <a:p>
            <a:pPr algn="ctr"/>
            <a:r>
              <a:rPr lang="ru-RU" sz="72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Р</a:t>
            </a:r>
            <a:r>
              <a:rPr lang="ru-RU" sz="72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екомендации </a:t>
            </a:r>
            <a:r>
              <a:rPr lang="ru-RU" sz="7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по занятиям:</a:t>
            </a:r>
            <a:endParaRPr lang="ru-RU" sz="7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med"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аленький мастер\Ящерица из бисер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4898"/>
          <a:stretch>
            <a:fillRect/>
          </a:stretch>
        </p:blipFill>
        <p:spPr bwMode="auto">
          <a:xfrm>
            <a:off x="1571604" y="1917764"/>
            <a:ext cx="5834086" cy="4600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28596" y="285728"/>
            <a:ext cx="8329642" cy="135732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250"/>
                <a:gd name="adj2" fmla="val 0"/>
              </a:avLst>
            </a:prstTxWarp>
          </a:bodyPr>
          <a:lstStyle/>
          <a:p>
            <a:pPr algn="ctr"/>
            <a:r>
              <a:rPr lang="ru-RU" sz="7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Спасибо за внимание!</a:t>
            </a:r>
            <a:endParaRPr lang="ru-RU" sz="7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auto">
          <a:xfrm>
            <a:off x="1643042" y="214290"/>
            <a:ext cx="5761037" cy="658813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</a:rPr>
              <a:t>Актуальность:</a:t>
            </a:r>
            <a:endParaRPr lang="ru-RU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atin typeface="Arial Black"/>
            </a:endParaRPr>
          </a:p>
        </p:txBody>
      </p:sp>
      <p:pic>
        <p:nvPicPr>
          <p:cNvPr id="16389" name="Рисунок 16" descr="http://uchitel.edu54.ru/sites/default/files/userfiles/image/post_190038_12678254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714884"/>
            <a:ext cx="2447925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2"/>
          <p:cNvSpPr>
            <a:spLocks noChangeArrowheads="1"/>
          </p:cNvSpPr>
          <p:nvPr/>
        </p:nvSpPr>
        <p:spPr bwMode="auto">
          <a:xfrm>
            <a:off x="357158" y="928670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just" eaLnBrk="0" hangingPunct="0"/>
            <a:r>
              <a:rPr lang="ru-RU" sz="2000" dirty="0" smtClean="0">
                <a:latin typeface="Arial Black" pitchFamily="34" charset="0"/>
              </a:rPr>
              <a:t>Важнейшей целью современного образования и одной из приоритетных задач общества и государства является воспитание нравственного, ответственного, инициативного и компетентного гражданина России. Большое внимание уделено организации внеурочной деятельности, как дополнительной среды развития ребенка. Внеурочная художественная деятельность может способствовать в первую очередь духовно-нравственному развитию и воспитанию школьника, так как синтезирует различные виды творчества. Одним из таких видов является декоративно-прикладное искусство.</a:t>
            </a:r>
            <a:r>
              <a:rPr lang="ru-RU" altLang="ru-RU" sz="2000" b="1" dirty="0" smtClean="0">
                <a:solidFill>
                  <a:srgbClr val="00008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000080"/>
                </a:solidFill>
                <a:latin typeface="Arial Black" pitchFamily="34" charset="0"/>
                <a:ea typeface="Calibri" pitchFamily="34" charset="0"/>
                <a:cs typeface="Times New Roman" pitchFamily="18" charset="0"/>
              </a:rPr>
              <a:t>                      </a:t>
            </a:r>
            <a:endParaRPr lang="ru-RU" altLang="ru-RU" sz="2000" dirty="0">
              <a:latin typeface="Arial Black" pitchFamily="34" charset="0"/>
            </a:endParaRPr>
          </a:p>
        </p:txBody>
      </p:sp>
      <p:pic>
        <p:nvPicPr>
          <p:cNvPr id="7" name="Picture 7" descr="E:\Маленький мастер\Кукла-наперсток.jpg"/>
          <p:cNvPicPr>
            <a:picLocks noChangeAspect="1" noChangeArrowheads="1"/>
          </p:cNvPicPr>
          <p:nvPr/>
        </p:nvPicPr>
        <p:blipFill>
          <a:blip r:embed="rId3"/>
          <a:srcRect b="9174"/>
          <a:stretch>
            <a:fillRect/>
          </a:stretch>
        </p:blipFill>
        <p:spPr bwMode="auto">
          <a:xfrm>
            <a:off x="5357818" y="4286256"/>
            <a:ext cx="346075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D:\рабочий стол\Рабочий стол\Мои рисунки\фоны презентаций\смайлики\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4214842" cy="105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WordArt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785794"/>
            <a:ext cx="207170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E:\Маленький мастер\Куклы из лоскутков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786190"/>
            <a:ext cx="4267200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3788" cy="4429156"/>
          </a:xfrm>
        </p:spPr>
        <p:txBody>
          <a:bodyPr/>
          <a:lstStyle/>
          <a:p>
            <a:pPr algn="just"/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>Воспитание личности творца, способного осуществлять свои творческие замыслы в области разных видов декоративно – прикладного искусства.</a:t>
            </a:r>
          </a:p>
          <a:p>
            <a:pPr algn="just"/>
            <a:r>
              <a:rPr lang="ru-RU" sz="2000" dirty="0" smtClean="0">
                <a:solidFill>
                  <a:srgbClr val="000066"/>
                </a:solidFill>
                <a:latin typeface="Arial Black" pitchFamily="34" charset="0"/>
              </a:rPr>
              <a:t> Формирование  у учащихся устойчивых систематических потребностей к саморазвитию, самосовершенствованию  и самоопределению  в процессе  познания  искусства, истории, культуры, традиций.</a:t>
            </a:r>
            <a:endParaRPr lang="ru-RU" sz="2000" dirty="0">
              <a:solidFill>
                <a:srgbClr val="000066"/>
              </a:solidFill>
              <a:latin typeface="Arial Black" pitchFamily="34" charset="0"/>
            </a:endParaRPr>
          </a:p>
        </p:txBody>
      </p:sp>
      <p:pic>
        <p:nvPicPr>
          <p:cNvPr id="6" name="Picture 4" descr="E:\Маленький мастер\Аппликация Сказочный город из пластилина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143380"/>
            <a:ext cx="1928826" cy="2509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E:\Маленький мастер\Аппликация из бумажных комочков Осень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66381" y="4143380"/>
            <a:ext cx="181986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"/>
          <p:cNvSpPr>
            <a:spLocks noChangeArrowheads="1"/>
          </p:cNvSpPr>
          <p:nvPr/>
        </p:nvSpPr>
        <p:spPr bwMode="auto">
          <a:xfrm>
            <a:off x="214282" y="785795"/>
            <a:ext cx="8929718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dirty="0" smtClean="0"/>
              <a:t>Расширить представления о многообразии видов декоративно – прикладного искусства.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Формировать эстетическое отношение к окружающей действительности на основе с декоративно – прикладным искусством.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Вооружить детей знаниями в изучаемой области, выработать необходимые практические умения и навыки;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Учить замечать и выделять основные средства выразительности изделий.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Приобщать школьников к народному искусству;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Реализовать духовные, эстетические и творческие способности воспитанников, развивать фантазию, воображение, самостоятельное мышление;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Воспитывать художественно – эстетический вкус, трудолюбие, аккуратность.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Помогать детям в их желании сделать свои работы общественно значимыми.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0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395536" y="260648"/>
            <a:ext cx="8229600" cy="7969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25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Тематическое планирование: </a:t>
            </a:r>
            <a:endParaRPr lang="ru-RU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1"/>
              </a:gradFill>
              <a:latin typeface="Arial Black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2847" y="1142984"/>
          <a:ext cx="8858311" cy="5598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05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05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053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053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57190"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раздела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раздела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 класс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класс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класс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класс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0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Теор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Теор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Теор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Теор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Практ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1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Введение: правила техники безопасности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Пластилинография/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Гипсография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1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Бумагопластика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1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Бисероплетение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19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Изготовление кукол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49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119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93231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67544" y="188640"/>
            <a:ext cx="8229600" cy="94096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25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Планируемые результаты </a:t>
            </a:r>
            <a:endParaRPr lang="ru-RU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1"/>
              </a:gradFill>
              <a:latin typeface="Arial Black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142984"/>
            <a:ext cx="8643998" cy="5572164"/>
          </a:xfrm>
        </p:spPr>
        <p:txBody>
          <a:bodyPr/>
          <a:lstStyle/>
          <a:p>
            <a:pPr lvl="0" algn="just">
              <a:buNone/>
            </a:pPr>
            <a:r>
              <a:rPr lang="ru-RU" sz="2200" b="1" i="1" dirty="0" smtClean="0">
                <a:cs typeface="Times New Roman" pitchFamily="18" charset="0"/>
              </a:rPr>
              <a:t>Первый уровень результатов</a:t>
            </a:r>
            <a:r>
              <a:rPr lang="ru-RU" sz="2200" dirty="0" smtClean="0">
                <a:cs typeface="Times New Roman" pitchFamily="18" charset="0"/>
              </a:rPr>
              <a:t> – приобретение начальных представлений о материальной культуре как продукте творческой, предметно-преобразующей деятельности человека, о предметном мире как основной среде обитания современного человека, о гармоничной взаимосвязи предметного мира с миром природы, об отражении в предметах материальной среды нравственно-эстетического и социально-исторического опыта человечества; о ценности предшествующих культур и необходимости бережного отношения к ним в целях сохранения и развития культурных традиций; начальных знаний и представлений о наиболее важных правилах дизайна, которые необходимо учитывать при создании предметов материальной культуры; общего представления о мире профессий, их социальном значении, истории возникновения и применения различных материалов и инструментов, об использовании изделий некоторых традиционных ремесел в быту;</a:t>
            </a:r>
          </a:p>
          <a:p>
            <a:pPr algn="just"/>
            <a:endParaRPr lang="ru-RU" sz="22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2036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14488"/>
            <a:ext cx="8715436" cy="4857784"/>
          </a:xfrm>
        </p:spPr>
        <p:txBody>
          <a:bodyPr/>
          <a:lstStyle/>
          <a:p>
            <a:pPr lvl="0">
              <a:buNone/>
            </a:pPr>
            <a:r>
              <a:rPr lang="ru-RU" sz="2400" b="1" i="1" dirty="0" smtClean="0"/>
              <a:t>Второй уровень результатов</a:t>
            </a:r>
            <a:r>
              <a:rPr lang="ru-RU" sz="2400" dirty="0" smtClean="0"/>
              <a:t> – использование приобретённых знаний и умений для творческой самореализации при оформлении своего дома, классной комнаты, при изготовлении подарков близким и друзьям, участие в художественных выставках, конкурсах ;</a:t>
            </a:r>
          </a:p>
          <a:p>
            <a:pPr>
              <a:buNone/>
            </a:pPr>
            <a:endParaRPr lang="ru-RU" sz="2400" dirty="0" smtClean="0"/>
          </a:p>
          <a:p>
            <a:pPr lvl="0">
              <a:buNone/>
            </a:pPr>
            <a:r>
              <a:rPr lang="ru-RU" sz="2400" b="1" i="1" dirty="0" smtClean="0"/>
              <a:t>Третий уровень результатов</a:t>
            </a:r>
            <a:r>
              <a:rPr lang="ru-RU" sz="2400" dirty="0" smtClean="0"/>
              <a:t> – использование приобретённых знаний и умений для творческой самореализации при изготовлении подарков, игрушечных моделей, художественно-декоративных и других изделий, участие в художественных акциях в окружающем школу социуме.</a:t>
            </a:r>
          </a:p>
          <a:p>
            <a:pPr>
              <a:buNone/>
            </a:pPr>
            <a:endParaRPr lang="ru-RU" sz="2400" dirty="0"/>
          </a:p>
        </p:txBody>
      </p:sp>
      <p:sp>
        <p:nvSpPr>
          <p:cNvPr id="4" name="WordArt 2"/>
          <p:cNvSpPr>
            <a:spLocks noGrp="1" noChangeArrowheads="1" noChangeShapeType="1" noTextEdit="1"/>
          </p:cNvSpPr>
          <p:nvPr>
            <p:ph type="title"/>
          </p:nvPr>
        </p:nvSpPr>
        <p:spPr bwMode="auto">
          <a:xfrm>
            <a:off x="428596" y="214290"/>
            <a:ext cx="8229600" cy="98903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25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Планируемые результаты </a:t>
            </a:r>
            <a:endParaRPr lang="ru-RU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457200" y="260350"/>
            <a:ext cx="8435975" cy="8921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250"/>
                <a:gd name="adj2" fmla="val 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 </a:t>
            </a:r>
            <a:r>
              <a:rPr lang="ru-RU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Формы проведения занятий:</a:t>
            </a:r>
            <a:endParaRPr lang="ru-RU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1"/>
              </a:gradFill>
              <a:latin typeface="Arial Black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143380"/>
            <a:ext cx="4184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просмотр видеофильмов, компьютерных презентаций, мультфильмов</a:t>
            </a:r>
            <a:endParaRPr lang="ru-RU" sz="2800" b="1" i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1357298"/>
            <a:ext cx="34155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беседы, дидактические игры, соревнования, развлечения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0628" y="4214818"/>
            <a:ext cx="34155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экспериментирование с материалами, сочинение сказок, рассказов, историй о своих работах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1571612"/>
            <a:ext cx="34155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рассматривание подлинных изделий, иллюстраций, альбомов, открыток, таблиц</a:t>
            </a:r>
            <a:endParaRPr lang="ru-RU" sz="2800" b="1" i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3286117" y="1128948"/>
            <a:ext cx="934553" cy="728415"/>
          </a:xfrm>
          <a:prstGeom prst="straightConnector1">
            <a:avLst/>
          </a:prstGeom>
          <a:ln w="57150">
            <a:solidFill>
              <a:srgbClr val="00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071500" y="965075"/>
            <a:ext cx="1215012" cy="749413"/>
          </a:xfrm>
          <a:prstGeom prst="straightConnector1">
            <a:avLst/>
          </a:prstGeom>
          <a:ln w="571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171224" y="2029527"/>
            <a:ext cx="3085869" cy="12847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3496156" y="2281718"/>
            <a:ext cx="3261208" cy="747867"/>
          </a:xfrm>
          <a:prstGeom prst="straightConnector1">
            <a:avLst/>
          </a:prstGeom>
          <a:ln w="57150">
            <a:solidFill>
              <a:srgbClr val="99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Маленький мастер\Гном из пластил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85925"/>
            <a:ext cx="2416508" cy="360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E:\Маленький мастер\Веселые бабоч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714752"/>
            <a:ext cx="3200400" cy="284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E:\Маленький мастер\Морские звезды из пластили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643050"/>
            <a:ext cx="3571900" cy="188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E:\Маленький мастер\Подарки осени из пластилин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000504"/>
            <a:ext cx="3244848" cy="2433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428596" y="285728"/>
            <a:ext cx="8434387" cy="150177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250"/>
                <a:gd name="adj2" fmla="val 0"/>
              </a:avLst>
            </a:prstTxWarp>
          </a:bodyPr>
          <a:lstStyle/>
          <a:p>
            <a:pPr algn="ctr"/>
            <a:r>
              <a:rPr lang="ru-RU" sz="7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 </a:t>
            </a:r>
            <a:r>
              <a:rPr lang="ru-RU" sz="7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Пластилинография </a:t>
            </a:r>
          </a:p>
          <a:p>
            <a:pPr algn="ctr"/>
            <a:r>
              <a:rPr lang="ru-RU" sz="72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</a:gradFill>
                <a:latin typeface="Arial Black"/>
              </a:rPr>
              <a:t>(гипсография)</a:t>
            </a:r>
            <a:endParaRPr lang="ru-RU" sz="7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16200000" scaled="1"/>
              </a:gradFill>
              <a:latin typeface="Arial Black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FF00"/>
        </a:solidFill>
        <a:ln w="9525">
          <a:solidFill>
            <a:srgbClr val="000000"/>
          </a:solidFill>
          <a:miter lim="800000"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_AlternaBrk" pitchFamily="34" charset="-52"/>
            <a:ea typeface="Times New Roman" pitchFamily="18" charset="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2518</TotalTime>
  <Words>592</Words>
  <Application>Microsoft Office PowerPoint</Application>
  <PresentationFormat>Экран (4:3)</PresentationFormat>
  <Paragraphs>115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Bookman Old Style</vt:lpstr>
      <vt:lpstr>Calibri</vt:lpstr>
      <vt:lpstr>Moonlight</vt:lpstr>
      <vt:lpstr>Times New Roman</vt:lpstr>
      <vt:lpstr>Wingdings</vt:lpstr>
      <vt:lpstr>Тема6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Тематическое планирование: </vt:lpstr>
      <vt:lpstr>Планируемые результаты </vt:lpstr>
      <vt:lpstr>Планируемые результаты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ДОЛ</dc:title>
  <dc:creator>Мингазова Р.Р.</dc:creator>
  <cp:lastModifiedBy>313-1</cp:lastModifiedBy>
  <cp:revision>240</cp:revision>
  <dcterms:created xsi:type="dcterms:W3CDTF">2009-02-14T03:40:29Z</dcterms:created>
  <dcterms:modified xsi:type="dcterms:W3CDTF">2017-03-14T03:18:55Z</dcterms:modified>
</cp:coreProperties>
</file>