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</p:sldIdLst>
  <p:sldSz cx="9144000" cy="5143500" type="screen16x9"/>
  <p:notesSz cx="6858000" cy="9144000"/>
  <p:embeddedFontLst>
    <p:embeddedFont>
      <p:font typeface="Nunito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Impact" pitchFamily="34" charset="0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30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210" y="13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923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Охраняемые природные территории и объекты города Омска и Омской области.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d96594_resizedScaled_1020to5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17169"/>
            <a:ext cx="9001000" cy="47319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Эбейты</a:t>
            </a:r>
            <a:r>
              <a:rPr lang="ru-RU" dirty="0"/>
              <a:t>́ — самое большое солёное озеро Омской области, расположено на юго-западе региона на стыке границ трёх районов — </a:t>
            </a:r>
            <a:r>
              <a:rPr lang="ru-RU" dirty="0" err="1"/>
              <a:t>Москаленского</a:t>
            </a:r>
            <a:r>
              <a:rPr lang="ru-RU" dirty="0"/>
              <a:t>, Полтавского и </a:t>
            </a:r>
            <a:r>
              <a:rPr lang="ru-RU" dirty="0" err="1"/>
              <a:t>Исилькульского</a:t>
            </a:r>
            <a:r>
              <a:rPr lang="ru-RU" dirty="0"/>
              <a:t>. Обладает огромными запасами лечебных грязей. Длина озера, по данным разных исследователей, составляет от 12 до 13, 9 километров, ширина — от 7 до 11, 7 километров, окружность — 34 километра. Площадь озера непостоянна и в настоящее время по различным оценкам составляет от 90 до 113 км². Глубина озера колеблется в разные годы от 0, 6 до 3 метров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1979 году озеро </a:t>
            </a:r>
            <a:r>
              <a:rPr lang="ru-RU" dirty="0" err="1"/>
              <a:t>Эбейты</a:t>
            </a:r>
            <a:r>
              <a:rPr lang="ru-RU" dirty="0"/>
              <a:t> объявлено водным памятником </a:t>
            </a:r>
            <a:r>
              <a:rPr lang="ru-RU" dirty="0" smtClean="0"/>
              <a:t>природы.</a:t>
            </a:r>
          </a:p>
          <a:p>
            <a:r>
              <a:rPr lang="ru-RU" dirty="0"/>
              <a:t>Большая мощность четвертичных осадков, заполняющих озерную котловину, свидетельствует о том, что процессы дефляции и солевого выветривания имели место в больших масштабах в </a:t>
            </a:r>
            <a:r>
              <a:rPr lang="ru-RU" dirty="0" err="1"/>
              <a:t>эоплейстоцене</a:t>
            </a:r>
            <a:r>
              <a:rPr lang="ru-RU" dirty="0"/>
              <a:t> и начале </a:t>
            </a:r>
            <a:r>
              <a:rPr lang="ru-RU" dirty="0" err="1"/>
              <a:t>неоплейстоцена</a:t>
            </a:r>
            <a:r>
              <a:rPr lang="ru-RU" dirty="0"/>
              <a:t>, а в среднем и верхнем </a:t>
            </a:r>
            <a:r>
              <a:rPr lang="ru-RU" dirty="0" err="1"/>
              <a:t>неоплейстоцене</a:t>
            </a:r>
            <a:r>
              <a:rPr lang="ru-RU" dirty="0"/>
              <a:t>, когда шло отложение осадков </a:t>
            </a:r>
            <a:r>
              <a:rPr lang="ru-RU" dirty="0" err="1"/>
              <a:t>карасукской</a:t>
            </a:r>
            <a:r>
              <a:rPr lang="ru-RU" dirty="0"/>
              <a:t> свиты, интенсивность этих процессов резко сократилась. С началом верхнечетвертичного времени началось медленное </a:t>
            </a:r>
            <a:r>
              <a:rPr lang="ru-RU" dirty="0" err="1"/>
              <a:t>прогибание</a:t>
            </a:r>
            <a:r>
              <a:rPr lang="ru-RU" dirty="0"/>
              <a:t> поверхности озерной </a:t>
            </a:r>
            <a:r>
              <a:rPr lang="ru-RU" dirty="0" smtClean="0"/>
              <a:t>котловины.</a:t>
            </a:r>
            <a:endParaRPr lang="ru-RU" dirty="0"/>
          </a:p>
          <a:p>
            <a:r>
              <a:rPr lang="ru-RU" dirty="0"/>
              <a:t>В настоящее время экологическая ситуация в котловине озера </a:t>
            </a:r>
            <a:r>
              <a:rPr lang="ru-RU" dirty="0" err="1"/>
              <a:t>Эбейты</a:t>
            </a:r>
            <a:r>
              <a:rPr lang="ru-RU" dirty="0"/>
              <a:t> определяется как переходная от критической к катастрофической. Наблюдается обмеление озера и повышение минерализации его вод. Причинами этих процессов являются чрезмерная распашка водосборной площади озера, строительство плотин на впадающих в него ручьях и балках, уменьшение количества осадков в последние годы. К этому также приводит несовершенство действующего природоохранного законодательства, существующей системы оценки и управления категориями земель и сложившейся в этом районе системы </a:t>
            </a:r>
            <a:r>
              <a:rPr lang="ru-RU" dirty="0" smtClean="0"/>
              <a:t>природопользования.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0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6" name="Picture 2" descr="C:\Users\наталья\Desktop\ника\Новая папка (3)\Ptichya-gav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102908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8" y="0"/>
            <a:ext cx="10081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/>
              <a:t>Пти́чья</a:t>
            </a:r>
            <a:r>
              <a:rPr lang="ru-RU" sz="1200" dirty="0"/>
              <a:t> </a:t>
            </a:r>
            <a:r>
              <a:rPr lang="ru-RU" sz="1200" dirty="0" err="1"/>
              <a:t>га́вань</a:t>
            </a:r>
            <a:r>
              <a:rPr lang="ru-RU" sz="1200" dirty="0"/>
              <a:t> — природный парк, расположенный в черте города Омска, особо охраняемая территория, наделённая статусом объекта регионального значения. Природно-антропогенное сообщество, имеющее важное значение для экологического каркаса </a:t>
            </a:r>
            <a:r>
              <a:rPr lang="ru-RU" sz="1200" dirty="0" smtClean="0"/>
              <a:t>города. </a:t>
            </a:r>
            <a:r>
              <a:rPr lang="ru-RU" sz="1200" dirty="0"/>
              <a:t>Находится на пути миграции птиц, во время осенних перелётов на водоёмах останавливается до трёх тысяч </a:t>
            </a:r>
            <a:r>
              <a:rPr lang="ru-RU" sz="1200" dirty="0" smtClean="0"/>
              <a:t>особей. </a:t>
            </a:r>
            <a:r>
              <a:rPr lang="ru-RU" sz="1200" dirty="0"/>
              <a:t>Птичья гавань является объектом исследований омских </a:t>
            </a:r>
            <a:r>
              <a:rPr lang="ru-RU" sz="1200" dirty="0" smtClean="0"/>
              <a:t>учёных </a:t>
            </a:r>
            <a:r>
              <a:rPr lang="ru-RU" sz="1200" dirty="0"/>
              <a:t>и, по планам губернатора Омской области, должна стать визитной карточкой </a:t>
            </a:r>
            <a:r>
              <a:rPr lang="ru-RU" sz="1200" dirty="0" smtClean="0"/>
              <a:t>города.</a:t>
            </a:r>
            <a:endParaRPr lang="ru-RU" sz="1200" dirty="0"/>
          </a:p>
          <a:p>
            <a:r>
              <a:rPr lang="ru-RU" sz="1200" dirty="0"/>
              <a:t>Расположена на Левобережье рядом с парком Победы, в пойме </a:t>
            </a:r>
            <a:r>
              <a:rPr lang="ru-RU" sz="1200" dirty="0" smtClean="0"/>
              <a:t>Иртыша, </a:t>
            </a:r>
            <a:r>
              <a:rPr lang="ru-RU" sz="1200" dirty="0"/>
              <a:t>между международным аэропортом «Омск-Центральный» и Ленинградским мостом. Птичья гавань имеет давнюю историю. Ранее на её месте находилось русло Иртыша, но к XVII веку под влиянием вращения Земли, размывания мягких пород и изменения конфигурации изгибов речного русла сместилось восточнее. Старое русло отделилось от нового песчаными наносами и на его месте, благодаря сохранившимся родникам в старице, осталась длинная замкнутая протока — речка </a:t>
            </a:r>
            <a:r>
              <a:rPr lang="ru-RU" sz="1200" dirty="0" err="1"/>
              <a:t>Замарайка</a:t>
            </a:r>
            <a:r>
              <a:rPr lang="ru-RU" sz="1200" dirty="0"/>
              <a:t>, протекавшая навстречу течению Иртыша в новом русле. Названа так она была из-за застойной воды и скапливающихся гниющих остатков водных растений, а также потому, что не промывалась полностью даже во время половодья </a:t>
            </a:r>
            <a:r>
              <a:rPr lang="ru-RU" sz="1200" dirty="0" smtClean="0"/>
              <a:t>Иртыша. </a:t>
            </a:r>
            <a:r>
              <a:rPr lang="ru-RU" sz="1200" dirty="0"/>
              <a:t>Окончательно </a:t>
            </a:r>
            <a:r>
              <a:rPr lang="ru-RU" sz="1200" dirty="0" err="1"/>
              <a:t>Замарайка</a:t>
            </a:r>
            <a:r>
              <a:rPr lang="ru-RU" sz="1200" dirty="0"/>
              <a:t> образовалась к XVIII </a:t>
            </a:r>
            <a:r>
              <a:rPr lang="ru-RU" sz="1200" dirty="0" smtClean="0"/>
              <a:t>веку.</a:t>
            </a:r>
            <a:endParaRPr lang="ru-RU" sz="1200" dirty="0"/>
          </a:p>
          <a:p>
            <a:r>
              <a:rPr lang="ru-RU" sz="1200" dirty="0"/>
              <a:t>В период строительства Ленинградского моста в 1956—1959 годах на берегу речки </a:t>
            </a:r>
            <a:r>
              <a:rPr lang="ru-RU" sz="1200" dirty="0" err="1"/>
              <a:t>Замарайки</a:t>
            </a:r>
            <a:r>
              <a:rPr lang="ru-RU" sz="1200" dirty="0"/>
              <a:t> был вырыт котлован. При строительстве дамбы речка оказалась перегорожена и заполнила котлован, сформировав с ним единый биогеоценоз. Постепенно водоёмы приобрели растительность и были населены различными животными и птицами. Главенствующими стали не болотные птицы, а водные и околоводные (лысухи, утки и чомги)[4]. В 1962—1968 годах грунт поднялся за счёт речного песка и чернозёма, привезённого при обустройстве на территории будущего парка Победы питомника </a:t>
            </a:r>
            <a:r>
              <a:rPr lang="ru-RU" sz="1200" dirty="0" err="1"/>
              <a:t>Горзеленстроя</a:t>
            </a:r>
            <a:r>
              <a:rPr lang="ru-RU" sz="1200" dirty="0"/>
              <a:t>. Позднее Птичья гавань утратила восточную часть водоёма, когда в 1971 году была достроена гостиница ДОСААФ вместе с прилегающим спортивным комплексом, а также дорога к посёлку </a:t>
            </a:r>
            <a:r>
              <a:rPr lang="ru-RU" sz="1200" dirty="0" smtClean="0"/>
              <a:t>Рыбачий.</a:t>
            </a:r>
            <a:endParaRPr lang="ru-RU" sz="1200" dirty="0"/>
          </a:p>
          <a:p>
            <a:r>
              <a:rPr lang="ru-RU" sz="1200" dirty="0"/>
              <a:t>В 1975—1977 годах под руководством Б. Ю. </a:t>
            </a:r>
            <a:r>
              <a:rPr lang="ru-RU" sz="1200" dirty="0" err="1" smtClean="0"/>
              <a:t>Кассала</a:t>
            </a:r>
            <a:r>
              <a:rPr lang="ru-RU" sz="1200" dirty="0" smtClean="0"/>
              <a:t> </a:t>
            </a:r>
            <a:r>
              <a:rPr lang="ru-RU" sz="1200" dirty="0"/>
              <a:t>на </a:t>
            </a:r>
            <a:r>
              <a:rPr lang="ru-RU" sz="1200" dirty="0" err="1"/>
              <a:t>Замарайке</a:t>
            </a:r>
            <a:r>
              <a:rPr lang="ru-RU" sz="1200" dirty="0"/>
              <a:t> были проведены первые научные зоологические исследования. Было установлено, что в Птичьей гавани постоянно обитает и встречается на весеннем и осеннем пролетах более полутора сотен видов птиц, из которых более половины гнездится и выводит птенцов. Здесь обитают земноводные и пресмыкающиеся, млекопитающие, очень большое количество видов беспозвоночных животных, а Птичья гавань находится на одном из основных путей перелета птиц через всю Западную Сибирь к местам зимовок и к местам </a:t>
            </a:r>
            <a:r>
              <a:rPr lang="ru-RU" sz="1200" dirty="0" smtClean="0"/>
              <a:t>гнездования. </a:t>
            </a:r>
            <a:r>
              <a:rPr lang="ru-RU" sz="1200" dirty="0"/>
              <a:t>С 1976 единый водоём парка начал разделяться на три отдельных плёса. В 1978 году поперёк центральной части восточного полуострова ещё единого водоёма был устроен защитный </a:t>
            </a:r>
            <a:r>
              <a:rPr lang="ru-RU" sz="1200" dirty="0" smtClean="0"/>
              <a:t>канал.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50" name="Picture 2" descr="C:\Users\наталья\Desktop\ника\Новая папка (3)\e888f55f14ea477778625e03df80f221150a6bcd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07"/>
            <a:ext cx="8784975" cy="48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8308"/>
            <a:ext cx="87849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Общая площадь вместе с озёрами и водоёмами составляет 113,05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(по другим данным — 170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га).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Протяжённость границы по периметру — 4,812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км.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Площадь зеркала трёх водоёмов в зависимости от наполняемости водой составляет от 25 до 70 га. Западный водоем имеет глубину от 1,2 до 2,4 м, в зависимости от наполненностью водой. Земельный участок, занимаемый природным парком, используется для природоохранных целей и находится в собственности Омской области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Птичья гавань расположена на противоположном берегу от центра города. С двух сторон от неё проходят оживлённые магистрали, почти вплотную с запада располагается международный аэропорт «Омск-Центральный». Это создаёт проблемы природного парка. Шум самолётов и автотранспорта беспокоит птиц. В растительной и животной биомассе накапливаются ядовитые вещества выхлопных газов и газовых выбросов предприятий Омска, среди которых нефтезавод. Также угрозу представляют браконьеры, для которых Птичья гавань удобна своим расположением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Другие проблемы Птичьей гавани заключаются в том, что она находится непосредственно в районе ближнего привода прямо под глиссадой аэропорта «Омск-Центральный», что создаёт опасные условия для садящихся самолётов. В то время как во всём мире ведётся борьба с птицами в районе аэродрома, в Омске птицы разводятся, что заставляет аэропорт изыскивать способы обеспечения безопасных полётов, ужесточать мероприятия по орнитологическому обеспечению полётов, закупать импортную технику, но при этом число столкновений с птицами только растёт. Решением проблемы может быть реконструкция взлётно-посадочной полосы действующего аэропорта, после которой взлеты и посадки над центром Омска, в том числе Птичьей гаванью, проводиться не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будут.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ника\Новая папка (3)\vE-ovLEBM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8" y="51470"/>
            <a:ext cx="469702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esktop\ника\Новая папка (3)\d8341dd7d07bbc7bbf06a3b7d48e0d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864548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9" y="-895584"/>
            <a:ext cx="92335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Памятник </a:t>
            </a:r>
            <a:r>
              <a:rPr lang="ru-RU" dirty="0">
                <a:solidFill>
                  <a:schemeClr val="tx1"/>
                </a:solidFill>
              </a:rPr>
              <a:t>природы «Омский городской дендрологический сад» расположен на территории Западно-Сибирской равнины, на правом берегу Иртыша в центре </a:t>
            </a:r>
            <a:r>
              <a:rPr lang="ru-RU" dirty="0" smtClean="0">
                <a:solidFill>
                  <a:schemeClr val="tx1"/>
                </a:solidFill>
              </a:rPr>
              <a:t>Омска. </a:t>
            </a:r>
            <a:r>
              <a:rPr lang="ru-RU" dirty="0">
                <a:solidFill>
                  <a:schemeClr val="tx1"/>
                </a:solidFill>
              </a:rPr>
              <a:t>В настоящее время площадь территории природного парка составляет 8,3 га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Омский городской дендрологический сад располагается в южной </a:t>
            </a:r>
            <a:r>
              <a:rPr lang="ru-RU" dirty="0" err="1">
                <a:solidFill>
                  <a:schemeClr val="tx1"/>
                </a:solidFill>
              </a:rPr>
              <a:t>подзоне</a:t>
            </a:r>
            <a:r>
              <a:rPr lang="ru-RU" dirty="0">
                <a:solidFill>
                  <a:schemeClr val="tx1"/>
                </a:solidFill>
              </a:rPr>
              <a:t> лесостепной природно-климатической зоны в пределах пойменной части Омска в окружении урбанизированных территорий с различной степенью </a:t>
            </a:r>
            <a:r>
              <a:rPr lang="ru-RU" dirty="0" err="1">
                <a:solidFill>
                  <a:schemeClr val="tx1"/>
                </a:solidFill>
              </a:rPr>
              <a:t>застроенности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холодное время года преобладают ветры северо-западного направления, летом - юго-западного. Наибольшее количество осадков выпадает в июле, наименьшее в феврале. Годовая сумма осадков за год составляет 300-350 мм. Среднемесячная температура января составляет - 19-20 °С. Среднемесячная температура июля - 22-23 °С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Дендрологический парк заложен в 1948 г. по проекту А. А. Ануфриева как парково-оранжерейное хозяйство. Все озеленение, которое существует сегодня в Омске, родом из совхоза «Декоративные культуры», так раньше назывался дендропарк. Более полувека неустанных трудов дендрологов принесли Омску не только </a:t>
            </a:r>
            <a:r>
              <a:rPr lang="ru-RU" dirty="0" err="1">
                <a:solidFill>
                  <a:schemeClr val="tx1"/>
                </a:solidFill>
              </a:rPr>
              <a:t>всесибирскую</a:t>
            </a:r>
            <a:r>
              <a:rPr lang="ru-RU" dirty="0">
                <a:solidFill>
                  <a:schemeClr val="tx1"/>
                </a:solidFill>
              </a:rPr>
              <a:t>, европейскую, но и мировую известность. В 1989 г. в Германской Демократической Республике проходила международная выставка достижений декоративного садоводства, в которой приняли участие все страны Совета Экономической Взаимопомощи (СЭВ). «Гран-при» - высшее международное признание дендрологов - присуждено Герберту Ивановичу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 за выведение и акклиматизацию сибирской колючей голубой ели. Благодаря таланту и удивительному трудолюбию агронома-селекционера Г. И.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 на улицах Омска и других сибирских городов появились серебристые пирамидальные тополя - тополя </a:t>
            </a:r>
            <a:r>
              <a:rPr lang="ru-RU" dirty="0" err="1">
                <a:solidFill>
                  <a:schemeClr val="tx1"/>
                </a:solidFill>
              </a:rPr>
              <a:t>Гензе</a:t>
            </a:r>
            <a:r>
              <a:rPr lang="ru-RU" dirty="0">
                <a:solidFill>
                  <a:schemeClr val="tx1"/>
                </a:solidFill>
              </a:rPr>
              <a:t>, голубые ели, махровая сирень, форма курчавая, и другие растения. Главный итог всей многотрудной жизни ученого — ель колючая, форма золотистая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Дендрологический парк имеет большое научное, историческое и рекреационное значение.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642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9622"/>
            <a:ext cx="8496944" cy="30191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Рассматривая </a:t>
            </a:r>
            <a:r>
              <a:rPr lang="ru-RU" dirty="0"/>
              <a:t>данную тему, я сделала вывод: в развитии системы особо охраняемых природных территорий много проблем. Причина этих проблем заключается в незнании и непонимании соответствующими должностными лицами в регионах истинного значения, задач и специфики заповедников и национальных парков как охраняемых природных территорий и, одновременно, природоохранных, научно-исследовательских и эколого-просветительских учреждений. Значимость и польза для регионов, отдельных людей и природы в создании заповедников и национальных парков очевидны. Для регионов – это выгодное вложение в инфраструктуру. А позитивная их деятельность позволит максимально использовать в интересах региона свой природоохранный, рекреационный, научный и интеллектуальный потенциал. Особо охраняемые природные территории предназначены для сохранения природной чистоты, не тронутой человеком, для сохранения уникальных элементов живой природы. Такие территории позволяют человечеству сохранить памятники культуры и древности, прикоснуться к истории нашей планеты. А эстетическое значение таких территорий неоценимо! И только когда мы осознаем достоинства и значимость национальных парков, заповедников и биосферных резерватов, мы сумеем достойно ими пользоваться без причинения ущерба для их профильных природоохранных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4817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Введение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Охраняемые природные территории предназначены для сохранения типичных и уникальных природных ландшафтов, разнообразия животного и растительного мира, охраны объектов природного и культурного наследия. Полностью или частично изъятые из хозяйственного использования, они имеют режим особой охраны. А на прилегающих к ним участках земли и водного пространства могут создаваться охранные зоны или округа с регулируемым режимом хозяйственной деятельности.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775" y="207475"/>
            <a:ext cx="4509250" cy="47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75" y="216888"/>
            <a:ext cx="7698024" cy="4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Цели: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819150" y="1569925"/>
            <a:ext cx="7347000" cy="24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 </a:t>
            </a:r>
            <a:r>
              <a:rPr lang="ru">
                <a:latin typeface="Impact"/>
                <a:ea typeface="Impact"/>
                <a:cs typeface="Impact"/>
                <a:sym typeface="Impact"/>
              </a:rPr>
              <a:t>Они позволяют сохранить эталонные и уникальные ландшафты и биогеоценозы и играют важную роль для поддержания биологического разнообразия. На них должно обеспечиваться поддержание стабильности природной среды с помощью установления особых режимов природопользования. Конечная цель создания этих территорий - оптимальная система, которая должна обеспечивать сохранение и воспроизводство природных ресурсов и генофонда, регулировать и компенсировать различные нарушения в структуре зкосистем, а также в комплексе с другими природоохранными мерами способствовать поддержанию экологического равновесия и созданию благоприятной среды для жизнедеятельности людей.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000" y="206575"/>
            <a:ext cx="6100574" cy="47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23625" y="702325"/>
            <a:ext cx="8063100" cy="364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На государственные природные заповедники возлагаются следующие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 осуществление охраны природных территорий в целях сохранения биологического разнообразия и поддержания в естественном состоянии охраняемых природных комплексов и объектов;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организация и проведение научных исследований, включая ведение Летописи природы;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осуществление экологического мониторинга в рамках общегосударственной системы мониторинга окружающей природной среды;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экологическое просвещение;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ru"/>
              <a:t>- участие в государственной экологической экспертизе проектов и схем размещения хозяйственных и иных объектов;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ru"/>
              <a:t>- содействие в подготовке научных кадров и специалистов в области охраны окружающей природной среды;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543975" y="240975"/>
            <a:ext cx="7773900" cy="417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150">
                <a:solidFill>
                  <a:srgbClr val="222222"/>
                </a:solidFill>
                <a:highlight>
                  <a:srgbClr val="FEFEFE"/>
                </a:highlight>
                <a:latin typeface="Impact"/>
                <a:ea typeface="Impact"/>
                <a:cs typeface="Impact"/>
                <a:sym typeface="Impact"/>
              </a:rPr>
              <a:t>На национальные парки возлагаются следующие основные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 сохранение природных комплексов, уникальных и эталонных природных участков и объектов;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сохранение историко-культурных объектов;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экологическое просвещение населения;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создание условий для регулируемого туризма и отдыха;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разработка и внедрение научных методов охраны природы и экологического просвещения;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осуществление экологического мониторинга;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222222"/>
                </a:solidFill>
                <a:highlight>
                  <a:srgbClr val="FEFEFE"/>
                </a:highlight>
                <a:latin typeface="Arial"/>
                <a:ea typeface="Arial"/>
                <a:cs typeface="Arial"/>
                <a:sym typeface="Arial"/>
              </a:rPr>
              <a:t>- восстановление нарушенных природных и историко-культурных комплексов и объектов;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50825" y="634275"/>
            <a:ext cx="77259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latin typeface="Impact"/>
                <a:ea typeface="Impact"/>
                <a:cs typeface="Impact"/>
                <a:sym typeface="Impact"/>
              </a:rPr>
              <a:t>На природные парки возлагаются следующие задачи:</a:t>
            </a:r>
          </a:p>
          <a:p>
            <a:pPr lvl="0">
              <a:spcBef>
                <a:spcPts val="0"/>
              </a:spcBef>
              <a:buNone/>
            </a:pPr>
            <a:r>
              <a:rPr lang="ru"/>
              <a:t>-</a:t>
            </a:r>
            <a:r>
              <a:rPr lang="ru" sz="1400">
                <a:latin typeface="Arial"/>
                <a:ea typeface="Arial"/>
                <a:cs typeface="Arial"/>
                <a:sym typeface="Arial"/>
              </a:rPr>
              <a:t> сохранение природной среды, природных ландшафтов;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- создание условий для отдыха (в том числе массового) и сохранение рекреационных ресурсов;</a:t>
            </a:r>
          </a:p>
          <a:p>
            <a:pPr lvl="0">
              <a:spcBef>
                <a:spcPts val="0"/>
              </a:spcBef>
              <a:buNone/>
            </a:pPr>
            <a:r>
              <a:rPr lang="ru" sz="1400">
                <a:latin typeface="Arial"/>
                <a:ea typeface="Arial"/>
                <a:cs typeface="Arial"/>
                <a:sym typeface="Arial"/>
              </a:rPr>
              <a:t>- разработка и внедрение эффективных методов охраны природы и поддержание экологического баланса в условиях рекреационного использования территорий природных парков;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1752</Words>
  <Application>Microsoft Office PowerPoint</Application>
  <PresentationFormat>Экран (16:9)</PresentationFormat>
  <Paragraphs>51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Times New Roman</vt:lpstr>
      <vt:lpstr>Nunito</vt:lpstr>
      <vt:lpstr>Calibri</vt:lpstr>
      <vt:lpstr>Impact</vt:lpstr>
      <vt:lpstr>Verdana</vt:lpstr>
      <vt:lpstr>Shift</vt:lpstr>
      <vt:lpstr>Охраняемые природные территории и объекты города Омска и Омской области.</vt:lpstr>
      <vt:lpstr>Введение</vt:lpstr>
      <vt:lpstr>Слайд 3</vt:lpstr>
      <vt:lpstr>Слайд 4</vt:lpstr>
      <vt:lpstr>Цели: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Охраняемые природные территории и объекты города Омска и Омской области.</dc:title>
  <cp:lastModifiedBy>Администратор</cp:lastModifiedBy>
  <cp:revision>10</cp:revision>
  <dcterms:modified xsi:type="dcterms:W3CDTF">2019-10-17T03:28:55Z</dcterms:modified>
</cp:coreProperties>
</file>