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2" d="100"/>
          <a:sy n="102" d="100"/>
        </p:scale>
        <p:origin x="-18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4F388E-5E94-49A1-9064-9CFB77C8016C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BA7276-1F91-46DA-A410-30ED4CE3E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Средства товарной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Преподаватель: Уварова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Расчётные </a:t>
            </a:r>
            <a:r>
              <a:rPr lang="ru-RU" b="1" dirty="0" smtClean="0"/>
              <a:t>документы </a:t>
            </a:r>
            <a:r>
              <a:rPr lang="ru-RU" dirty="0" smtClean="0"/>
              <a:t>– </a:t>
            </a:r>
            <a:r>
              <a:rPr lang="ru-RU" dirty="0" err="1" smtClean="0"/>
              <a:t>документы,предназначенные</a:t>
            </a:r>
            <a:r>
              <a:rPr lang="ru-RU" dirty="0" smtClean="0"/>
              <a:t> </a:t>
            </a:r>
            <a:r>
              <a:rPr lang="ru-RU" dirty="0"/>
              <a:t>для документального оформления соглашения о ценах, оплаты транспортных расходов и других издержек производства товаров и их потребления. К расчётным транспортно-сопроводительным документам относятся протокол согласования цен, счета, счета-фактуры и иные документы.</a:t>
            </a:r>
          </a:p>
        </p:txBody>
      </p:sp>
      <p:pic>
        <p:nvPicPr>
          <p:cNvPr id="3" name="Рисунок 2" descr="Проток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7308304" cy="282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Комплексные транспортно-сопроводительные документы</a:t>
            </a:r>
            <a:r>
              <a:rPr lang="ru-RU" dirty="0"/>
              <a:t> -документы, предназначенные для передачи и хранения информации о количественных, качественных и стоимостных характеристиках товарных партий, а также для количественного учета их в процессе товародвижения. Комплексными транспортно-сопроводительными документами являются накладные: товарно-транспортные, автомобильные, железнодорожные, авиа, коносаменты (при морских перевозках).</a:t>
            </a:r>
          </a:p>
        </p:txBody>
      </p:sp>
      <p:pic>
        <p:nvPicPr>
          <p:cNvPr id="3" name="Рисунок 2" descr="T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5400600" cy="398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Эксплуатационные документы</a:t>
            </a:r>
            <a:r>
              <a:rPr lang="ru-RU" dirty="0"/>
              <a:t> - </a:t>
            </a:r>
            <a:r>
              <a:rPr lang="ru-RU" dirty="0" err="1"/>
              <a:t>документы</a:t>
            </a:r>
            <a:r>
              <a:rPr lang="ru-RU" dirty="0"/>
              <a:t>, предназначенные для передачи и хранения информации о правилах эксплуатации сложно-технических товаров, использование и обслуживание которых не требует специальной подготовки. </a:t>
            </a:r>
          </a:p>
        </p:txBody>
      </p:sp>
      <p:pic>
        <p:nvPicPr>
          <p:cNvPr id="3" name="Рисунок 2" descr="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3240360" cy="4579642"/>
          </a:xfrm>
          <a:prstGeom prst="rect">
            <a:avLst/>
          </a:prstGeom>
        </p:spPr>
      </p:pic>
      <p:pic>
        <p:nvPicPr>
          <p:cNvPr id="4" name="Рисунок 3" descr="55429-3741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33464"/>
            <a:ext cx="340707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Этикетка </a:t>
            </a:r>
            <a:r>
              <a:rPr lang="ru-RU" dirty="0"/>
              <a:t>- </a:t>
            </a:r>
            <a:r>
              <a:rPr lang="ru-RU" dirty="0" err="1"/>
              <a:t>эксплутационный</a:t>
            </a:r>
            <a:r>
              <a:rPr lang="ru-RU" dirty="0"/>
              <a:t> документ, предназначенный для изложения основных показателей и сведений, требующихся для эксплуатации изделия. В этикетке указываются наименование изделия, обозначение изделия или его индекс, технические данные, номер стандарта или технические условия, требованиям которых соответствует изделие, сведения о приемке изделия отделом технического контроля (ОТК), сведения о качестве, цена, дата выпуска.</a:t>
            </a:r>
          </a:p>
        </p:txBody>
      </p:sp>
      <p:pic>
        <p:nvPicPr>
          <p:cNvPr id="3" name="Рисунок 2" descr="h_1324191469_3848114_5a3e9b680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6048672" cy="362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потребителя первостепенное значение имеет </a:t>
            </a:r>
            <a:r>
              <a:rPr lang="ru-RU" b="1" dirty="0"/>
              <a:t>маркировка</a:t>
            </a:r>
            <a:r>
              <a:rPr lang="ru-RU" dirty="0"/>
              <a:t> , представляющая собой текст, условные обозначения или рисунок, нанесенные на упаковку и (или) товар, а также другие вспомогательные средства, предназначенные для идентификации товара или отдельных его свойств, доведения информации об изготовителях, количественных и качественных характеристиках товара.</a:t>
            </a:r>
          </a:p>
        </p:txBody>
      </p:sp>
      <p:pic>
        <p:nvPicPr>
          <p:cNvPr id="3" name="Рисунок 2" descr="101_0314ch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4824536" cy="3956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Каждое предприятие, выпуская товар на рынок, должно позаботиться о его узнаваемости потребителями. Специалисты по маркетингу занимаются и этой областью деятельности, т.е. оформлением индивидуального рыночного "лица" товара. Для этого предназначена товарно-знаковая символика. Выбор потребителем товаров не всегда является рациональным, основанным на характеристиках самого товара, а определяется его ассоциативным восприятием как символика, через который строятся представления о товаре. </a:t>
            </a:r>
          </a:p>
        </p:txBody>
      </p:sp>
      <p:pic>
        <p:nvPicPr>
          <p:cNvPr id="3" name="Рисунок 2" descr="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996952"/>
            <a:ext cx="5521759" cy="348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92494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Товарная информация </a:t>
            </a:r>
            <a:r>
              <a:rPr lang="ru-RU" dirty="0" smtClean="0"/>
              <a:t>– сведения о товаре, предназначенные для пользователей – субъектов коммерческой деятельности. Субъектами коммерческой деятельности являются изготовители, продавцы (поставщики) и покупатели (потребители).</a:t>
            </a:r>
          </a:p>
          <a:p>
            <a:endParaRPr lang="ru-RU" b="1" dirty="0"/>
          </a:p>
          <a:p>
            <a:r>
              <a:rPr lang="ru-RU" b="1" dirty="0" smtClean="0"/>
              <a:t>Основная функция информации о товаре</a:t>
            </a:r>
            <a:r>
              <a:rPr lang="ru-RU" dirty="0" smtClean="0"/>
              <a:t> — это доведение до сведения потребителя (поставщика, продавца и др.) сведений о потребительских свойствах товара, об условиях и режимах правильного хранения, транспортирования, выбора, использования и утилизации товара. Изготовитель и/или продавец несет ответственность за полное соответствие товара заявленной о нем информации.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назначения товарную информацию подразделяют на три вида: </a:t>
            </a:r>
            <a:r>
              <a:rPr lang="ru-RU" b="1" dirty="0"/>
              <a:t>основополагающую; коммерческую; потребительскую.</a:t>
            </a:r>
            <a:endParaRPr lang="ru-RU" dirty="0"/>
          </a:p>
          <a:p>
            <a:r>
              <a:rPr lang="ru-RU" b="1" dirty="0" smtClean="0"/>
              <a:t>Основополагающая </a:t>
            </a:r>
            <a:r>
              <a:rPr lang="ru-RU" b="1" dirty="0"/>
              <a:t>товарная информация </a:t>
            </a:r>
            <a:r>
              <a:rPr lang="ru-RU" dirty="0"/>
              <a:t>— основные сведения о товаре, имеющие решающее значение для идентификации и предназначенные для всех субъектов рыночных отношений. К основополагающей информации относятся вид и наименование товара, его сорт, масса нетто, наименование предприятия-изготовителя, дата выпуска, срок хранения или годности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3c0e1c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3888432" cy="379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3803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Коммерческая товарная информация </a:t>
            </a:r>
            <a:r>
              <a:rPr lang="ru-RU" dirty="0" smtClean="0"/>
              <a:t>— сведения о товаре, дополняющие основную информацию и предназначенные для изготовителей, поставщиков и продавцов, но малодоступные потребителю. Эта информация содержит данные о предприятиях-посредниках, нормативных документах о качестве товаров, ассортиментных номерах продукции по ОКП, ТН ВЭД и т. п. Типичным примером коммерческой информации является штриховое кодирование.</a:t>
            </a:r>
          </a:p>
          <a:p>
            <a:endParaRPr lang="ru-RU" dirty="0"/>
          </a:p>
          <a:p>
            <a:r>
              <a:rPr lang="ru-RU" b="1" dirty="0" smtClean="0"/>
              <a:t>Потребительская товарная информация </a:t>
            </a:r>
            <a:r>
              <a:rPr lang="ru-RU" dirty="0" smtClean="0"/>
              <a:t>— сведения о товаре, предназначенные для создания потребительских предпочтений, показывающие выгоды вследствие применения конкретного товара и нацеленные на потребителей. Эта информация содержит сведения о наиболее привлекательных потребительских свойствах товаров: пищевой ценности, составе, функциональном назначении, способах использования и эксплуатации, безопасности, надежности и др. Красочные изображения на товаре и/или упаковке также предназначены для усиления эмоционального восприятия их потребителями.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66602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Средства товарной информации</a:t>
            </a:r>
            <a:endParaRPr lang="ru-RU" sz="2800" dirty="0"/>
          </a:p>
          <a:p>
            <a:r>
              <a:rPr lang="ru-RU" dirty="0"/>
              <a:t>Информация о товаре доводится до сведения потребителя с помощью информационных ресурсов, маркировки, рекламы , прилагаемой к товару, или иным способом, принятым для отдельных видов товаров.</a:t>
            </a:r>
          </a:p>
          <a:p>
            <a:r>
              <a:rPr lang="ru-RU" b="1" dirty="0"/>
              <a:t>Информационные ресурсы</a:t>
            </a:r>
            <a:r>
              <a:rPr lang="ru-RU" dirty="0"/>
              <a:t> (ИР) - представляют собой целостную совокупность отдельных документов и массивов документации в информационных системах - библиотеках, архивах, фондах, других информационных системах. </a:t>
            </a:r>
          </a:p>
        </p:txBody>
      </p:sp>
      <p:pic>
        <p:nvPicPr>
          <p:cNvPr id="3" name="Рисунок 2" descr="1e2c548d913781a96663769886d6f5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77072"/>
            <a:ext cx="3279064" cy="2188621"/>
          </a:xfrm>
          <a:prstGeom prst="rect">
            <a:avLst/>
          </a:prstGeom>
        </p:spPr>
      </p:pic>
      <p:pic>
        <p:nvPicPr>
          <p:cNvPr id="5" name="Рисунок 4" descr="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345638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 ним относятся:</a:t>
            </a:r>
          </a:p>
          <a:p>
            <a:r>
              <a:rPr lang="ru-RU" dirty="0"/>
              <a:t>1. Нормативные документы,</a:t>
            </a:r>
          </a:p>
          <a:p>
            <a:r>
              <a:rPr lang="ru-RU" dirty="0"/>
              <a:t>2. Технические документы,</a:t>
            </a:r>
          </a:p>
          <a:p>
            <a:r>
              <a:rPr lang="ru-RU" dirty="0"/>
              <a:t>3. Товарно-сопроводительные документы,</a:t>
            </a:r>
          </a:p>
          <a:p>
            <a:r>
              <a:rPr lang="ru-RU" dirty="0"/>
              <a:t>4. Проектная документация,</a:t>
            </a:r>
          </a:p>
          <a:p>
            <a:r>
              <a:rPr lang="ru-RU" dirty="0"/>
              <a:t>5. Конструкторская документация,</a:t>
            </a:r>
          </a:p>
          <a:p>
            <a:r>
              <a:rPr lang="ru-RU" dirty="0"/>
              <a:t>6. Документы поставки </a:t>
            </a:r>
            <a:r>
              <a:rPr lang="ru-RU" dirty="0" smtClean="0"/>
              <a:t>продукции на производство.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Нормативный документ</a:t>
            </a:r>
            <a:r>
              <a:rPr lang="ru-RU" dirty="0" smtClean="0"/>
              <a:t> - </a:t>
            </a:r>
            <a:r>
              <a:rPr lang="ru-RU" dirty="0" err="1" smtClean="0"/>
              <a:t>документ</a:t>
            </a:r>
            <a:r>
              <a:rPr lang="ru-RU" dirty="0" smtClean="0"/>
              <a:t>, содержащий правила, общие принципы, характеристики, касающиеся определенных видов деятельности, доступные широкому кругу пользователей.</a:t>
            </a:r>
          </a:p>
          <a:p>
            <a:r>
              <a:rPr lang="ru-RU" dirty="0" smtClean="0"/>
              <a:t>К нормативным документам по стандартизации, например, относятся Государственные стандарты РФ (ГОСТ РФ). </a:t>
            </a:r>
            <a:endParaRPr lang="ru-RU" dirty="0"/>
          </a:p>
        </p:txBody>
      </p:sp>
      <p:pic>
        <p:nvPicPr>
          <p:cNvPr id="6" name="Рисунок 5" descr="g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05064"/>
            <a:ext cx="3158669" cy="254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02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Технические документы</a:t>
            </a:r>
            <a:r>
              <a:rPr lang="ru-RU" dirty="0"/>
              <a:t> - </a:t>
            </a:r>
            <a:r>
              <a:rPr lang="ru-RU" dirty="0" err="1"/>
              <a:t>документы</a:t>
            </a:r>
            <a:r>
              <a:rPr lang="ru-RU" dirty="0"/>
              <a:t>, содержащие информацию для идентификации товарных партий на всем пути продвижения от изготовителя к конечному потребителю.</a:t>
            </a:r>
          </a:p>
          <a:p>
            <a:r>
              <a:rPr lang="ru-RU" b="1" dirty="0"/>
              <a:t>Транспортно-сопроводительные документы</a:t>
            </a:r>
            <a:r>
              <a:rPr lang="ru-RU" dirty="0"/>
              <a:t> - </a:t>
            </a:r>
            <a:r>
              <a:rPr lang="ru-RU" dirty="0" err="1"/>
              <a:t>документы</a:t>
            </a:r>
            <a:r>
              <a:rPr lang="ru-RU" dirty="0"/>
              <a:t>, содержащие необходимую и достаточную информацию для идентификации грузов на всем пути товародвижения. В отличие от нормативных документов транспортно-сопроводительные документы имеют слабую правовую </a:t>
            </a:r>
            <a:r>
              <a:rPr lang="ru-RU" dirty="0" err="1" smtClean="0"/>
              <a:t>основу.Транспортно-сопроводительные</a:t>
            </a:r>
            <a:r>
              <a:rPr lang="ru-RU" dirty="0" smtClean="0"/>
              <a:t> </a:t>
            </a:r>
            <a:r>
              <a:rPr lang="ru-RU" dirty="0"/>
              <a:t>документы подразделяются на следующие виды: количественные, качественные, расчётные, комплексные.</a:t>
            </a:r>
          </a:p>
        </p:txBody>
      </p:sp>
      <p:pic>
        <p:nvPicPr>
          <p:cNvPr id="3" name="Рисунок 2" descr="aHR0cDovL2l0cGxhbnRzLnJ1L3dwLWNvbnRlbnQvdXBsb2Fkcy8yMDE0LzAzL3RvdmFyby10cmFuc3BvcnRuYXlhLTYuan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12976"/>
            <a:ext cx="5328592" cy="3364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596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Количественные транспортно-сопроводительные документы</a:t>
            </a:r>
            <a:r>
              <a:rPr lang="ru-RU" dirty="0"/>
              <a:t> - </a:t>
            </a:r>
            <a:r>
              <a:rPr lang="ru-RU" dirty="0" err="1"/>
              <a:t>документы</a:t>
            </a:r>
            <a:r>
              <a:rPr lang="ru-RU" dirty="0"/>
              <a:t>, предназначенные для передачи и хранения информации о количественных характеристиках товаров или товарных партий (отвесы, заборные листы, упаковочные листы, спецификации, акты об установлении расхождений в количестве товаров, коммерческие акты). Кроме размерных характеристик (масса, длина, объем и т. п.), в них обязательно содержатся сведения, идентифицирующие товар, к которому эти характеристики </a:t>
            </a:r>
            <a:r>
              <a:rPr lang="ru-RU" dirty="0" smtClean="0"/>
              <a:t>относятся - </a:t>
            </a:r>
            <a:r>
              <a:rPr lang="ru-RU" dirty="0"/>
              <a:t>наименование, сорт, марка, иногда даются цены.</a:t>
            </a:r>
          </a:p>
        </p:txBody>
      </p:sp>
      <p:pic>
        <p:nvPicPr>
          <p:cNvPr id="3" name="Рисунок 2" descr="0696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96952"/>
            <a:ext cx="487035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Качественные транспортно-сопроводительные документы </a:t>
            </a:r>
            <a:r>
              <a:rPr lang="ru-RU" dirty="0" smtClean="0"/>
              <a:t>- сертификаты </a:t>
            </a:r>
            <a:r>
              <a:rPr lang="ru-RU" dirty="0"/>
              <a:t>соответствия, качественные удостоверения, протоколы испытаний, акты списания, заявления-декларации, </a:t>
            </a:r>
            <a:r>
              <a:rPr lang="ru-RU" dirty="0" smtClean="0"/>
              <a:t>сертификаты</a:t>
            </a:r>
            <a:r>
              <a:rPr lang="ru-RU" dirty="0"/>
              <a:t>.</a:t>
            </a:r>
          </a:p>
        </p:txBody>
      </p:sp>
      <p:pic>
        <p:nvPicPr>
          <p:cNvPr id="3" name="Рисунок 2" descr="bnu cd jtvqaei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350311" cy="2900207"/>
          </a:xfrm>
          <a:prstGeom prst="rect">
            <a:avLst/>
          </a:prstGeom>
        </p:spPr>
      </p:pic>
      <p:pic>
        <p:nvPicPr>
          <p:cNvPr id="4" name="Рисунок 3" descr="gnom-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071983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</TotalTime>
  <Words>404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Средства товарной информации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товарной информации</dc:title>
  <dc:creator>Home</dc:creator>
  <cp:lastModifiedBy>Home PC</cp:lastModifiedBy>
  <cp:revision>4</cp:revision>
  <dcterms:created xsi:type="dcterms:W3CDTF">2016-12-27T16:58:05Z</dcterms:created>
  <dcterms:modified xsi:type="dcterms:W3CDTF">2017-06-22T16:07:57Z</dcterms:modified>
</cp:coreProperties>
</file>