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32" r:id="rId3"/>
    <p:sldMasterId id="2147483744" r:id="rId4"/>
    <p:sldMasterId id="2147483756" r:id="rId5"/>
    <p:sldMasterId id="2147483768" r:id="rId6"/>
    <p:sldMasterId id="2147483781" r:id="rId7"/>
    <p:sldMasterId id="2147483794" r:id="rId8"/>
    <p:sldMasterId id="2147483807" r:id="rId9"/>
    <p:sldMasterId id="2147483819" r:id="rId10"/>
    <p:sldMasterId id="2147483832" r:id="rId11"/>
    <p:sldMasterId id="2147483845" r:id="rId12"/>
    <p:sldMasterId id="2147483858" r:id="rId13"/>
    <p:sldMasterId id="2147483870" r:id="rId14"/>
    <p:sldMasterId id="2147483882" r:id="rId15"/>
  </p:sldMasterIdLst>
  <p:notesMasterIdLst>
    <p:notesMasterId r:id="rId40"/>
  </p:notesMasterIdLst>
  <p:sldIdLst>
    <p:sldId id="256" r:id="rId16"/>
    <p:sldId id="259" r:id="rId17"/>
    <p:sldId id="275" r:id="rId18"/>
    <p:sldId id="276" r:id="rId19"/>
    <p:sldId id="278" r:id="rId20"/>
    <p:sldId id="274" r:id="rId21"/>
    <p:sldId id="257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C069-F8C3-49AA-9154-EB3EC5967CD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8C0B-E14F-4708-97CE-CE0E1E34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5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0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8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6BDA-B228-4A29-90EC-61F13188E9BA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5456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4755-1C57-4525-8455-04436303D7C3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8853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37935-346C-4C4B-A4F9-734D0B2DD7C1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61939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7306-5B95-4685-8AF0-D520DE22B5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01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BBBC-90E4-4000-B405-B9488D9548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763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9AB-D607-461C-9A3A-D1E42D530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904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3C3-2D94-47EE-8FDE-1EE5F1A68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14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E378-5E7A-4EBE-81B4-F745245F71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679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5914-734D-46EF-B12B-D06DBE703B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92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D0BD-7033-4227-BB96-70B9520B7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8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F9E4-B210-46CB-92A5-80E2E78A50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979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B910-27B2-40AA-A360-7548136A0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700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7726-1720-43C3-9150-78CAE4E4E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6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4E83-947F-463B-83FD-9A48AEE49E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33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12B8-3704-40FE-A6B6-ED7A5D4CC9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700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7306-5B95-4685-8AF0-D520DE22B5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24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BBBC-90E4-4000-B405-B9488D9548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89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9AB-D607-461C-9A3A-D1E42D530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19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3C3-2D94-47EE-8FDE-1EE5F1A68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749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E378-5E7A-4EBE-81B4-F745245F71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5914-734D-46EF-B12B-D06DBE703B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363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D0BD-7033-4227-BB96-70B9520B7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9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F9E4-B210-46CB-92A5-80E2E78A50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09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B910-27B2-40AA-A360-7548136A0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67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7726-1720-43C3-9150-78CAE4E4E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483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4E83-947F-463B-83FD-9A48AEE49E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794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12B8-3704-40FE-A6B6-ED7A5D4CC9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82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7306-5B95-4685-8AF0-D520DE22B5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728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BBBC-90E4-4000-B405-B9488D9548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726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9AB-D607-461C-9A3A-D1E42D530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3C3-2D94-47EE-8FDE-1EE5F1A68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22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E378-5E7A-4EBE-81B4-F745245F71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351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5914-734D-46EF-B12B-D06DBE703B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807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D0BD-7033-4227-BB96-70B9520B7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57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F9E4-B210-46CB-92A5-80E2E78A50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759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B910-27B2-40AA-A360-7548136A0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599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7726-1720-43C3-9150-78CAE4E4E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617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4E83-947F-463B-83FD-9A48AEE49E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723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12B8-3704-40FE-A6B6-ED7A5D4CC9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19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B87-F6F5-4118-A4FE-4159D930577D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4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3EF0F-F3F8-4D15-BCDC-43996644F641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272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53CE0-2CF7-41ED-99CA-04CCAEF4D59D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185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7D41-DCCA-4303-BB7B-92066B4CBAD1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378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B0CE-8613-478C-ABDA-22A66C8C2008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048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FAC26-5900-4105-A39D-4B7DE744B159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271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EF667-2288-43DB-9903-663EE6872644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512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775F-B8A6-4567-AB98-AC503E26B83E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445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13D0-4ED8-4DD2-AC3D-1DD4F9C91B33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26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B9E72-8023-4AA9-A44F-E23B88FCA245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62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C0141-E522-44C6-90CA-6D742FDCCC43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B87-F6F5-4118-A4FE-4159D930577D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106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3EF0F-F3F8-4D15-BCDC-43996644F641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289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53CE0-2CF7-41ED-99CA-04CCAEF4D59D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70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7D41-DCCA-4303-BB7B-92066B4CBAD1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58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B0CE-8613-478C-ABDA-22A66C8C2008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84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FAC26-5900-4105-A39D-4B7DE744B159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93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EF667-2288-43DB-9903-663EE6872644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576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775F-B8A6-4567-AB98-AC503E26B83E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59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13D0-4ED8-4DD2-AC3D-1DD4F9C91B33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66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B9E72-8023-4AA9-A44F-E23B88FCA245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1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C0141-E522-44C6-90CA-6D742FDCCC43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12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7306-5B95-4685-8AF0-D520DE22B5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677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BBBC-90E4-4000-B405-B9488D9548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178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9AB-D607-461C-9A3A-D1E42D530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8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3C3-2D94-47EE-8FDE-1EE5F1A68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49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E378-5E7A-4EBE-81B4-F745245F71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83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5914-734D-46EF-B12B-D06DBE703B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44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D0BD-7033-4227-BB96-70B9520B7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31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F9E4-B210-46CB-92A5-80E2E78A50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336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B910-27B2-40AA-A360-7548136A0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7726-1720-43C3-9150-78CAE4E4E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91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4E83-947F-463B-83FD-9A48AEE49E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118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12B8-3704-40FE-A6B6-ED7A5D4CC9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89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13E89-FFE5-4823-B78D-D8EE36C86372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6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311B6-2075-4CC6-A893-21DD4A65963F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02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DB6D4-1C1F-4576-AF97-D78ADFFB2886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3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C4015-20BD-4982-B339-FBAAF8B72F36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6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1DB31-FBC0-49B8-B7A4-C9BCDAA6ECF0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1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946E6-2260-4EDB-BCFC-214403EC15EB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2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CEECB-19F5-4C2A-AD01-70C28B50DEBF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2B409-CE57-4682-915B-7D133A4898C3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C6430-0916-4646-8D47-B3AAE8CD32DC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7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22DBF-E57A-4F8C-8EE1-AD7DD021B178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6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A5D1E-CCD7-4E7E-8ACF-2E165E5DB3C8}" type="slidenum">
              <a:rPr lang="ru-RU" altLang="ru-RU">
                <a:solidFill>
                  <a:srgbClr val="4F261E"/>
                </a:solidFill>
              </a:rPr>
              <a:pPr/>
              <a:t>‹#›</a:t>
            </a:fld>
            <a:endParaRPr lang="ru-RU" altLang="ru-RU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8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5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1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0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9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9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3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2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1D3641"/>
                </a:solidFill>
              </a:rPr>
              <a:pPr/>
              <a:t>09.02.2017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41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4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72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94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078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548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89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69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C17A8-E452-46A3-B9F1-FB9C71AC91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82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840-C046-4D02-B2C9-CB72B436E0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3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3C791-23F1-45D2-81E0-15DD1F6705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44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EE62-41C0-4C48-AADD-710BF2ADAB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254F-38EC-4D20-A220-B16A7DC3AA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28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83201-31DA-4C09-949D-F2123E08D2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64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B46E5-5B5A-48C1-8F1A-8571893833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84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B04C-6353-4838-A6DB-18ABF69090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66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A894-A43C-43F4-9015-DF73473116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5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F790-2321-4123-8101-C4D70B18CD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5FBF8-6616-4B72-9CCA-365C7BB761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16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E8A6F2-015B-4F94-A0CC-36B1680AE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808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7306-5B95-4685-8AF0-D520DE22B5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45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BBBC-90E4-4000-B405-B9488D9548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9AB-D607-461C-9A3A-D1E42D530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49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3C3-2D94-47EE-8FDE-1EE5F1A68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1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E378-5E7A-4EBE-81B4-F745245F71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85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5914-734D-46EF-B12B-D06DBE703B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0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D0BD-7033-4227-BB96-70B9520B7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35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F9E4-B210-46CB-92A5-80E2E78A50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80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B910-27B2-40AA-A360-7548136A0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1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7726-1720-43C3-9150-78CAE4E4E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4E83-947F-463B-83FD-9A48AEE49E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8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12B8-3704-40FE-A6B6-ED7A5D4CC9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7306-5B95-4685-8AF0-D520DE22B5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17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BBBC-90E4-4000-B405-B9488D9548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9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A9AB-D607-461C-9A3A-D1E42D530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6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3C3-2D94-47EE-8FDE-1EE5F1A68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494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1E378-5E7A-4EBE-81B4-F745245F71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7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5914-734D-46EF-B12B-D06DBE703B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996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D0BD-7033-4227-BB96-70B9520B7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5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F9E4-B210-46CB-92A5-80E2E78A50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4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B910-27B2-40AA-A360-7548136A0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99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7726-1720-43C3-9150-78CAE4E4E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4E83-947F-463B-83FD-9A48AEE49E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47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12B8-3704-40FE-A6B6-ED7A5D4CC9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77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71E1826-4816-4277-948E-3306A81EC781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34333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D886-6152-4BFF-A753-69433044780A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3658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7343D-DCC9-4D44-969E-7CB875506CDE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94366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FA1B0-0CC8-403C-852B-66C2F67AF288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3517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6FB1-DFD1-4C71-B033-F2512E7FBE8F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9080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8DC6-0D8E-41CF-8C89-21AAA3CC2213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85357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8E69-92E9-493C-9179-BD558E743E50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11274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FC88-AB76-4D05-8C7F-A9DEF4CA8620}" type="slidenum">
              <a:rPr lang="ru-RU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933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F8673-C699-4336-AD7E-AC473ADDA2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F8673-C699-4336-AD7E-AC473ADDA2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F8673-C699-4336-AD7E-AC473ADDA2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9D8C1B-1880-443C-878D-DCB75DB837F3}" type="slidenum">
              <a:rPr lang="ru-RU" altLang="ru-RU" smtClean="0">
                <a:solidFill>
                  <a:srgbClr val="4F261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9D8C1B-1880-443C-878D-DCB75DB837F3}" type="slidenum">
              <a:rPr lang="ru-RU" altLang="ru-RU" smtClean="0">
                <a:solidFill>
                  <a:srgbClr val="4F261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0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F8673-C699-4336-AD7E-AC473ADDA2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9EDCE4-36A3-4341-9C5E-779448795FF1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618787-47AD-40F7-8C4D-B758533FD0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261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61E0C-6BB4-447C-8073-7F45C861A694}" type="slidenum">
              <a:rPr lang="ru-RU" altLang="ru-RU" smtClean="0">
                <a:solidFill>
                  <a:srgbClr val="4F261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2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9EDCE4-36A3-4341-9C5E-779448795FF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18787-47AD-40F7-8C4D-B758533FD0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9EDCE4-36A3-4341-9C5E-779448795FF1}" type="datetimeFigureOut">
              <a:rPr lang="ru-RU" smtClean="0">
                <a:solidFill>
                  <a:srgbClr val="DFE6D0"/>
                </a:solidFill>
              </a:rPr>
              <a:pPr/>
              <a:t>09.02.2017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618787-47AD-40F7-8C4D-B758533FD05B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55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52D86-066F-4CC3-B0F0-A05377E7FCE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F8673-C699-4336-AD7E-AC473ADDA2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2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F8673-C699-4336-AD7E-AC473ADDA27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1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96969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96969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FC48D-1B82-4B88-A9EC-69F90EEEE32F}" type="slidenum">
              <a:rPr lang="ru-RU">
                <a:solidFill>
                  <a:srgbClr val="96969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192688"/>
          </a:xfrm>
          <a:prstGeom prst="round2DiagRect">
            <a:avLst>
              <a:gd name="adj1" fmla="val 33723"/>
              <a:gd name="adj2" fmla="val 0"/>
            </a:avLst>
          </a:prstGeom>
          <a:solidFill>
            <a:srgbClr val="00FFFF"/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" name="Рисунок 10" descr="0_cb47d_1efadb7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07561">
            <a:off x="6522607" y="2821894"/>
            <a:ext cx="3047748" cy="2968507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373216"/>
            <a:ext cx="1152128" cy="1221813"/>
          </a:xfrm>
          <a:prstGeom prst="rect">
            <a:avLst/>
          </a:prstGeom>
          <a:noFill/>
        </p:spPr>
      </p:pic>
      <p:pic>
        <p:nvPicPr>
          <p:cNvPr id="11288" name="Picture 24" descr="http://img-fotki.yandex.ru/get/9825/54833049.c1/0_cb496_bf47bfee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6375">
            <a:off x="106761" y="-10888"/>
            <a:ext cx="2857500" cy="19907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2204864"/>
            <a:ext cx="65013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Атмосферный воздух города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149080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 преподаватель</a:t>
            </a:r>
          </a:p>
          <a:p>
            <a:pPr algn="ctr"/>
            <a:r>
              <a:rPr lang="ru-RU" dirty="0"/>
              <a:t>э</a:t>
            </a:r>
            <a:r>
              <a:rPr lang="ru-RU" dirty="0" smtClean="0"/>
              <a:t>кологии</a:t>
            </a:r>
          </a:p>
          <a:p>
            <a:pPr algn="ctr"/>
            <a:r>
              <a:rPr lang="ru-RU" dirty="0" err="1" smtClean="0"/>
              <a:t>Черскова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4248472"/>
          </a:xfrm>
        </p:spPr>
        <p:txBody>
          <a:bodyPr/>
          <a:lstStyle/>
          <a:p>
            <a:pPr algn="ctr"/>
            <a:r>
              <a:rPr lang="ru-RU" dirty="0" smtClean="0"/>
              <a:t>Для определения качества атмосферного воздуха вводится </a:t>
            </a:r>
            <a:r>
              <a:rPr lang="ru-RU" dirty="0" smtClean="0">
                <a:solidFill>
                  <a:srgbClr val="FF0000"/>
                </a:solidFill>
              </a:rPr>
              <a:t>комплексный индекс загрязнения атмосферы (КИЗА)</a:t>
            </a:r>
            <a:r>
              <a:rPr lang="ru-RU" dirty="0" smtClean="0"/>
              <a:t>. Он представляет собой сумму концентраций нескольких загрязняющих веществ в долях ПДК. Чем выше КИЗА, тем хуже качество атмосферного воздуха. </a:t>
            </a:r>
            <a:endParaRPr lang="ru-RU" dirty="0"/>
          </a:p>
        </p:txBody>
      </p:sp>
      <p:pic>
        <p:nvPicPr>
          <p:cNvPr id="3" name="Picture 4" descr="gasmask-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460893" cy="23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FF00"/>
                </a:solidFill>
              </a:rPr>
              <a:t>Автомобильный транспорт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Из всех искусственных источников загрязнения атмосферы самым опасным является автомобильный транспорт. В 1900 г. в мире было 11 тыс. автомобилей, в 1950 г. - 48 </a:t>
            </a:r>
            <a:r>
              <a:rPr lang="ru-RU" sz="2000" b="1" dirty="0" err="1" smtClean="0">
                <a:solidFill>
                  <a:srgbClr val="FFFFFF"/>
                </a:solidFill>
              </a:rPr>
              <a:t>млн</a:t>
            </a:r>
            <a:r>
              <a:rPr lang="ru-RU" sz="2000" b="1" dirty="0" smtClean="0">
                <a:solidFill>
                  <a:srgbClr val="FFFFFF"/>
                </a:solidFill>
              </a:rPr>
              <a:t>, в 1970 г. - 181 </a:t>
            </a:r>
            <a:r>
              <a:rPr lang="ru-RU" sz="2000" b="1" dirty="0" err="1" smtClean="0">
                <a:solidFill>
                  <a:srgbClr val="FFFFFF"/>
                </a:solidFill>
              </a:rPr>
              <a:t>млн</a:t>
            </a:r>
            <a:r>
              <a:rPr lang="ru-RU" sz="2000" b="1" dirty="0" smtClean="0">
                <a:solidFill>
                  <a:srgbClr val="FFFFFF"/>
                </a:solidFill>
              </a:rPr>
              <a:t>, в 1982 г. - 330 </a:t>
            </a:r>
            <a:r>
              <a:rPr lang="ru-RU" sz="2000" b="1" dirty="0" err="1" smtClean="0">
                <a:solidFill>
                  <a:srgbClr val="FFFFFF"/>
                </a:solidFill>
              </a:rPr>
              <a:t>млн</a:t>
            </a:r>
            <a:r>
              <a:rPr lang="ru-RU" sz="2000" b="1" dirty="0" smtClean="0">
                <a:solidFill>
                  <a:srgbClr val="FFFFFF"/>
                </a:solidFill>
              </a:rPr>
              <a:t>, в настоящее время - около 500 </a:t>
            </a:r>
            <a:r>
              <a:rPr lang="ru-RU" sz="2000" b="1" dirty="0" err="1" smtClean="0">
                <a:solidFill>
                  <a:srgbClr val="FFFFFF"/>
                </a:solidFill>
              </a:rPr>
              <a:t>млн</a:t>
            </a:r>
            <a:r>
              <a:rPr lang="ru-RU" sz="2000" b="1" dirty="0" smtClean="0">
                <a:solidFill>
                  <a:srgbClr val="FFFFFF"/>
                </a:solidFill>
              </a:rPr>
              <a:t> автомобилей. Они сжигают сотни миллионов тонн </a:t>
            </a:r>
            <a:r>
              <a:rPr lang="ru-RU" sz="2000" b="1" dirty="0" err="1" smtClean="0">
                <a:solidFill>
                  <a:srgbClr val="FFFFFF"/>
                </a:solidFill>
              </a:rPr>
              <a:t>невозобновимых</a:t>
            </a:r>
            <a:r>
              <a:rPr lang="ru-RU" sz="2000" b="1" dirty="0" smtClean="0">
                <a:solidFill>
                  <a:srgbClr val="FFFFFF"/>
                </a:solidFill>
              </a:rPr>
              <a:t> запасов нефтепродуктов. В отработанных газах автомобилей содержится около 280 вредных компонентов. Автомобильный транспорт становится одним из главных источников загрязнения окружающей среды. В ряде зарубежных государств (Франция, США, Германия) автомобильный транспорт дает более 50 - 60% в конечном счете загрязнения атмосферы.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24578" name="Picture 2" descr="http://autonewsmonitoring.info/uploads/posts/2011-09/avto-transport-kak-istochnik-zagryazneniya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45428"/>
            <a:ext cx="3733799" cy="2512572"/>
          </a:xfrm>
          <a:prstGeom prst="rect">
            <a:avLst/>
          </a:prstGeom>
          <a:noFill/>
        </p:spPr>
      </p:pic>
      <p:pic>
        <p:nvPicPr>
          <p:cNvPr id="24580" name="Picture 4" descr="http://img11.nnm.ru/c/b/c/9/2/a118f50b4b9b0c588eadea797b2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86924"/>
            <a:ext cx="4038600" cy="2471076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676346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343400"/>
            <a:ext cx="3755136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3716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3200" b="1">
                <a:solidFill>
                  <a:srgbClr val="CC0000"/>
                </a:solidFill>
              </a:rPr>
              <a:t>Основные загрязняющие вещества атмосферного воздуха</a:t>
            </a:r>
            <a:r>
              <a:rPr lang="ru-RU" altLang="ru-RU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2800"/>
              <a:t>Различают </a:t>
            </a:r>
            <a:r>
              <a:rPr lang="ru-RU" altLang="ru-RU" sz="2800" b="1"/>
              <a:t>пассивные и активные</a:t>
            </a:r>
            <a:r>
              <a:rPr lang="ru-RU" altLang="ru-RU" sz="2800"/>
              <a:t> загрязнители воздуха. </a:t>
            </a:r>
          </a:p>
          <a:p>
            <a:r>
              <a:rPr lang="ru-RU" altLang="ru-RU" sz="2800"/>
              <a:t>К числу </a:t>
            </a:r>
            <a:r>
              <a:rPr lang="ru-RU" altLang="ru-RU" sz="2800" b="1"/>
              <a:t>пассивных</a:t>
            </a:r>
            <a:r>
              <a:rPr lang="ru-RU" altLang="ru-RU" sz="2800"/>
              <a:t> относятся сажа, пыль, зола (ПДК – 0,05 мг/м</a:t>
            </a:r>
            <a:r>
              <a:rPr lang="ru-RU" altLang="ru-RU" sz="2800" baseline="30000"/>
              <a:t>3</a:t>
            </a:r>
            <a:r>
              <a:rPr lang="ru-RU" altLang="ru-RU" sz="2800"/>
              <a:t>, класс опасности - 3). </a:t>
            </a:r>
          </a:p>
          <a:p>
            <a:r>
              <a:rPr lang="ru-RU" altLang="ru-RU" sz="2800" b="1"/>
              <a:t>Активными</a:t>
            </a:r>
            <a:r>
              <a:rPr lang="ru-RU" altLang="ru-RU" sz="2800"/>
              <a:t> загрязняющими веществами, обладающими </a:t>
            </a:r>
            <a:r>
              <a:rPr lang="ru-RU" altLang="ru-RU" sz="2800" u="sng"/>
              <a:t>токсическими</a:t>
            </a:r>
            <a:r>
              <a:rPr lang="ru-RU" altLang="ru-RU" sz="2800"/>
              <a:t> свойствами, являются производные углерода (углекислый газ и окись углерода), сера, окислы азота, окислы свинца, бензпирен и др.</a:t>
            </a:r>
          </a:p>
        </p:txBody>
      </p:sp>
    </p:spTree>
    <p:extLst>
      <p:ext uri="{BB962C8B-B14F-4D97-AF65-F5344CB8AC3E}">
        <p14:creationId xmlns:p14="http://schemas.microsoft.com/office/powerpoint/2010/main" val="92233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Углекислый газ СО</a:t>
            </a:r>
            <a:r>
              <a:rPr lang="ru-RU" altLang="ru-RU" sz="4000" baseline="-25000"/>
              <a:t>2</a:t>
            </a:r>
            <a:r>
              <a:rPr lang="ru-RU" altLang="ru-RU" sz="4000"/>
              <a:t> </a:t>
            </a:r>
            <a:br>
              <a:rPr lang="ru-RU" altLang="ru-RU" sz="4000"/>
            </a:br>
            <a:r>
              <a:rPr lang="ru-RU" altLang="ru-RU" sz="4000"/>
              <a:t>(Диоксид углерода)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 dirty="0"/>
              <a:t>Является критерием чистоты воздуха в жилых и общественных зданиях</a:t>
            </a:r>
          </a:p>
          <a:p>
            <a:r>
              <a:rPr lang="ru-RU" altLang="ru-RU" sz="2400" dirty="0"/>
              <a:t>Значительное накопление СО</a:t>
            </a:r>
            <a:r>
              <a:rPr lang="ru-RU" altLang="ru-RU" sz="2400" baseline="-25000" dirty="0"/>
              <a:t>2 </a:t>
            </a:r>
            <a:r>
              <a:rPr lang="ru-RU" altLang="ru-RU" sz="2400" dirty="0"/>
              <a:t>в закрытых помещениях указывает на санитарное неблагополучие (скученность людей, плохая вентиляция)</a:t>
            </a:r>
          </a:p>
          <a:p>
            <a:r>
              <a:rPr lang="ru-RU" altLang="ru-RU" sz="2400" dirty="0"/>
              <a:t>ПДК в жилых и общественных зданиях – </a:t>
            </a:r>
            <a:r>
              <a:rPr lang="ru-RU" altLang="ru-RU" sz="2400" b="1" dirty="0"/>
              <a:t>0,1%</a:t>
            </a:r>
            <a:br>
              <a:rPr lang="ru-RU" altLang="ru-RU" sz="2400" b="1" dirty="0"/>
            </a:br>
            <a:r>
              <a:rPr lang="ru-RU" altLang="ru-RU" sz="2400" b="1" dirty="0"/>
              <a:t>                      </a:t>
            </a:r>
            <a:r>
              <a:rPr lang="ru-RU" altLang="ru-RU" sz="2400" dirty="0" smtClean="0"/>
              <a:t>для лечебных учреждений– </a:t>
            </a:r>
            <a:r>
              <a:rPr lang="ru-RU" altLang="ru-RU" sz="2400" b="1" dirty="0"/>
              <a:t>0,07%</a:t>
            </a:r>
          </a:p>
          <a:p>
            <a:pPr algn="ctr">
              <a:buFontTx/>
              <a:buNone/>
            </a:pPr>
            <a:r>
              <a:rPr lang="ru-RU" altLang="ru-RU" sz="1800" dirty="0"/>
              <a:t>(это расчетная величина эффективности вентиляции)</a:t>
            </a:r>
          </a:p>
          <a:p>
            <a:r>
              <a:rPr lang="ru-RU" altLang="ru-RU" sz="2800" dirty="0"/>
              <a:t>Повышением концентрации в атмосфере создает парниковый эффект </a:t>
            </a:r>
          </a:p>
        </p:txBody>
      </p:sp>
    </p:spTree>
    <p:extLst>
      <p:ext uri="{BB962C8B-B14F-4D97-AF65-F5344CB8AC3E}">
        <p14:creationId xmlns:p14="http://schemas.microsoft.com/office/powerpoint/2010/main" val="373129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35975" cy="922337"/>
          </a:xfrm>
        </p:spPr>
        <p:txBody>
          <a:bodyPr/>
          <a:lstStyle/>
          <a:p>
            <a:r>
              <a:rPr lang="ru-RU" altLang="ru-RU" sz="3600" i="1"/>
              <a:t>Оксид углерода (СО) – угарный газ</a:t>
            </a:r>
            <a:r>
              <a:rPr lang="ru-RU" altLang="ru-RU" sz="360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r>
              <a:rPr lang="ru-RU" altLang="ru-RU" sz="2400"/>
              <a:t>является продуктом неполного сгорания топлива, попадающим в атмосферный воздух с выбросами промышленных предприятий и выхлопными газами автотранспорта;</a:t>
            </a:r>
          </a:p>
          <a:p>
            <a:r>
              <a:rPr lang="ru-RU" altLang="ru-RU" sz="2400"/>
              <a:t>обыкновенный дым содержит около 3% оксида углерода, а выхлоп (газы при нормальном режиме работы двигателя) — 7,7%. </a:t>
            </a:r>
          </a:p>
          <a:p>
            <a:r>
              <a:rPr lang="ru-RU" altLang="ru-RU" sz="2400"/>
              <a:t>Табачный дым содержит около 0,5-1,0% </a:t>
            </a:r>
          </a:p>
          <a:p>
            <a:r>
              <a:rPr lang="ru-RU" altLang="ru-RU" sz="2400"/>
              <a:t>В воздухе </a:t>
            </a:r>
            <a:r>
              <a:rPr lang="ru-RU" altLang="ru-RU" sz="2400" u="sng"/>
              <a:t>жилых помещений</a:t>
            </a:r>
            <a:r>
              <a:rPr lang="ru-RU" altLang="ru-RU" sz="2400"/>
              <a:t> может появляться при </a:t>
            </a:r>
            <a:r>
              <a:rPr lang="ru-RU" altLang="ru-RU" sz="2400" u="sng"/>
              <a:t>печном отоплении</a:t>
            </a:r>
            <a:r>
              <a:rPr lang="ru-RU" altLang="ru-RU" sz="2400"/>
              <a:t> в случае преждевременного закрытия дымовой трубы </a:t>
            </a:r>
          </a:p>
        </p:txBody>
      </p:sp>
    </p:spTree>
    <p:extLst>
      <p:ext uri="{BB962C8B-B14F-4D97-AF65-F5344CB8AC3E}">
        <p14:creationId xmlns:p14="http://schemas.microsoft.com/office/powerpoint/2010/main" val="406354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3600" i="1"/>
              <a:t>Оксид углерода (СО) – угарный газ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496300" cy="2376487"/>
          </a:xfrm>
        </p:spPr>
        <p:txBody>
          <a:bodyPr/>
          <a:lstStyle/>
          <a:p>
            <a:r>
              <a:rPr lang="ru-RU" altLang="ru-RU" sz="1800"/>
              <a:t>является токсичным веществом. </a:t>
            </a:r>
          </a:p>
          <a:p>
            <a:r>
              <a:rPr lang="ru-RU" altLang="ru-RU" sz="1800"/>
              <a:t>Проникая через легкие в кровь, он образует прочное химическое соединение с гемоглобином — </a:t>
            </a:r>
            <a:r>
              <a:rPr lang="ru-RU" altLang="ru-RU" sz="1800" b="1"/>
              <a:t>карбоксигемоглобин</a:t>
            </a:r>
            <a:r>
              <a:rPr lang="ru-RU" altLang="ru-RU" sz="1800"/>
              <a:t>, блокируя процессы транспорта кислорода к тканям, в результате чего в организме наступает кислородное голодание — аноксемия острого или хронического характера в зависимости от концентрации. Чаще встречаются хронические отравления, выражающиеся головной болью, снижением памяти, расстройством сна, повышенной утомляемостью и др. 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611188" y="5373688"/>
            <a:ext cx="1079500" cy="1008062"/>
          </a:xfrm>
          <a:prstGeom prst="ellipse">
            <a:avLst/>
          </a:prstGeom>
          <a:solidFill>
            <a:srgbClr val="40949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smtClean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Углекислый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газ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СО</a:t>
            </a:r>
            <a:r>
              <a:rPr lang="ru-RU" altLang="ru-RU" sz="1200" b="1" baseline="-25000" smtClean="0">
                <a:solidFill>
                  <a:srgbClr val="FFFF00"/>
                </a:solidFill>
              </a:rPr>
              <a:t>2</a:t>
            </a:r>
            <a:endParaRPr lang="ru-RU" altLang="ru-RU" sz="1200" b="1" smtClean="0">
              <a:solidFill>
                <a:srgbClr val="FFFF00"/>
              </a:solidFill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539750" y="4076700"/>
            <a:ext cx="1079500" cy="1008063"/>
          </a:xfrm>
          <a:prstGeom prst="ellipse">
            <a:avLst/>
          </a:prstGeom>
          <a:solidFill>
            <a:srgbClr val="224F5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Оксид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углерода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(угарный газ)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СО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1619250" y="4292600"/>
            <a:ext cx="719138" cy="2160588"/>
          </a:xfrm>
          <a:prstGeom prst="rightBrace">
            <a:avLst>
              <a:gd name="adj1" fmla="val 250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-988204">
            <a:off x="2124075" y="4941888"/>
            <a:ext cx="1223963" cy="792162"/>
          </a:xfrm>
          <a:prstGeom prst="chevron">
            <a:avLst>
              <a:gd name="adj" fmla="val 97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3132138" y="4437063"/>
            <a:ext cx="1295400" cy="86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гемоглобин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 rot="-1006363">
            <a:off x="4284663" y="4221163"/>
            <a:ext cx="1223962" cy="792162"/>
          </a:xfrm>
          <a:prstGeom prst="chevron">
            <a:avLst>
              <a:gd name="adj" fmla="val 97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5435600" y="4005263"/>
            <a:ext cx="1439863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карбокси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гемоглобин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 rot="2240511">
            <a:off x="6659563" y="4797425"/>
            <a:ext cx="1223962" cy="792163"/>
          </a:xfrm>
          <a:prstGeom prst="chevron">
            <a:avLst>
              <a:gd name="adj" fmla="val 97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5940425" y="5734050"/>
            <a:ext cx="2881313" cy="8651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угар и паралич дыхания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68313" y="981075"/>
            <a:ext cx="8064500" cy="762000"/>
          </a:xfrm>
          <a:prstGeom prst="rect">
            <a:avLst/>
          </a:prstGeom>
          <a:solidFill>
            <a:srgbClr val="409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</a:rPr>
              <a:t>Максимально-разовая ПДК – 5 мг/м</a:t>
            </a:r>
            <a:r>
              <a:rPr lang="ru-RU" altLang="ru-RU" sz="2200" baseline="30000" dirty="0" smtClean="0">
                <a:solidFill>
                  <a:srgbClr val="000000"/>
                </a:solidFill>
              </a:rPr>
              <a:t>3</a:t>
            </a:r>
            <a:r>
              <a:rPr lang="ru-RU" altLang="ru-RU" sz="2200" dirty="0" smtClean="0">
                <a:solidFill>
                  <a:srgbClr val="000000"/>
                </a:solidFill>
              </a:rPr>
              <a:t>, </a:t>
            </a:r>
            <a:br>
              <a:rPr lang="ru-RU" altLang="ru-RU" sz="2200" dirty="0" smtClean="0">
                <a:solidFill>
                  <a:srgbClr val="000000"/>
                </a:solidFill>
              </a:rPr>
            </a:br>
            <a:r>
              <a:rPr lang="ru-RU" altLang="ru-RU" sz="2200" dirty="0" smtClean="0">
                <a:solidFill>
                  <a:srgbClr val="000000"/>
                </a:solidFill>
              </a:rPr>
              <a:t>класс опасности - 2</a:t>
            </a:r>
          </a:p>
        </p:txBody>
      </p:sp>
    </p:spTree>
    <p:extLst>
      <p:ext uri="{BB962C8B-B14F-4D97-AF65-F5344CB8AC3E}">
        <p14:creationId xmlns:p14="http://schemas.microsoft.com/office/powerpoint/2010/main" val="418306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i="1"/>
              <a:t>Диоксид серы (</a:t>
            </a:r>
            <a:r>
              <a:rPr lang="en-US" altLang="ru-RU" i="1"/>
              <a:t>SO</a:t>
            </a:r>
            <a:r>
              <a:rPr lang="ru-RU" altLang="ru-RU" i="1" baseline="-25000"/>
              <a:t>2</a:t>
            </a:r>
            <a:r>
              <a:rPr lang="ru-RU" altLang="ru-RU" i="1"/>
              <a:t>)</a:t>
            </a:r>
            <a:r>
              <a:rPr lang="ru-RU" altLang="ru-RU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2592388"/>
          </a:xfrm>
        </p:spPr>
        <p:txBody>
          <a:bodyPr/>
          <a:lstStyle/>
          <a:p>
            <a:r>
              <a:rPr lang="ru-RU" altLang="ru-RU" sz="2200"/>
              <a:t>поступает в атмосферу при сжигании топлива, богатого серой, </a:t>
            </a:r>
          </a:p>
          <a:p>
            <a:r>
              <a:rPr lang="ru-RU" altLang="ru-RU" sz="2200"/>
              <a:t>обладает резким запахом и оказывает раздражающее действие на слизистые оболочки глаз и верхних дыхательных путей </a:t>
            </a:r>
          </a:p>
          <a:p>
            <a:r>
              <a:rPr lang="ru-RU" altLang="ru-RU" sz="2200"/>
              <a:t>диоксид серы окисляется в триоксид серы, который с влагой воздуха образует аэрозоль серной кислоты 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23850" y="4365625"/>
            <a:ext cx="935038" cy="936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Диоксид </a:t>
            </a:r>
            <a:endParaRPr lang="en-US" altLang="ru-RU" sz="1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серы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000000"/>
                </a:solidFill>
              </a:rPr>
              <a:t>SO</a:t>
            </a:r>
            <a:r>
              <a:rPr lang="en-US" altLang="ru-RU" sz="1200" b="1" baseline="-25000" smtClean="0">
                <a:solidFill>
                  <a:srgbClr val="000000"/>
                </a:solidFill>
              </a:rPr>
              <a:t>2</a:t>
            </a:r>
            <a:endParaRPr lang="ru-RU" altLang="ru-RU" sz="1200" b="1" smtClean="0">
              <a:solidFill>
                <a:srgbClr val="0000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268538" y="566102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b="1" smtClean="0">
                <a:solidFill>
                  <a:srgbClr val="000000"/>
                </a:solidFill>
              </a:rPr>
              <a:t>+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627313" y="5445125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Влага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Н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2</a:t>
            </a:r>
            <a:r>
              <a:rPr lang="ru-RU" altLang="ru-RU" sz="1200" b="1" smtClean="0">
                <a:solidFill>
                  <a:srgbClr val="000000"/>
                </a:solidFill>
              </a:rPr>
              <a:t>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smtClean="0">
              <a:solidFill>
                <a:srgbClr val="000000"/>
              </a:solidFill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348038" y="56610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3708400" y="5445125"/>
            <a:ext cx="936625" cy="863600"/>
          </a:xfrm>
          <a:prstGeom prst="flowChartTerminator">
            <a:avLst/>
          </a:prstGeom>
          <a:solidFill>
            <a:srgbClr val="3EB45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</a:rPr>
              <a:t>Серная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</a:rPr>
              <a:t>кислота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Н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2</a:t>
            </a:r>
            <a:r>
              <a:rPr lang="en-US" altLang="ru-RU" sz="1200" b="1" smtClean="0">
                <a:solidFill>
                  <a:srgbClr val="000000"/>
                </a:solidFill>
              </a:rPr>
              <a:t>SO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4</a:t>
            </a:r>
            <a:endParaRPr lang="ru-RU" altLang="ru-RU" sz="1400" b="1" smtClean="0">
              <a:solidFill>
                <a:srgbClr val="000000"/>
              </a:solidFill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 rot="-1260634">
            <a:off x="4643438" y="4868863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разрушает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6084888" y="4508500"/>
            <a:ext cx="2447925" cy="6492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Легкие, слизистые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258888" y="46529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b="1" smtClean="0">
                <a:solidFill>
                  <a:srgbClr val="000000"/>
                </a:solidFill>
              </a:rPr>
              <a:t>+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1619250" y="4508500"/>
            <a:ext cx="719138" cy="720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</a:t>
            </a:r>
            <a:r>
              <a:rPr lang="ru-RU" altLang="ru-RU" baseline="-25000" smtClean="0">
                <a:solidFill>
                  <a:srgbClr val="000000"/>
                </a:solidFill>
              </a:rPr>
              <a:t>2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 rot="-5400000">
            <a:off x="1116013" y="4364037"/>
            <a:ext cx="287338" cy="2017713"/>
          </a:xfrm>
          <a:prstGeom prst="leftBrace">
            <a:avLst>
              <a:gd name="adj1" fmla="val 585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1331913" y="5445125"/>
            <a:ext cx="935037" cy="936625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Триоксид </a:t>
            </a:r>
            <a:endParaRPr lang="en-US" altLang="ru-RU" sz="1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серы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000000"/>
                </a:solidFill>
              </a:rPr>
              <a:t>SO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3</a:t>
            </a:r>
            <a:endParaRPr lang="ru-RU" altLang="ru-RU" sz="1200" b="1" smtClean="0">
              <a:solidFill>
                <a:srgbClr val="000000"/>
              </a:solidFill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 rot="719615">
            <a:off x="4643438" y="6092825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вызывает</a:t>
            </a:r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6227763" y="6165850"/>
            <a:ext cx="2305050" cy="549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коррозию металла</a:t>
            </a:r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4716463" y="5445125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уничтожает</a:t>
            </a:r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6300788" y="5300663"/>
            <a:ext cx="2519362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Растения, особенно</a:t>
            </a:r>
            <a:br>
              <a:rPr lang="ru-RU" altLang="ru-RU" smtClean="0">
                <a:solidFill>
                  <a:srgbClr val="000000"/>
                </a:solidFill>
              </a:rPr>
            </a:br>
            <a:r>
              <a:rPr lang="ru-RU" altLang="ru-RU" smtClean="0">
                <a:solidFill>
                  <a:srgbClr val="000000"/>
                </a:solidFill>
              </a:rPr>
              <a:t>хвойные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468313" y="1052513"/>
            <a:ext cx="8064500" cy="822325"/>
          </a:xfrm>
          <a:prstGeom prst="rect">
            <a:avLst/>
          </a:prstGeom>
          <a:solidFill>
            <a:srgbClr val="409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Максимально-разовая ПДК – 0,5 мг/м</a:t>
            </a:r>
            <a:r>
              <a:rPr lang="ru-RU" altLang="ru-RU" sz="2400" baseline="30000" smtClean="0">
                <a:solidFill>
                  <a:srgbClr val="000000"/>
                </a:solidFill>
              </a:rPr>
              <a:t>3</a:t>
            </a:r>
            <a:r>
              <a:rPr lang="ru-RU" altLang="ru-RU" sz="2400" smtClean="0">
                <a:solidFill>
                  <a:srgbClr val="000000"/>
                </a:solidFill>
              </a:rPr>
              <a:t>, </a:t>
            </a:r>
            <a:br>
              <a:rPr lang="ru-RU" altLang="ru-RU" sz="2400" smtClean="0">
                <a:solidFill>
                  <a:srgbClr val="000000"/>
                </a:solidFill>
              </a:rPr>
            </a:br>
            <a:r>
              <a:rPr lang="ru-RU" altLang="ru-RU" sz="2400" smtClean="0">
                <a:solidFill>
                  <a:srgbClr val="000000"/>
                </a:solidFill>
              </a:rPr>
              <a:t>класс опасности - 3</a:t>
            </a:r>
          </a:p>
        </p:txBody>
      </p:sp>
    </p:spTree>
    <p:extLst>
      <p:ext uri="{BB962C8B-B14F-4D97-AF65-F5344CB8AC3E}">
        <p14:creationId xmlns:p14="http://schemas.microsoft.com/office/powerpoint/2010/main" val="70765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i="1"/>
              <a:t>Диоксид серы (</a:t>
            </a:r>
            <a:r>
              <a:rPr lang="en-US" altLang="ru-RU" i="1"/>
              <a:t>SO</a:t>
            </a:r>
            <a:r>
              <a:rPr lang="ru-RU" altLang="ru-RU" i="1" baseline="-25000"/>
              <a:t>2</a:t>
            </a:r>
            <a:r>
              <a:rPr lang="ru-RU" altLang="ru-RU" i="1"/>
              <a:t>)</a:t>
            </a:r>
            <a:r>
              <a:rPr lang="ru-RU" altLang="ru-RU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2592388"/>
          </a:xfrm>
        </p:spPr>
        <p:txBody>
          <a:bodyPr/>
          <a:lstStyle/>
          <a:p>
            <a:r>
              <a:rPr lang="ru-RU" altLang="ru-RU" sz="2200"/>
              <a:t>поступает в атмосферу при сжигании топлива, богатого серой, </a:t>
            </a:r>
          </a:p>
          <a:p>
            <a:r>
              <a:rPr lang="ru-RU" altLang="ru-RU" sz="2200"/>
              <a:t>обладает резким запахом и оказывает раздражающее действие на слизистые оболочки глаз и верхних дыхательных путей </a:t>
            </a:r>
          </a:p>
          <a:p>
            <a:r>
              <a:rPr lang="ru-RU" altLang="ru-RU" sz="2200"/>
              <a:t>диоксид серы окисляется в триоксид серы, который с влагой воздуха образует аэрозоль серной кислоты 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23850" y="4365625"/>
            <a:ext cx="935038" cy="936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Диоксид </a:t>
            </a:r>
            <a:endParaRPr lang="en-US" altLang="ru-RU" sz="1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серы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000000"/>
                </a:solidFill>
              </a:rPr>
              <a:t>SO</a:t>
            </a:r>
            <a:r>
              <a:rPr lang="en-US" altLang="ru-RU" sz="1200" b="1" baseline="-25000" smtClean="0">
                <a:solidFill>
                  <a:srgbClr val="000000"/>
                </a:solidFill>
              </a:rPr>
              <a:t>2</a:t>
            </a:r>
            <a:endParaRPr lang="ru-RU" altLang="ru-RU" sz="1200" b="1" smtClean="0">
              <a:solidFill>
                <a:srgbClr val="00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68538" y="566102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b="1" smtClean="0">
                <a:solidFill>
                  <a:srgbClr val="000000"/>
                </a:solidFill>
              </a:rPr>
              <a:t>+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2627313" y="5445125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Влага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Н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2</a:t>
            </a:r>
            <a:r>
              <a:rPr lang="ru-RU" altLang="ru-RU" sz="1200" b="1" smtClean="0">
                <a:solidFill>
                  <a:srgbClr val="000000"/>
                </a:solidFill>
              </a:rPr>
              <a:t>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smtClean="0">
              <a:solidFill>
                <a:srgbClr val="000000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348038" y="56610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3708400" y="5445125"/>
            <a:ext cx="936625" cy="863600"/>
          </a:xfrm>
          <a:prstGeom prst="flowChartTerminator">
            <a:avLst/>
          </a:prstGeom>
          <a:solidFill>
            <a:srgbClr val="3EB45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</a:rPr>
              <a:t>Серная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</a:rPr>
              <a:t>кислота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Н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2</a:t>
            </a:r>
            <a:r>
              <a:rPr lang="en-US" altLang="ru-RU" sz="1200" b="1" smtClean="0">
                <a:solidFill>
                  <a:srgbClr val="000000"/>
                </a:solidFill>
              </a:rPr>
              <a:t>SO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4</a:t>
            </a:r>
            <a:endParaRPr lang="ru-RU" altLang="ru-RU" sz="1400" b="1" smtClean="0">
              <a:solidFill>
                <a:srgbClr val="000000"/>
              </a:solidFill>
            </a:endParaRP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-1260634">
            <a:off x="4643438" y="4868863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разрушает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6084888" y="4508500"/>
            <a:ext cx="2447925" cy="6492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Легкие, слизистые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258888" y="46529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b="1" smtClean="0">
                <a:solidFill>
                  <a:srgbClr val="000000"/>
                </a:solidFill>
              </a:rPr>
              <a:t>+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1619250" y="4508500"/>
            <a:ext cx="719138" cy="720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</a:t>
            </a:r>
            <a:r>
              <a:rPr lang="ru-RU" altLang="ru-RU" baseline="-25000" smtClean="0">
                <a:solidFill>
                  <a:srgbClr val="000000"/>
                </a:solidFill>
              </a:rPr>
              <a:t>2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0189" name="AutoShape 13"/>
          <p:cNvSpPr>
            <a:spLocks/>
          </p:cNvSpPr>
          <p:nvPr/>
        </p:nvSpPr>
        <p:spPr bwMode="auto">
          <a:xfrm rot="-5400000">
            <a:off x="1116013" y="4364037"/>
            <a:ext cx="287338" cy="2017713"/>
          </a:xfrm>
          <a:prstGeom prst="leftBrace">
            <a:avLst>
              <a:gd name="adj1" fmla="val 585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1331913" y="5445125"/>
            <a:ext cx="935037" cy="936625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Триоксид </a:t>
            </a:r>
            <a:endParaRPr lang="en-US" altLang="ru-RU" sz="1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серы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000000"/>
                </a:solidFill>
              </a:rPr>
              <a:t>SO</a:t>
            </a:r>
            <a:r>
              <a:rPr lang="ru-RU" altLang="ru-RU" sz="1200" b="1" baseline="-25000" smtClean="0">
                <a:solidFill>
                  <a:srgbClr val="000000"/>
                </a:solidFill>
              </a:rPr>
              <a:t>3</a:t>
            </a:r>
            <a:endParaRPr lang="ru-RU" altLang="ru-RU" sz="1200" b="1" smtClean="0">
              <a:solidFill>
                <a:srgbClr val="000000"/>
              </a:solidFill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719615">
            <a:off x="4643438" y="6092825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вызывает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6165850"/>
            <a:ext cx="2305050" cy="549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коррозию металла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4716463" y="5445125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уничтожает</a:t>
            </a: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>
            <a:off x="6300788" y="5300663"/>
            <a:ext cx="2519362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Растения, особенно</a:t>
            </a:r>
            <a:br>
              <a:rPr lang="ru-RU" altLang="ru-RU" smtClean="0">
                <a:solidFill>
                  <a:srgbClr val="000000"/>
                </a:solidFill>
              </a:rPr>
            </a:br>
            <a:r>
              <a:rPr lang="ru-RU" altLang="ru-RU" smtClean="0">
                <a:solidFill>
                  <a:srgbClr val="000000"/>
                </a:solidFill>
              </a:rPr>
              <a:t>хвойные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468313" y="1052513"/>
            <a:ext cx="8064500" cy="822325"/>
          </a:xfrm>
          <a:prstGeom prst="rect">
            <a:avLst/>
          </a:prstGeom>
          <a:solidFill>
            <a:srgbClr val="409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Максимально-разовая ПДК – 0,5 мг/м</a:t>
            </a:r>
            <a:r>
              <a:rPr lang="ru-RU" altLang="ru-RU" sz="2400" baseline="30000" smtClean="0">
                <a:solidFill>
                  <a:srgbClr val="000000"/>
                </a:solidFill>
              </a:rPr>
              <a:t>3</a:t>
            </a:r>
            <a:r>
              <a:rPr lang="ru-RU" altLang="ru-RU" sz="2400" smtClean="0">
                <a:solidFill>
                  <a:srgbClr val="000000"/>
                </a:solidFill>
              </a:rPr>
              <a:t>, </a:t>
            </a:r>
            <a:br>
              <a:rPr lang="ru-RU" altLang="ru-RU" sz="2400" smtClean="0">
                <a:solidFill>
                  <a:srgbClr val="000000"/>
                </a:solidFill>
              </a:rPr>
            </a:br>
            <a:r>
              <a:rPr lang="ru-RU" altLang="ru-RU" sz="2400" smtClean="0">
                <a:solidFill>
                  <a:srgbClr val="000000"/>
                </a:solidFill>
              </a:rPr>
              <a:t>класс опасности - 3</a:t>
            </a:r>
          </a:p>
        </p:txBody>
      </p:sp>
    </p:spTree>
    <p:extLst>
      <p:ext uri="{BB962C8B-B14F-4D97-AF65-F5344CB8AC3E}">
        <p14:creationId xmlns:p14="http://schemas.microsoft.com/office/powerpoint/2010/main" val="197603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561975"/>
          </a:xfrm>
        </p:spPr>
        <p:txBody>
          <a:bodyPr/>
          <a:lstStyle/>
          <a:p>
            <a:r>
              <a:rPr lang="ru-RU" altLang="ru-RU" sz="4000" b="1" i="1"/>
              <a:t>Оксиды азота</a:t>
            </a:r>
            <a:r>
              <a:rPr lang="ru-RU" altLang="ru-RU" sz="400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229600" cy="1081088"/>
          </a:xfrm>
        </p:spPr>
        <p:txBody>
          <a:bodyPr/>
          <a:lstStyle/>
          <a:p>
            <a:r>
              <a:rPr lang="ru-RU" altLang="ru-RU" sz="2000"/>
              <a:t>содержатся в выхлопных газах автотранспорта и в выбросах промышленных предприятий, производящих азотную кислоту, азотные удобрения, взрывчатые вещества и др.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8280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Наиболее вредным веществом является </a:t>
            </a:r>
            <a:r>
              <a:rPr lang="ru-RU" altLang="ru-RU" sz="2000" b="1" smtClean="0">
                <a:solidFill>
                  <a:srgbClr val="000000"/>
                </a:solidFill>
              </a:rPr>
              <a:t>диоксид азота</a:t>
            </a:r>
            <a:r>
              <a:rPr lang="ru-RU" altLang="ru-RU" sz="2000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smtClean="0">
                <a:solidFill>
                  <a:srgbClr val="000000"/>
                </a:solidFill>
              </a:rPr>
              <a:t> под влиянием ультрафиолетовых лучей приводит к образованию свободных радикалов озона</a:t>
            </a:r>
            <a:r>
              <a:rPr lang="ru-RU" altLang="ru-RU" smtClean="0">
                <a:solidFill>
                  <a:srgbClr val="000000"/>
                </a:solidFill>
              </a:rPr>
              <a:t> </a:t>
            </a:r>
            <a:endParaRPr lang="ru-RU" altLang="ru-RU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smtClean="0">
                <a:solidFill>
                  <a:srgbClr val="000000"/>
                </a:solidFill>
              </a:rPr>
              <a:t>раздражает слизистые оболочки верхних дыхательных путей.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smtClean="0">
                <a:solidFill>
                  <a:srgbClr val="000000"/>
                </a:solidFill>
              </a:rPr>
              <a:t>взаимодействует с гемоглобином крови, вызывая образование метгемоглобина 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79388" y="5661025"/>
            <a:ext cx="1079500" cy="10080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Диоксид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FFFF00"/>
                </a:solidFill>
              </a:rPr>
              <a:t>азота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FF00"/>
                </a:solidFill>
              </a:rPr>
              <a:t>N</a:t>
            </a:r>
            <a:r>
              <a:rPr lang="ru-RU" altLang="ru-RU" sz="1200" b="1" smtClean="0">
                <a:solidFill>
                  <a:srgbClr val="FFFF00"/>
                </a:solidFill>
              </a:rPr>
              <a:t>О</a:t>
            </a:r>
            <a:r>
              <a:rPr lang="en-US" altLang="ru-RU" sz="1200" b="1" baseline="-25000" smtClean="0">
                <a:solidFill>
                  <a:srgbClr val="FFFF00"/>
                </a:solidFill>
              </a:rPr>
              <a:t>2</a:t>
            </a:r>
            <a:endParaRPr lang="ru-RU" altLang="ru-RU" sz="1200" b="1" smtClean="0">
              <a:solidFill>
                <a:srgbClr val="FFFF00"/>
              </a:solidFill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 rot="-1131360">
            <a:off x="1116013" y="5516563"/>
            <a:ext cx="1223962" cy="792162"/>
          </a:xfrm>
          <a:prstGeom prst="chevron">
            <a:avLst>
              <a:gd name="adj" fmla="val 97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2339975" y="5157788"/>
            <a:ext cx="1295400" cy="86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гемоглобин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rot="-1087175">
            <a:off x="3348038" y="4941888"/>
            <a:ext cx="1223962" cy="792162"/>
          </a:xfrm>
          <a:prstGeom prst="chevron">
            <a:avLst>
              <a:gd name="adj" fmla="val 97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500563" y="4437063"/>
            <a:ext cx="1800225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метгемоглобин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 rot="1791389">
            <a:off x="5940425" y="4941888"/>
            <a:ext cx="1223963" cy="792162"/>
          </a:xfrm>
          <a:prstGeom prst="chevron">
            <a:avLst>
              <a:gd name="adj" fmla="val 97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6084888" y="5734050"/>
            <a:ext cx="244792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Отек легких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23850" y="1916113"/>
            <a:ext cx="8064500" cy="822325"/>
          </a:xfrm>
          <a:prstGeom prst="rect">
            <a:avLst/>
          </a:prstGeom>
          <a:solidFill>
            <a:srgbClr val="409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Максимально-разовая ПДК – 0,085 мг/м</a:t>
            </a:r>
            <a:r>
              <a:rPr lang="ru-RU" altLang="ru-RU" sz="2400" baseline="30000" smtClean="0">
                <a:solidFill>
                  <a:srgbClr val="000000"/>
                </a:solidFill>
              </a:rPr>
              <a:t>3</a:t>
            </a:r>
            <a:r>
              <a:rPr lang="ru-RU" altLang="ru-RU" sz="2400" smtClean="0">
                <a:solidFill>
                  <a:srgbClr val="000000"/>
                </a:solidFill>
              </a:rPr>
              <a:t>, </a:t>
            </a:r>
            <a:br>
              <a:rPr lang="ru-RU" altLang="ru-RU" sz="2400" smtClean="0">
                <a:solidFill>
                  <a:srgbClr val="000000"/>
                </a:solidFill>
              </a:rPr>
            </a:br>
            <a:r>
              <a:rPr lang="ru-RU" altLang="ru-RU" sz="2400" smtClean="0">
                <a:solidFill>
                  <a:srgbClr val="000000"/>
                </a:solidFill>
              </a:rPr>
              <a:t>класс опасности - 2</a:t>
            </a:r>
          </a:p>
        </p:txBody>
      </p:sp>
    </p:spTree>
    <p:extLst>
      <p:ext uri="{BB962C8B-B14F-4D97-AF65-F5344CB8AC3E}">
        <p14:creationId xmlns:p14="http://schemas.microsoft.com/office/powerpoint/2010/main" val="143266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689600"/>
          </a:xfrm>
        </p:spPr>
        <p:txBody>
          <a:bodyPr/>
          <a:lstStyle/>
          <a:p>
            <a:r>
              <a:rPr lang="ru-RU" altLang="ru-RU"/>
              <a:t>Формальдегид </a:t>
            </a:r>
            <a:r>
              <a:rPr lang="ru-RU" altLang="ru-RU" sz="2400"/>
              <a:t>вызывает дерматиты и заболевания органов дыхания</a:t>
            </a:r>
            <a:br>
              <a:rPr lang="ru-RU" altLang="ru-RU" sz="2400"/>
            </a:br>
            <a:endParaRPr lang="ru-RU" altLang="ru-RU" sz="2400"/>
          </a:p>
          <a:p>
            <a:endParaRPr lang="ru-RU" altLang="ru-RU"/>
          </a:p>
          <a:p>
            <a:r>
              <a:rPr lang="ru-RU" altLang="ru-RU"/>
              <a:t>Сероводород </a:t>
            </a:r>
            <a:r>
              <a:rPr lang="ru-RU" altLang="ru-RU" sz="2400"/>
              <a:t>раздражает верхние дыхательные пути и слизистые</a:t>
            </a:r>
          </a:p>
          <a:p>
            <a:endParaRPr lang="ru-RU" altLang="ru-RU" sz="2400"/>
          </a:p>
          <a:p>
            <a:endParaRPr lang="ru-RU" altLang="ru-RU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8064500" cy="830997"/>
          </a:xfrm>
          <a:prstGeom prst="rect">
            <a:avLst/>
          </a:prstGeom>
          <a:solidFill>
            <a:srgbClr val="409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</a:rPr>
              <a:t>Максимально-разовая ПДК – 0,035 мг/м</a:t>
            </a:r>
            <a:r>
              <a:rPr lang="ru-RU" altLang="ru-RU" sz="2400" baseline="30000" dirty="0" smtClean="0">
                <a:solidFill>
                  <a:srgbClr val="000000"/>
                </a:solidFill>
              </a:rPr>
              <a:t>3</a:t>
            </a:r>
            <a:r>
              <a:rPr lang="ru-RU" altLang="ru-RU" sz="2400" dirty="0" smtClean="0">
                <a:solidFill>
                  <a:srgbClr val="000000"/>
                </a:solidFill>
              </a:rPr>
              <a:t>, </a:t>
            </a:r>
            <a:br>
              <a:rPr lang="ru-RU" altLang="ru-RU" sz="2400" dirty="0" smtClean="0">
                <a:solidFill>
                  <a:srgbClr val="000000"/>
                </a:solidFill>
              </a:rPr>
            </a:br>
            <a:r>
              <a:rPr lang="ru-RU" altLang="ru-RU" sz="2400" dirty="0" smtClean="0">
                <a:solidFill>
                  <a:srgbClr val="000000"/>
                </a:solidFill>
              </a:rPr>
              <a:t>класс опасности - 3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11188" y="3284538"/>
            <a:ext cx="8064500" cy="830997"/>
          </a:xfrm>
          <a:prstGeom prst="rect">
            <a:avLst/>
          </a:prstGeom>
          <a:solidFill>
            <a:srgbClr val="409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Максимально-разовая ПДК – 0,008 мг/м</a:t>
            </a:r>
            <a:r>
              <a:rPr lang="ru-RU" altLang="ru-RU" sz="2400" baseline="30000" smtClean="0">
                <a:solidFill>
                  <a:srgbClr val="000000"/>
                </a:solidFill>
              </a:rPr>
              <a:t>3</a:t>
            </a:r>
            <a:r>
              <a:rPr lang="ru-RU" altLang="ru-RU" sz="2400" smtClean="0">
                <a:solidFill>
                  <a:srgbClr val="000000"/>
                </a:solidFill>
              </a:rPr>
              <a:t>, </a:t>
            </a:r>
            <a:br>
              <a:rPr lang="ru-RU" altLang="ru-RU" sz="2400" smtClean="0">
                <a:solidFill>
                  <a:srgbClr val="000000"/>
                </a:solidFill>
              </a:rPr>
            </a:br>
            <a:r>
              <a:rPr lang="ru-RU" altLang="ru-RU" sz="2400" smtClean="0">
                <a:solidFill>
                  <a:srgbClr val="000000"/>
                </a:solidFill>
              </a:rPr>
              <a:t>класс опасности - 3</a:t>
            </a:r>
          </a:p>
        </p:txBody>
      </p:sp>
    </p:spTree>
    <p:extLst>
      <p:ext uri="{BB962C8B-B14F-4D97-AF65-F5344CB8AC3E}">
        <p14:creationId xmlns:p14="http://schemas.microsoft.com/office/powerpoint/2010/main" val="62810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f027_6705e46f_X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8424936" cy="1009653"/>
          </a:xfrm>
          <a:prstGeom prst="rect">
            <a:avLst/>
          </a:prstGeom>
        </p:spPr>
      </p:pic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373216"/>
            <a:ext cx="1152128" cy="12218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0935"/>
            <a:ext cx="7392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 – это смесь газов</a:t>
            </a:r>
            <a:endParaRPr lang="ru-RU" sz="5400" b="0" cap="none" spc="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84784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Всего </a:t>
            </a:r>
            <a:r>
              <a:rPr lang="ru-RU" sz="3600" b="1" dirty="0"/>
              <a:t>лишь два века назад учёные узнали, что воздух – смесь многих газов, в основном </a:t>
            </a:r>
            <a:r>
              <a:rPr lang="ru-RU" sz="3600" b="1" dirty="0" smtClean="0"/>
              <a:t>:</a:t>
            </a:r>
          </a:p>
          <a:p>
            <a:r>
              <a:rPr lang="ru-RU" sz="4400" b="1" i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азота </a:t>
            </a:r>
            <a:r>
              <a:rPr lang="ru-RU" sz="4400" b="1" i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– 78%, </a:t>
            </a:r>
            <a:endParaRPr lang="ru-RU" sz="4400" b="1" i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  <a:p>
            <a:r>
              <a:rPr lang="ru-RU" sz="4400" b="1" i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кислорода </a:t>
            </a:r>
            <a:r>
              <a:rPr lang="ru-RU" sz="4400" b="1" i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– 21% </a:t>
            </a:r>
            <a:endParaRPr lang="ru-RU" sz="4400" b="1" i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  <a:p>
            <a:r>
              <a:rPr lang="ru-RU" sz="4400" b="1" i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углекислого </a:t>
            </a:r>
            <a:r>
              <a:rPr lang="ru-RU" sz="4400" b="1" i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газа – 1%.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60350"/>
            <a:ext cx="7315200" cy="1143000"/>
          </a:xfrm>
        </p:spPr>
        <p:txBody>
          <a:bodyPr/>
          <a:lstStyle/>
          <a:p>
            <a:pPr algn="ctr"/>
            <a:r>
              <a:rPr lang="ru-RU" altLang="ru-RU" smtClean="0"/>
              <a:t>Загрязняющие вещества 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484313"/>
            <a:ext cx="3240087" cy="4525962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2800" smtClean="0"/>
          </a:p>
          <a:p>
            <a:pPr algn="ctr">
              <a:buFontTx/>
              <a:buNone/>
            </a:pPr>
            <a:endParaRPr lang="ru-RU" altLang="ru-RU" sz="2800" smtClean="0"/>
          </a:p>
          <a:p>
            <a:pPr algn="ctr">
              <a:buFontTx/>
              <a:buNone/>
            </a:pPr>
            <a:endParaRPr lang="ru-RU" altLang="ru-RU" sz="2800" smtClean="0"/>
          </a:p>
          <a:p>
            <a:pPr algn="ctr">
              <a:buFontTx/>
              <a:buNone/>
            </a:pPr>
            <a:r>
              <a:rPr lang="ru-RU" altLang="ru-RU" sz="2400" smtClean="0"/>
              <a:t>	</a:t>
            </a:r>
            <a:r>
              <a:rPr lang="ru-RU" altLang="ru-RU" sz="3600" i="1" smtClean="0"/>
              <a:t>вещества, </a:t>
            </a:r>
          </a:p>
          <a:p>
            <a:pPr algn="ctr">
              <a:buFontTx/>
              <a:buNone/>
            </a:pPr>
            <a:r>
              <a:rPr lang="ru-RU" altLang="ru-RU" sz="3600" i="1" smtClean="0"/>
              <a:t>поступающие непосредственно  в атмосферу 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9700" y="1628775"/>
            <a:ext cx="35433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2400" smtClean="0"/>
          </a:p>
          <a:p>
            <a:pPr algn="ctr">
              <a:buFontTx/>
              <a:buNone/>
            </a:pPr>
            <a:endParaRPr lang="ru-RU" altLang="ru-RU" sz="2400" smtClean="0"/>
          </a:p>
          <a:p>
            <a:pPr algn="ctr">
              <a:buFontTx/>
              <a:buNone/>
            </a:pPr>
            <a:endParaRPr lang="ru-RU" altLang="ru-RU" sz="2400" smtClean="0"/>
          </a:p>
          <a:p>
            <a:pPr algn="ctr">
              <a:buFontTx/>
              <a:buNone/>
            </a:pPr>
            <a:r>
              <a:rPr lang="ru-RU" altLang="ru-RU" sz="3600" i="1" smtClean="0"/>
              <a:t>содержащиеся в атмосфере фотохимические окислители и кислоты 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867400" y="1773238"/>
            <a:ext cx="2520950" cy="9366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Вторичные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  <a:latin typeface="Monotype Corsiva" panose="03010101010201010101" pitchFamily="66" charset="0"/>
              </a:rPr>
              <a:t>загрязнители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403350" y="1773238"/>
            <a:ext cx="2520950" cy="935037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  <a:latin typeface="Monotype Corsiva" panose="03010101010201010101" pitchFamily="66" charset="0"/>
              </a:rPr>
              <a:t>Первичные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  <a:latin typeface="Monotype Corsiva" panose="03010101010201010101" pitchFamily="66" charset="0"/>
              </a:rPr>
              <a:t>загрязнители</a:t>
            </a:r>
          </a:p>
        </p:txBody>
      </p:sp>
      <p:cxnSp>
        <p:nvCxnSpPr>
          <p:cNvPr id="26633" name="AutoShape 9"/>
          <p:cNvCxnSpPr>
            <a:cxnSpLocks noChangeShapeType="1"/>
            <a:stCxn id="26626" idx="2"/>
            <a:endCxn id="26632" idx="0"/>
          </p:cNvCxnSpPr>
          <p:nvPr/>
        </p:nvCxnSpPr>
        <p:spPr bwMode="auto">
          <a:xfrm flipH="1">
            <a:off x="2663825" y="1403350"/>
            <a:ext cx="2181225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5" name="AutoShape 11"/>
          <p:cNvCxnSpPr>
            <a:cxnSpLocks noChangeShapeType="1"/>
            <a:stCxn id="26626" idx="2"/>
            <a:endCxn id="26631" idx="0"/>
          </p:cNvCxnSpPr>
          <p:nvPr/>
        </p:nvCxnSpPr>
        <p:spPr bwMode="auto">
          <a:xfrm>
            <a:off x="4845050" y="1403350"/>
            <a:ext cx="2282825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90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171450"/>
            <a:ext cx="7315200" cy="1143000"/>
          </a:xfrm>
        </p:spPr>
        <p:txBody>
          <a:bodyPr/>
          <a:lstStyle/>
          <a:p>
            <a:pPr algn="ctr"/>
            <a:r>
              <a:rPr lang="ru-RU" altLang="ru-RU" sz="4800" i="1" smtClean="0"/>
              <a:t>Смог</a:t>
            </a:r>
            <a:r>
              <a:rPr lang="ru-RU" altLang="ru-RU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52413" y="620713"/>
            <a:ext cx="9396413" cy="26638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smtClean="0"/>
              <a:t>	</a:t>
            </a:r>
            <a:r>
              <a:rPr lang="ru-RU" altLang="ru-RU" sz="2800" i="1" u="sng" smtClean="0"/>
              <a:t>Фотохимический туман (смог)</a:t>
            </a:r>
            <a:r>
              <a:rPr lang="ru-RU" altLang="ru-RU" sz="1400" smtClean="0"/>
              <a:t> </a:t>
            </a:r>
            <a:r>
              <a:rPr lang="ru-RU" altLang="ru-RU" sz="2400" i="1" smtClean="0">
                <a:solidFill>
                  <a:schemeClr val="tx1"/>
                </a:solidFill>
              </a:rPr>
              <a:t>представляет собой  многокомпонентную смесь газов и аэрозольных частиц первичного и вторичного происхождения. В состав основных компонентов смога входят  озон, оксиды азота  и серы,  многочисленные органические соединения перекисной природы,  называемые в совокупности фотооксидантами.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i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i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23850" y="2205038"/>
            <a:ext cx="4751388" cy="5129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i="1" smtClean="0"/>
              <a:t>	</a:t>
            </a:r>
            <a:r>
              <a:rPr lang="ru-RU" altLang="ru-RU" sz="2400" i="1" smtClean="0">
                <a:solidFill>
                  <a:schemeClr val="tx1"/>
                </a:solidFill>
              </a:rPr>
              <a:t>Фотохимический смог возникает в результате фотохимических  реакций при определенных условиях:  наличии в атмосфере высокой концентрации  оксидов азота,  углеводородов и других загрязнителей, интенсивной солнечной радиации  и  безветрия  или очень слабого  обмена воздуха в приземном слое при мощной и в  течение не менее суток повышенной инверсии.  Устойчивая  безветренная погода, обычно сопровождающаяся инверсиями, необходима для создания высокой концентрации  реагирующих  веществ. </a:t>
            </a:r>
          </a:p>
          <a:p>
            <a:pPr>
              <a:lnSpc>
                <a:spcPct val="80000"/>
              </a:lnSpc>
            </a:pPr>
            <a:endParaRPr lang="ru-RU" altLang="ru-RU" sz="2400" smtClean="0">
              <a:solidFill>
                <a:schemeClr val="tx1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4525962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/>
              <a:t>«Кислотные дожди».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Этот вид загрязнителей заслуживает серьезного внимания.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Кислотные дожди представляют собой смесь растворов серной и азотной кислоты.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Средняя кислотность осадков в настоящее время </a:t>
            </a:r>
            <a:r>
              <a:rPr lang="ru-RU" altLang="ru-RU" sz="2400" b="1"/>
              <a:t>возросла почти в 100 раз</a:t>
            </a:r>
            <a:r>
              <a:rPr lang="ru-RU" altLang="ru-RU" sz="2400"/>
              <a:t> по сравнению с тем, что было 180 лет назад.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Следствием выпадения «кислотных дождей» является </a:t>
            </a:r>
            <a:r>
              <a:rPr lang="ru-RU" altLang="ru-RU" sz="2400" u="sng"/>
              <a:t>окисление почвы, грунтовых вод, озер, рек,</a:t>
            </a:r>
            <a:r>
              <a:rPr lang="ru-RU" altLang="ru-RU" sz="2400"/>
              <a:t> оказывающее отрицательное влияние на леса, посевы сельскохозяйственных культур.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 В результате гибнет растительный и животный мир.</a:t>
            </a:r>
          </a:p>
        </p:txBody>
      </p:sp>
    </p:spTree>
    <p:extLst>
      <p:ext uri="{BB962C8B-B14F-4D97-AF65-F5344CB8AC3E}">
        <p14:creationId xmlns:p14="http://schemas.microsoft.com/office/powerpoint/2010/main" val="83458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2800" b="1">
                <a:solidFill>
                  <a:srgbClr val="009900"/>
                </a:solidFill>
              </a:rPr>
              <a:t>Содержание микроорганизмов в воздухе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ru-RU" altLang="ru-RU" sz="2000"/>
              <a:t>колеблется как в течение суток, так и в различные сезоны года. В холодный период года воздух менее загрязнен микроорганизмами, а летом наблюдается более высокое их содержание, что связано с высыханием верхних слоев почвы и усиленным поступлением ее частичек в воздух.</a:t>
            </a:r>
          </a:p>
          <a:p>
            <a:r>
              <a:rPr lang="ru-RU" altLang="ru-RU" sz="2000"/>
              <a:t>Бактериальная обсемененность в городах может достигать 30-40 тыс. в 1 м</a:t>
            </a:r>
            <a:r>
              <a:rPr lang="ru-RU" altLang="ru-RU" sz="2000" baseline="30000"/>
              <a:t>3</a:t>
            </a:r>
            <a:r>
              <a:rPr lang="ru-RU" altLang="ru-RU" sz="2000"/>
              <a:t>, в то время как в зеленой пригород­ной зоне — около 1 тыс. в 1 м</a:t>
            </a:r>
            <a:r>
              <a:rPr lang="ru-RU" altLang="ru-RU" sz="2000" baseline="30000"/>
              <a:t>3</a:t>
            </a:r>
            <a:r>
              <a:rPr lang="ru-RU" altLang="ru-RU" sz="2000"/>
              <a:t>. Над океанами и снежными вершинами гор воздух почти стерилен.</a:t>
            </a:r>
          </a:p>
          <a:p>
            <a:r>
              <a:rPr lang="ru-RU" altLang="ru-RU" sz="2000"/>
              <a:t>Воздушная среда является путем передачи многих аэрогенных инфекций, возбудители которых обладают достаточной стойкостью. Через воздух распространяются возбудители коклюша, дифтерии, кори, скарлатины, гриппа. </a:t>
            </a:r>
          </a:p>
        </p:txBody>
      </p:sp>
    </p:spTree>
    <p:extLst>
      <p:ext uri="{BB962C8B-B14F-4D97-AF65-F5344CB8AC3E}">
        <p14:creationId xmlns:p14="http://schemas.microsoft.com/office/powerpoint/2010/main" val="280830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/>
              <a:t>Мероприятия, направленные на снижение уровня загрязнения атмосферного воздуха выбросами автомобильного транспорта, в целом по РФ проводятся недостаточно. </a:t>
            </a:r>
          </a:p>
          <a:p>
            <a:pPr>
              <a:buFontTx/>
              <a:buNone/>
            </a:pPr>
            <a:r>
              <a:rPr lang="ru-RU" altLang="ru-RU" sz="2000"/>
              <a:t>В первую очередь к ним относятся:</a:t>
            </a:r>
          </a:p>
          <a:p>
            <a:pPr>
              <a:buFontTx/>
              <a:buNone/>
            </a:pPr>
            <a:r>
              <a:rPr lang="ru-RU" altLang="ru-RU" sz="2000"/>
              <a:t>► перевод на неэтилированный бензин и другие альтернативные виды топлива, в связи с чем продолжается загрязнение воздуха</a:t>
            </a:r>
            <a:br>
              <a:rPr lang="ru-RU" altLang="ru-RU" sz="2000"/>
            </a:br>
            <a:r>
              <a:rPr lang="ru-RU" altLang="ru-RU" sz="2000"/>
              <a:t>свинцом;</a:t>
            </a:r>
          </a:p>
          <a:p>
            <a:pPr>
              <a:buFontTx/>
              <a:buNone/>
            </a:pPr>
            <a:r>
              <a:rPr lang="ru-RU" altLang="ru-RU" sz="2000"/>
              <a:t>► оснащение автомобилей нейтрализаторами;</a:t>
            </a:r>
          </a:p>
          <a:p>
            <a:pPr>
              <a:buFontTx/>
              <a:buNone/>
            </a:pPr>
            <a:r>
              <a:rPr lang="ru-RU" altLang="ru-RU" sz="2000"/>
              <a:t>► выход автомашин на линию из автохозяйств с неотрегулированными двигателями и без предварительных замеров отработавших газов на содержание вредных веществ;</a:t>
            </a:r>
          </a:p>
          <a:p>
            <a:pPr>
              <a:buFontTx/>
              <a:buNone/>
            </a:pPr>
            <a:r>
              <a:rPr lang="ru-RU" altLang="ru-RU" sz="2000"/>
              <a:t>►  техосмотр, особенно личного автотранспорта;</a:t>
            </a:r>
          </a:p>
          <a:p>
            <a:pPr>
              <a:buFontTx/>
              <a:buNone/>
            </a:pPr>
            <a:r>
              <a:rPr lang="ru-RU" altLang="ru-RU" sz="2000"/>
              <a:t>►  строительство объездных дорог, тоннелей и другие планировочные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31968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Воздушный слой – защитник Земли. </a:t>
            </a:r>
            <a:endParaRPr lang="ru-RU" sz="32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предохраняет её от сильного перегрева или переохлаждения. Отсутствие воздушного слоя на Луне приводит к тому, что днём поверхность её раскаляется до +120 С, ночью остывает до – 160 С. </a:t>
            </a:r>
            <a:endParaRPr lang="ru-RU" sz="32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таком температурном интервале не может существовать ни одно земное существо</a:t>
            </a:r>
          </a:p>
        </p:txBody>
      </p:sp>
      <p:pic>
        <p:nvPicPr>
          <p:cNvPr id="4098" name="Picture 2" descr="http://school-ppt.3dn.ru/kartinki/school2/sch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9298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704856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Давайте, сравним такие научные факты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endParaRPr lang="ru-RU" sz="3200" b="1" dirty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У </a:t>
            </a:r>
            <a:r>
              <a:rPr lang="ru-RU" sz="32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Меркурия, как и у Луны, нет атмосферы, оттого там резкие перепады жары и холода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ru-RU" sz="3200" b="1" dirty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Днем </a:t>
            </a:r>
            <a:r>
              <a:rPr lang="ru-RU" sz="32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Меркурии поверхность раскаляется до +420 С, с приходом ночи охлаждается до – 180 С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ru-RU" sz="3200" b="1" dirty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Воздух </a:t>
            </a:r>
            <a:r>
              <a:rPr lang="ru-RU" sz="32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относится к неживой природе Земли, но без него жизнь невозможна.</a:t>
            </a:r>
          </a:p>
        </p:txBody>
      </p:sp>
      <p:pic>
        <p:nvPicPr>
          <p:cNvPr id="5122" name="Picture 2" descr="http://pan-poznavajka.ru/001_sashko/200/poznavaj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68" y="1988840"/>
            <a:ext cx="2448272" cy="20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464050" cy="2590800"/>
          </a:xfrm>
        </p:spPr>
        <p:txBody>
          <a:bodyPr/>
          <a:lstStyle/>
          <a:p>
            <a:pPr algn="l"/>
            <a:r>
              <a:rPr lang="ru-RU" altLang="ru-RU" sz="2400" b="1"/>
              <a:t>Атмосферный воздух </a:t>
            </a:r>
            <a:r>
              <a:rPr lang="ru-RU" altLang="ru-RU" sz="2400"/>
              <a:t>является жизненно важным компонентом окружающей природной среды, неотъемлемой частью</a:t>
            </a:r>
            <a:r>
              <a:rPr lang="ru-RU" altLang="ru-RU" sz="2400" b="1"/>
              <a:t> </a:t>
            </a:r>
            <a:br>
              <a:rPr lang="ru-RU" altLang="ru-RU" sz="2400" b="1"/>
            </a:br>
            <a:r>
              <a:rPr lang="ru-RU" altLang="ru-RU" sz="2400" b="1"/>
              <a:t>среды обитания человека, растений и животных.</a:t>
            </a:r>
            <a:r>
              <a:rPr lang="ru-RU" altLang="ru-RU" sz="24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2924175"/>
            <a:ext cx="4248150" cy="34575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/>
              <a:t>Охрана атмосферного воздуха регулируется</a:t>
            </a:r>
            <a:r>
              <a:rPr lang="ru-RU" altLang="ru-RU" sz="2000" b="1"/>
              <a:t> Федеральным законом "</a:t>
            </a:r>
            <a:r>
              <a:rPr lang="ru-RU" altLang="ru-RU" sz="2000" b="1" i="1"/>
              <a:t>Об охране атмосферного воздуха</a:t>
            </a:r>
            <a:r>
              <a:rPr lang="ru-RU" altLang="ru-RU" sz="2000" b="1"/>
              <a:t>"</a:t>
            </a:r>
            <a:r>
              <a:rPr lang="ru-RU" altLang="ru-RU" sz="2000"/>
              <a:t>.</a:t>
            </a:r>
          </a:p>
          <a:p>
            <a:pPr>
              <a:buFontTx/>
              <a:buNone/>
            </a:pPr>
            <a:r>
              <a:rPr lang="ru-RU" altLang="ru-RU" sz="2000" b="1" i="1"/>
              <a:t>4 мая 1999 года N 96-ФЗ</a:t>
            </a:r>
            <a:r>
              <a:rPr lang="ru-RU" altLang="ru-RU" sz="2000"/>
              <a:t> </a:t>
            </a:r>
          </a:p>
          <a:p>
            <a:pPr>
              <a:buFontTx/>
              <a:buNone/>
            </a:pPr>
            <a:r>
              <a:rPr lang="ru-RU" altLang="ru-RU" sz="1800" i="1"/>
              <a:t>редакции</a:t>
            </a:r>
            <a:r>
              <a:rPr lang="ru-RU" altLang="ru-RU" sz="2000"/>
              <a:t> </a:t>
            </a:r>
          </a:p>
          <a:p>
            <a:pPr>
              <a:buFontTx/>
              <a:buNone/>
            </a:pPr>
            <a:r>
              <a:rPr lang="ru-RU" altLang="ru-RU" sz="2000"/>
              <a:t>от 22.08.2004 № 122-ФЗ, от 09.05.2005 № 45-ФЗ, от 31.12.2005 №199-ФЗ </a:t>
            </a:r>
          </a:p>
        </p:txBody>
      </p:sp>
      <p:pic>
        <p:nvPicPr>
          <p:cNvPr id="3076" name="Picture 4" descr="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603625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5c309b73120e7285ffb18bc2b00564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2255838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1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60350"/>
            <a:ext cx="7354888" cy="561975"/>
          </a:xfrm>
        </p:spPr>
        <p:txBody>
          <a:bodyPr/>
          <a:lstStyle/>
          <a:p>
            <a:pPr algn="ctr"/>
            <a:r>
              <a:rPr lang="ru-RU" altLang="ru-RU" i="1" smtClean="0"/>
              <a:t>Основные источники загрязнения воздуха</a:t>
            </a:r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196975"/>
            <a:ext cx="5762625" cy="550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090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4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052" y="332656"/>
            <a:ext cx="88908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Основные показатели качества воздуха в городе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96752"/>
            <a:ext cx="88565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Один из основных показателей – качество атмосферного воздуха. Для различных загрязняющих веществ установлены предельно допустимые концентрации (ПДК).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Предельно допустимой концентрацией вещества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называется его максимальная концентрация, не оказывающая в течении всей жизни прямого или косвенного неблагоприятного действия на настоящее или будущее поколение, не снижающая работоспособности человека, не ухудшающая его самочувствие и санитарно-бытовых условий жизни.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ttps://content.schools.by/krbr/library/0a78f3fb7b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78" y="4582924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648"/>
            <a:ext cx="8229600" cy="597666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В </a:t>
            </a:r>
            <a:r>
              <a:rPr lang="ru-RU" altLang="ru-RU" sz="3600" dirty="0" smtClean="0">
                <a:solidFill>
                  <a:srgbClr val="FF0000"/>
                </a:solidFill>
              </a:rPr>
              <a:t>РФ и во всём мире для загрязняющих веществ </a:t>
            </a:r>
            <a:r>
              <a:rPr lang="ru-RU" altLang="ru-RU" sz="3600" dirty="0">
                <a:solidFill>
                  <a:srgbClr val="FF0000"/>
                </a:solidFill>
              </a:rPr>
              <a:t>у</a:t>
            </a:r>
            <a:r>
              <a:rPr lang="ru-RU" altLang="ru-RU" sz="3600" dirty="0" smtClean="0">
                <a:solidFill>
                  <a:srgbClr val="FF0000"/>
                </a:solidFill>
              </a:rPr>
              <a:t>становлены 2 вида ПДК: </a:t>
            </a:r>
            <a:endParaRPr lang="ru-RU" altLang="ru-RU" sz="3600" dirty="0">
              <a:solidFill>
                <a:srgbClr val="FF0000"/>
              </a:solidFill>
            </a:endParaRPr>
          </a:p>
          <a:p>
            <a:r>
              <a:rPr lang="ru-RU" altLang="ru-RU" dirty="0" smtClean="0"/>
              <a:t>максимальные разовые (</a:t>
            </a:r>
            <a:r>
              <a:rPr lang="ru-RU" altLang="ru-RU" b="1" dirty="0" smtClean="0"/>
              <a:t>ПДК</a:t>
            </a:r>
            <a:r>
              <a:rPr lang="ru-RU" altLang="ru-RU" b="1" baseline="-25000" dirty="0" smtClean="0"/>
              <a:t>МР</a:t>
            </a:r>
            <a:r>
              <a:rPr lang="ru-RU" altLang="ru-RU" b="1" dirty="0" smtClean="0"/>
              <a:t> )</a:t>
            </a:r>
            <a:r>
              <a:rPr lang="ru-RU" altLang="ru-RU" dirty="0"/>
              <a:t> – </a:t>
            </a:r>
            <a:r>
              <a:rPr lang="ru-RU" altLang="ru-RU" dirty="0" smtClean="0"/>
              <a:t>не должны вызывать рефлекторных реакций в организме человека при вдыхании в </a:t>
            </a:r>
            <a:r>
              <a:rPr lang="ru-RU" altLang="ru-RU" dirty="0"/>
              <a:t>течение 20-30 </a:t>
            </a:r>
            <a:r>
              <a:rPr lang="ru-RU" altLang="ru-RU" dirty="0" smtClean="0"/>
              <a:t>мин. </a:t>
            </a:r>
            <a:endParaRPr lang="ru-RU" altLang="ru-RU" b="1" dirty="0"/>
          </a:p>
          <a:p>
            <a:r>
              <a:rPr lang="ru-RU" altLang="ru-RU" dirty="0" smtClean="0"/>
              <a:t>среднесуточные (</a:t>
            </a:r>
            <a:r>
              <a:rPr lang="ru-RU" altLang="ru-RU" b="1" dirty="0" smtClean="0"/>
              <a:t>ПДК</a:t>
            </a:r>
            <a:r>
              <a:rPr lang="ru-RU" altLang="ru-RU" b="1" baseline="-25000" dirty="0" smtClean="0"/>
              <a:t>СС</a:t>
            </a:r>
            <a:r>
              <a:rPr lang="ru-RU" altLang="ru-RU" baseline="-25000" dirty="0" smtClean="0"/>
              <a:t> </a:t>
            </a:r>
            <a:r>
              <a:rPr lang="ru-RU" altLang="ru-RU" dirty="0" smtClean="0"/>
              <a:t> ) -  не должны оказывать на человека прямого или косвенного вредного воздействия при неопределённо долгом (годы)  вдыхании.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31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1"/>
            <a:ext cx="8712968" cy="4896544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dirty="0"/>
              <a:t>Класс опасности</a:t>
            </a:r>
            <a:r>
              <a:rPr lang="ru-RU" altLang="ru-RU" sz="2800" dirty="0"/>
              <a:t> - показатель, характеризующий степень опасности для человека веществ, загрязняющих атмосферный воздух. Вещества делятся на следующие классы опасности: </a:t>
            </a:r>
          </a:p>
          <a:p>
            <a:pPr>
              <a:buFontTx/>
              <a:buNone/>
            </a:pPr>
            <a:r>
              <a:rPr lang="ru-RU" altLang="ru-RU" sz="2800" b="1" dirty="0"/>
              <a:t>1 класс</a:t>
            </a:r>
            <a:r>
              <a:rPr lang="ru-RU" altLang="ru-RU" sz="2800" dirty="0"/>
              <a:t> - чрезвычайно </a:t>
            </a:r>
            <a:r>
              <a:rPr lang="ru-RU" altLang="ru-RU" sz="2800" dirty="0" smtClean="0"/>
              <a:t>опасные (озон, пары ртути); </a:t>
            </a:r>
            <a:endParaRPr lang="ru-RU" altLang="ru-RU" sz="2800" dirty="0"/>
          </a:p>
          <a:p>
            <a:pPr>
              <a:buFontTx/>
              <a:buNone/>
            </a:pPr>
            <a:r>
              <a:rPr lang="ru-RU" altLang="ru-RU" sz="2800" b="1" dirty="0"/>
              <a:t>2 класс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– </a:t>
            </a:r>
            <a:r>
              <a:rPr lang="ru-RU" altLang="ru-RU" sz="2800" dirty="0" err="1" smtClean="0"/>
              <a:t>высокоопасные</a:t>
            </a:r>
            <a:r>
              <a:rPr lang="ru-RU" altLang="ru-RU" sz="2800" dirty="0" smtClean="0"/>
              <a:t> (оксиды азота, сероводород, сероуглерод); </a:t>
            </a:r>
            <a:endParaRPr lang="ru-RU" altLang="ru-RU" sz="2800" dirty="0"/>
          </a:p>
          <a:p>
            <a:pPr>
              <a:buFontTx/>
              <a:buNone/>
            </a:pPr>
            <a:r>
              <a:rPr lang="ru-RU" altLang="ru-RU" sz="2800" b="1" dirty="0"/>
              <a:t>3 класс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– умеренно опасные (сернистый газ, фенол); </a:t>
            </a:r>
            <a:endParaRPr lang="ru-RU" altLang="ru-RU" sz="2800" dirty="0"/>
          </a:p>
          <a:p>
            <a:pPr>
              <a:buFontTx/>
              <a:buNone/>
            </a:pPr>
            <a:r>
              <a:rPr lang="ru-RU" altLang="ru-RU" sz="2800" b="1" dirty="0"/>
              <a:t>4 класс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– малоопасные (аммиак, ацетон, бензин). </a:t>
            </a:r>
            <a:endParaRPr lang="ru-RU" alt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3001"/>
            <a:ext cx="2304256" cy="179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069048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10069048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0069048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Тема Office">
  <a:themeElements>
    <a:clrScheme name="Тема Offic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1227</Words>
  <Application>Microsoft Office PowerPoint</Application>
  <PresentationFormat>Экран (4:3)</PresentationFormat>
  <Paragraphs>182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24</vt:i4>
      </vt:variant>
    </vt:vector>
  </HeadingPairs>
  <TitlesOfParts>
    <vt:vector size="50" baseType="lpstr">
      <vt:lpstr>Arial</vt:lpstr>
      <vt:lpstr>Arial Black</vt:lpstr>
      <vt:lpstr>Calibri</vt:lpstr>
      <vt:lpstr>Courier New</vt:lpstr>
      <vt:lpstr>Garamond</vt:lpstr>
      <vt:lpstr>Georgia</vt:lpstr>
      <vt:lpstr>Monotype Corsiva</vt:lpstr>
      <vt:lpstr>Trebuchet MS</vt:lpstr>
      <vt:lpstr>Tw Cen MT</vt:lpstr>
      <vt:lpstr>Verdana</vt:lpstr>
      <vt:lpstr>Wingdings 2</vt:lpstr>
      <vt:lpstr>Тема Office</vt:lpstr>
      <vt:lpstr>Spring</vt:lpstr>
      <vt:lpstr>1_10069048</vt:lpstr>
      <vt:lpstr>Воздушный поток</vt:lpstr>
      <vt:lpstr>Паркет</vt:lpstr>
      <vt:lpstr>Оформление по умолчанию</vt:lpstr>
      <vt:lpstr>1_Оформление по умолчанию</vt:lpstr>
      <vt:lpstr>2_Оформление по умолчанию</vt:lpstr>
      <vt:lpstr>1_Тема Office</vt:lpstr>
      <vt:lpstr>3_Оформление по умолчанию</vt:lpstr>
      <vt:lpstr>4_Оформление по умолчанию</vt:lpstr>
      <vt:lpstr>5_Оформление по умолчанию</vt:lpstr>
      <vt:lpstr>10069048</vt:lpstr>
      <vt:lpstr>2_10069048</vt:lpstr>
      <vt:lpstr>6_Оформление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Атмосферный воздух является жизненно важным компонентом окружающей природной среды, неотъемлемой частью  среды обитания человека, растений и животных. </vt:lpstr>
      <vt:lpstr>Основные источники загрязнения воздуха</vt:lpstr>
      <vt:lpstr>Презентация PowerPoint</vt:lpstr>
      <vt:lpstr>Презентация PowerPoint</vt:lpstr>
      <vt:lpstr>Презентация PowerPoint</vt:lpstr>
      <vt:lpstr>Для определения качества атмосферного воздуха вводится комплексный индекс загрязнения атмосферы (КИЗА). Он представляет собой сумму концентраций нескольких загрязняющих веществ в долях ПДК. Чем выше КИЗА, тем хуже качество атмосферного воздуха. </vt:lpstr>
      <vt:lpstr>Презентация PowerPoint</vt:lpstr>
      <vt:lpstr>Основные загрязняющие вещества атмосферного воздуха </vt:lpstr>
      <vt:lpstr>Углекислый газ СО2  (Диоксид углерода) </vt:lpstr>
      <vt:lpstr>Оксид углерода (СО) – угарный газ </vt:lpstr>
      <vt:lpstr>Оксид углерода (СО) – угарный газ</vt:lpstr>
      <vt:lpstr>Диоксид серы (SO2) </vt:lpstr>
      <vt:lpstr>Диоксид серы (SO2) </vt:lpstr>
      <vt:lpstr>Оксиды азота </vt:lpstr>
      <vt:lpstr>Презентация PowerPoint</vt:lpstr>
      <vt:lpstr>Загрязняющие вещества </vt:lpstr>
      <vt:lpstr>Смог </vt:lpstr>
      <vt:lpstr>«Кислотные дожди».</vt:lpstr>
      <vt:lpstr>Содержание микроорганизмов в воздухе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Наташа</cp:lastModifiedBy>
  <cp:revision>24</cp:revision>
  <dcterms:created xsi:type="dcterms:W3CDTF">2014-08-05T12:04:53Z</dcterms:created>
  <dcterms:modified xsi:type="dcterms:W3CDTF">2017-02-09T16:48:21Z</dcterms:modified>
</cp:coreProperties>
</file>