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78" autoAdjust="0"/>
  </p:normalViewPr>
  <p:slideViewPr>
    <p:cSldViewPr>
      <p:cViewPr varScale="1">
        <p:scale>
          <a:sx n="84" d="100"/>
          <a:sy n="84" d="100"/>
        </p:scale>
        <p:origin x="15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9C4A4359-C983-4D61-B054-7AD7B81364D3}" type="datetimeFigureOut">
              <a:rPr lang="ru-RU" smtClean="0"/>
              <a:t>15.03.2023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607BEE-1E2F-450A-92D3-925BA9052B3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4A4359-C983-4D61-B054-7AD7B81364D3}"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607BEE-1E2F-450A-92D3-925BA9052B3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C4A4359-C983-4D61-B054-7AD7B81364D3}" type="datetimeFigureOut">
              <a:rPr lang="ru-RU" smtClean="0"/>
              <a:t>15.03.2023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607BEE-1E2F-450A-92D3-925BA9052B3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9C4A4359-C983-4D61-B054-7AD7B81364D3}" type="datetimeFigureOut">
              <a:rPr lang="ru-RU" smtClean="0"/>
              <a:t>15.03.2023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A3607BEE-1E2F-450A-92D3-925BA9052B3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9C4A4359-C983-4D61-B054-7AD7B81364D3}" type="datetimeFigureOut">
              <a:rPr lang="ru-RU" smtClean="0"/>
              <a:t>15.03.2023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A3607BEE-1E2F-450A-92D3-925BA9052B36}"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9C4A4359-C983-4D61-B054-7AD7B81364D3}" type="datetimeFigureOut">
              <a:rPr lang="ru-RU" smtClean="0"/>
              <a:t>15.03.2023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A3607BEE-1E2F-450A-92D3-925BA9052B3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9C4A4359-C983-4D61-B054-7AD7B81364D3}" type="datetimeFigureOut">
              <a:rPr lang="ru-RU" smtClean="0"/>
              <a:t>15.03.2023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3607BEE-1E2F-450A-92D3-925BA9052B3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C4A4359-C983-4D61-B054-7AD7B81364D3}" type="datetimeFigureOut">
              <a:rPr lang="ru-RU" smtClean="0"/>
              <a:t>15.03.2023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607BEE-1E2F-450A-92D3-925BA9052B3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9C4A4359-C983-4D61-B054-7AD7B81364D3}" type="datetimeFigureOut">
              <a:rPr lang="ru-RU" smtClean="0"/>
              <a:t>15.03.2023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A3607BEE-1E2F-450A-92D3-925BA9052B3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9C4A4359-C983-4D61-B054-7AD7B81364D3}" type="datetimeFigureOut">
              <a:rPr lang="ru-RU" smtClean="0"/>
              <a:t>15.03.2023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3607BEE-1E2F-450A-92D3-925BA9052B3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9C4A4359-C983-4D61-B054-7AD7B81364D3}" type="datetimeFigureOut">
              <a:rPr lang="ru-RU" smtClean="0"/>
              <a:t>15.03.2023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3607BEE-1E2F-450A-92D3-925BA9052B3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C4A4359-C983-4D61-B054-7AD7B81364D3}" type="datetimeFigureOut">
              <a:rPr lang="ru-RU" smtClean="0"/>
              <a:t>15.03.2023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607BEE-1E2F-450A-92D3-925BA9052B36}"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2214554"/>
            <a:ext cx="7272000" cy="1800000"/>
          </a:xfrm>
          <a:prstGeom prst="rect">
            <a:avLst/>
          </a:prstGeom>
          <a:noFill/>
        </p:spPr>
        <p:txBody>
          <a:bodyPr wrap="square" lIns="91440" tIns="45720" rIns="91440" bIns="45720">
            <a:spAutoFit/>
            <a:scene3d>
              <a:camera prst="orthographicFront"/>
              <a:lightRig rig="brightRoom" dir="t"/>
            </a:scene3d>
            <a:sp3d extrusionH="57150" contourW="6350" prstMaterial="plastic">
              <a:bevelT w="20320" h="20320"/>
              <a:contourClr>
                <a:schemeClr val="accent1">
                  <a:tint val="100000"/>
                  <a:shade val="100000"/>
                  <a:hueMod val="100000"/>
                  <a:satMod val="100000"/>
                </a:schemeClr>
              </a:contourClr>
            </a:sp3d>
          </a:bodyPr>
          <a:lstStyle/>
          <a:p>
            <a:pPr algn="ctr"/>
            <a:r>
              <a:rPr lang="ru-RU" sz="5400" b="1" cap="all" spc="0" dirty="0" smtClean="0">
                <a:ln>
                  <a:solidFill>
                    <a:schemeClr val="accent4">
                      <a:lumMod val="20000"/>
                      <a:lumOff val="80000"/>
                    </a:schemeClr>
                  </a:solidFill>
                </a:ln>
                <a:solidFill>
                  <a:schemeClr val="accent4">
                    <a:lumMod val="75000"/>
                  </a:schemeClr>
                </a:solidFill>
                <a:effectLst>
                  <a:glow rad="228600">
                    <a:schemeClr val="accent2">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Бег на короткие дистанции</a:t>
            </a:r>
            <a:endParaRPr lang="ru-RU" sz="5400" b="1" cap="all" spc="0" dirty="0">
              <a:ln>
                <a:solidFill>
                  <a:schemeClr val="accent4">
                    <a:lumMod val="20000"/>
                    <a:lumOff val="80000"/>
                  </a:schemeClr>
                </a:solidFill>
              </a:ln>
              <a:solidFill>
                <a:schemeClr val="accent4">
                  <a:lumMod val="75000"/>
                </a:schemeClr>
              </a:solidFill>
              <a:effectLst>
                <a:glow rad="228600">
                  <a:schemeClr val="accent2">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4"/>
          <p:cNvSpPr txBox="1"/>
          <p:nvPr/>
        </p:nvSpPr>
        <p:spPr>
          <a:xfrm>
            <a:off x="5500694" y="5786454"/>
            <a:ext cx="184731" cy="369332"/>
          </a:xfrm>
          <a:prstGeom prst="rect">
            <a:avLst/>
          </a:prstGeom>
          <a:noFill/>
        </p:spPr>
        <p:txBody>
          <a:bodyPr wrap="none" rtlCol="0">
            <a:spAutoFit/>
          </a:bodyPr>
          <a:lstStyle/>
          <a:p>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571480"/>
            <a:ext cx="8358246" cy="4832092"/>
          </a:xfrm>
          <a:prstGeom prst="rect">
            <a:avLst/>
          </a:prstGeom>
          <a:noFill/>
        </p:spPr>
        <p:txBody>
          <a:bodyPr wrap="square" rtlCol="0">
            <a:spAutoFit/>
          </a:bodyPr>
          <a:lstStyle/>
          <a:p>
            <a:r>
              <a:rPr lang="ru-RU" sz="2800" dirty="0"/>
              <a:t>Те, кто выбирает бег на короткие дистанции, знают: самое главное – одолеть дистанцию на максимально возможной скорости. Это значит, что все психические и физические качества бегуна направлены на стремительный старт, быстрый набор на дистанции максимальной скорости, которую при этом следует поддерживать до последних метров. При этом важна техника бега на короткие дистанции, чтобы достойно прийти к финишу.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946928"/>
          </a:xfrm>
        </p:spPr>
        <p:txBody>
          <a:bodyPr>
            <a:normAutofit fontScale="90000"/>
          </a:bodyPr>
          <a:lstStyle/>
          <a:p>
            <a:pPr algn="ctr"/>
            <a:r>
              <a:rPr lang="ru-RU" b="1" dirty="0" smtClean="0"/>
              <a:t>История бега на короткие         дистанции</a:t>
            </a:r>
            <a:br>
              <a:rPr lang="ru-RU" b="1" dirty="0" smtClean="0"/>
            </a:br>
            <a:endParaRPr lang="ru-RU" dirty="0"/>
          </a:p>
        </p:txBody>
      </p:sp>
      <p:sp>
        <p:nvSpPr>
          <p:cNvPr id="3" name="Содержимое 2"/>
          <p:cNvSpPr>
            <a:spLocks noGrp="1"/>
          </p:cNvSpPr>
          <p:nvPr>
            <p:ph idx="1"/>
          </p:nvPr>
        </p:nvSpPr>
        <p:spPr/>
        <p:txBody>
          <a:bodyPr>
            <a:normAutofit fontScale="62500" lnSpcReduction="20000"/>
          </a:bodyPr>
          <a:lstStyle/>
          <a:p>
            <a:pPr fontAlgn="base"/>
            <a:r>
              <a:rPr lang="ru-RU" dirty="0" smtClean="0"/>
              <a:t>Этот вид бега, как его еще называют, спринт, был популярен у греков. Древние атлеты применяли высокий старт. А иногда практиковали низкий старт – тогда в качестве упора брали мраморные или каменные плиты.</a:t>
            </a:r>
            <a:br>
              <a:rPr lang="ru-RU" dirty="0" smtClean="0"/>
            </a:br>
            <a:r>
              <a:rPr lang="ru-RU" dirty="0" smtClean="0"/>
              <a:t>Со временем технику низкого старта начали совершенствовать. Официально его предложил американский тренер </a:t>
            </a:r>
            <a:r>
              <a:rPr lang="ru-RU" dirty="0" err="1" smtClean="0"/>
              <a:t>Мерфи</a:t>
            </a:r>
            <a:r>
              <a:rPr lang="ru-RU" dirty="0" smtClean="0"/>
              <a:t> в 1887 году. Для опоры поначалу использовались вырытые в грунте небольшие ямки, а затем стали применять стартовые колодки, которые появились в 30-е годы прошлого века.</a:t>
            </a:r>
          </a:p>
          <a:p>
            <a:pPr fontAlgn="base"/>
            <a:r>
              <a:rPr lang="ru-RU" dirty="0" smtClean="0"/>
              <a:t>В программу Олимпийских игр бег на короткие дистанции был включен в 1928 году. А в 1897 году в России бег на 300 футов (это составляет 91,5 метр) был включен в первые официальные соревнования по легкой атлетике.</a:t>
            </a:r>
          </a:p>
          <a:p>
            <a:pPr fontAlgn="base"/>
            <a:r>
              <a:rPr lang="ru-RU" dirty="0" smtClean="0"/>
              <a:t>При этом многие тренеры подчеркивают, что техника бега на короткие дистанции очень индивидуальна. Но все же можно выделить общие элементы техники, которые позволяют провести обучение бегу на короткие дистанции.</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Особенности бега на короткие дистанции</a:t>
            </a:r>
            <a:br>
              <a:rPr lang="ru-RU" b="1" dirty="0" smtClean="0"/>
            </a:br>
            <a:endParaRPr lang="ru-RU" dirty="0"/>
          </a:p>
        </p:txBody>
      </p:sp>
      <p:sp>
        <p:nvSpPr>
          <p:cNvPr id="3" name="Содержимое 2"/>
          <p:cNvSpPr>
            <a:spLocks noGrp="1"/>
          </p:cNvSpPr>
          <p:nvPr>
            <p:ph idx="1"/>
          </p:nvPr>
        </p:nvSpPr>
        <p:spPr/>
        <p:txBody>
          <a:bodyPr>
            <a:normAutofit fontScale="55000" lnSpcReduction="20000"/>
          </a:bodyPr>
          <a:lstStyle/>
          <a:p>
            <a:pPr fontAlgn="base"/>
            <a:r>
              <a:rPr lang="ru-RU" dirty="0" smtClean="0"/>
              <a:t>Короткими дистанциями считается бег на 60, 100, 200, а также 400 метров. Бег на короткие дистанции требует высокой скорости и превосходной координации. И очень важно правильно соблюдать технику бега на короткие дистанции, чтобы добиться отличных результатов.</a:t>
            </a:r>
            <a:br>
              <a:rPr lang="ru-RU" dirty="0" smtClean="0"/>
            </a:br>
            <a:r>
              <a:rPr lang="ru-RU" dirty="0" smtClean="0"/>
              <a:t>Процесс преодоления любой короткой дистанции делится на этапы:</a:t>
            </a:r>
          </a:p>
          <a:p>
            <a:pPr fontAlgn="base">
              <a:buNone/>
            </a:pPr>
            <a:endParaRPr lang="ru-RU" dirty="0" smtClean="0"/>
          </a:p>
          <a:p>
            <a:pPr fontAlgn="base"/>
            <a:r>
              <a:rPr lang="ru-RU" dirty="0" smtClean="0"/>
              <a:t>непосредственно старт,</a:t>
            </a:r>
          </a:p>
          <a:p>
            <a:pPr fontAlgn="base"/>
            <a:r>
              <a:rPr lang="ru-RU" dirty="0" smtClean="0"/>
              <a:t>стартовый разгон,</a:t>
            </a:r>
          </a:p>
          <a:p>
            <a:pPr fontAlgn="base"/>
            <a:r>
              <a:rPr lang="ru-RU" dirty="0" smtClean="0"/>
              <a:t>преодоление дистанции,</a:t>
            </a:r>
          </a:p>
          <a:p>
            <a:pPr fontAlgn="base"/>
            <a:r>
              <a:rPr lang="ru-RU" dirty="0" smtClean="0"/>
              <a:t>финиш.</a:t>
            </a:r>
          </a:p>
          <a:p>
            <a:pPr fontAlgn="base">
              <a:buNone/>
            </a:pPr>
            <a:endParaRPr lang="ru-RU" dirty="0" smtClean="0"/>
          </a:p>
          <a:p>
            <a:pPr fontAlgn="base"/>
            <a:r>
              <a:rPr lang="ru-RU" dirty="0" smtClean="0"/>
              <a:t>Тренеры подчеркивают, что удобнее всего стартовать с низкого старта. Это имеет определенные преимущества – нужное ускорение, возможность разогнаться до необходимой скорости уже на первых метрах. При этом важно энергично и правильно оттолкнуться от беговой дорожке под острым углом. Также важно очень быстро и правильно выполнять движения ногами и руками, выходя со старта.</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45">
                                          <p:stCondLst>
                                            <p:cond delay="0"/>
                                          </p:stCondLst>
                                        </p:cTn>
                                        <p:tgtEl>
                                          <p:spTgt spid="2"/>
                                        </p:tgtEl>
                                      </p:cBhvr>
                                    </p:animEffect>
                                    <p:anim calcmode="lin" valueType="num">
                                      <p:cBhvr>
                                        <p:cTn id="8"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13" dur="7">
                                          <p:stCondLst>
                                            <p:cond delay="163"/>
                                          </p:stCondLst>
                                        </p:cTn>
                                        <p:tgtEl>
                                          <p:spTgt spid="2"/>
                                        </p:tgtEl>
                                      </p:cBhvr>
                                      <p:to x="100000" y="60000"/>
                                    </p:animScale>
                                    <p:animScale>
                                      <p:cBhvr>
                                        <p:cTn id="14" dur="42" decel="50000">
                                          <p:stCondLst>
                                            <p:cond delay="169"/>
                                          </p:stCondLst>
                                        </p:cTn>
                                        <p:tgtEl>
                                          <p:spTgt spid="2"/>
                                        </p:tgtEl>
                                      </p:cBhvr>
                                      <p:to x="100000" y="100000"/>
                                    </p:animScale>
                                    <p:animScale>
                                      <p:cBhvr>
                                        <p:cTn id="15" dur="7">
                                          <p:stCondLst>
                                            <p:cond delay="328"/>
                                          </p:stCondLst>
                                        </p:cTn>
                                        <p:tgtEl>
                                          <p:spTgt spid="2"/>
                                        </p:tgtEl>
                                      </p:cBhvr>
                                      <p:to x="100000" y="80000"/>
                                    </p:animScale>
                                    <p:animScale>
                                      <p:cBhvr>
                                        <p:cTn id="16" dur="42" decel="50000">
                                          <p:stCondLst>
                                            <p:cond delay="335"/>
                                          </p:stCondLst>
                                        </p:cTn>
                                        <p:tgtEl>
                                          <p:spTgt spid="2"/>
                                        </p:tgtEl>
                                      </p:cBhvr>
                                      <p:to x="100000" y="100000"/>
                                    </p:animScale>
                                    <p:animScale>
                                      <p:cBhvr>
                                        <p:cTn id="17" dur="7">
                                          <p:stCondLst>
                                            <p:cond delay="411"/>
                                          </p:stCondLst>
                                        </p:cTn>
                                        <p:tgtEl>
                                          <p:spTgt spid="2"/>
                                        </p:tgtEl>
                                      </p:cBhvr>
                                      <p:to x="100000" y="90000"/>
                                    </p:animScale>
                                    <p:animScale>
                                      <p:cBhvr>
                                        <p:cTn id="18" dur="42" decel="50000">
                                          <p:stCondLst>
                                            <p:cond delay="417"/>
                                          </p:stCondLst>
                                        </p:cTn>
                                        <p:tgtEl>
                                          <p:spTgt spid="2"/>
                                        </p:tgtEl>
                                      </p:cBhvr>
                                      <p:to x="100000" y="100000"/>
                                    </p:animScale>
                                    <p:animScale>
                                      <p:cBhvr>
                                        <p:cTn id="19" dur="7">
                                          <p:stCondLst>
                                            <p:cond delay="452"/>
                                          </p:stCondLst>
                                        </p:cTn>
                                        <p:tgtEl>
                                          <p:spTgt spid="2"/>
                                        </p:tgtEl>
                                      </p:cBhvr>
                                      <p:to x="100000" y="95000"/>
                                    </p:animScale>
                                    <p:animScale>
                                      <p:cBhvr>
                                        <p:cTn id="20" dur="42" decel="50000">
                                          <p:stCondLst>
                                            <p:cond delay="459"/>
                                          </p:stCondLst>
                                        </p:cTn>
                                        <p:tgtEl>
                                          <p:spTgt spid="2"/>
                                        </p:tgtEl>
                                      </p:cBhvr>
                                      <p:to x="100000" y="100000"/>
                                    </p:animScale>
                                  </p:childTnLst>
                                </p:cTn>
                              </p:par>
                            </p:childTnLst>
                          </p:cTn>
                        </p:par>
                        <p:par>
                          <p:cTn id="21" fill="hold">
                            <p:stCondLst>
                              <p:cond delay="5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145">
                                          <p:stCondLst>
                                            <p:cond delay="0"/>
                                          </p:stCondLst>
                                        </p:cTn>
                                        <p:tgtEl>
                                          <p:spTgt spid="3">
                                            <p:txEl>
                                              <p:pRg st="0" end="0"/>
                                            </p:txEl>
                                          </p:spTgt>
                                        </p:tgtEl>
                                      </p:cBhvr>
                                    </p:animEffect>
                                    <p:anim calcmode="lin" valueType="num">
                                      <p:cBhvr>
                                        <p:cTn id="25" dur="456"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16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166" tmFilter="0, 0; 0.125,0.2665; 0.25,0.4; 0.375,0.465; 0.5,0.5;  0.625,0.535; 0.75,0.6; 0.875,0.7335; 1,1">
                                          <p:stCondLst>
                                            <p:cond delay="16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83" tmFilter="0, 0; 0.125,0.2665; 0.25,0.4; 0.375,0.465; 0.5,0.5;  0.625,0.535; 0.75,0.6; 0.875,0.7335; 1,1">
                                          <p:stCondLst>
                                            <p:cond delay="331"/>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41" tmFilter="0, 0; 0.125,0.2665; 0.25,0.4; 0.375,0.465; 0.5,0.5;  0.625,0.535; 0.75,0.6; 0.875,0.7335; 1,1">
                                          <p:stCondLst>
                                            <p:cond delay="414"/>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7">
                                          <p:stCondLst>
                                            <p:cond delay="163"/>
                                          </p:stCondLst>
                                        </p:cTn>
                                        <p:tgtEl>
                                          <p:spTgt spid="3">
                                            <p:txEl>
                                              <p:pRg st="0" end="0"/>
                                            </p:txEl>
                                          </p:spTgt>
                                        </p:tgtEl>
                                      </p:cBhvr>
                                      <p:to x="100000" y="60000"/>
                                    </p:animScale>
                                    <p:animScale>
                                      <p:cBhvr>
                                        <p:cTn id="31" dur="42" decel="50000">
                                          <p:stCondLst>
                                            <p:cond delay="169"/>
                                          </p:stCondLst>
                                        </p:cTn>
                                        <p:tgtEl>
                                          <p:spTgt spid="3">
                                            <p:txEl>
                                              <p:pRg st="0" end="0"/>
                                            </p:txEl>
                                          </p:spTgt>
                                        </p:tgtEl>
                                      </p:cBhvr>
                                      <p:to x="100000" y="100000"/>
                                    </p:animScale>
                                    <p:animScale>
                                      <p:cBhvr>
                                        <p:cTn id="32" dur="7">
                                          <p:stCondLst>
                                            <p:cond delay="328"/>
                                          </p:stCondLst>
                                        </p:cTn>
                                        <p:tgtEl>
                                          <p:spTgt spid="3">
                                            <p:txEl>
                                              <p:pRg st="0" end="0"/>
                                            </p:txEl>
                                          </p:spTgt>
                                        </p:tgtEl>
                                      </p:cBhvr>
                                      <p:to x="100000" y="80000"/>
                                    </p:animScale>
                                    <p:animScale>
                                      <p:cBhvr>
                                        <p:cTn id="33" dur="42" decel="50000">
                                          <p:stCondLst>
                                            <p:cond delay="335"/>
                                          </p:stCondLst>
                                        </p:cTn>
                                        <p:tgtEl>
                                          <p:spTgt spid="3">
                                            <p:txEl>
                                              <p:pRg st="0" end="0"/>
                                            </p:txEl>
                                          </p:spTgt>
                                        </p:tgtEl>
                                      </p:cBhvr>
                                      <p:to x="100000" y="100000"/>
                                    </p:animScale>
                                    <p:animScale>
                                      <p:cBhvr>
                                        <p:cTn id="34" dur="7">
                                          <p:stCondLst>
                                            <p:cond delay="411"/>
                                          </p:stCondLst>
                                        </p:cTn>
                                        <p:tgtEl>
                                          <p:spTgt spid="3">
                                            <p:txEl>
                                              <p:pRg st="0" end="0"/>
                                            </p:txEl>
                                          </p:spTgt>
                                        </p:tgtEl>
                                      </p:cBhvr>
                                      <p:to x="100000" y="90000"/>
                                    </p:animScale>
                                    <p:animScale>
                                      <p:cBhvr>
                                        <p:cTn id="35" dur="42" decel="50000">
                                          <p:stCondLst>
                                            <p:cond delay="417"/>
                                          </p:stCondLst>
                                        </p:cTn>
                                        <p:tgtEl>
                                          <p:spTgt spid="3">
                                            <p:txEl>
                                              <p:pRg st="0" end="0"/>
                                            </p:txEl>
                                          </p:spTgt>
                                        </p:tgtEl>
                                      </p:cBhvr>
                                      <p:to x="100000" y="100000"/>
                                    </p:animScale>
                                    <p:animScale>
                                      <p:cBhvr>
                                        <p:cTn id="36" dur="7">
                                          <p:stCondLst>
                                            <p:cond delay="452"/>
                                          </p:stCondLst>
                                        </p:cTn>
                                        <p:tgtEl>
                                          <p:spTgt spid="3">
                                            <p:txEl>
                                              <p:pRg st="0" end="0"/>
                                            </p:txEl>
                                          </p:spTgt>
                                        </p:tgtEl>
                                      </p:cBhvr>
                                      <p:to x="100000" y="95000"/>
                                    </p:animScale>
                                    <p:animScale>
                                      <p:cBhvr>
                                        <p:cTn id="37" dur="42" decel="50000">
                                          <p:stCondLst>
                                            <p:cond delay="459"/>
                                          </p:stCondLst>
                                        </p:cTn>
                                        <p:tgtEl>
                                          <p:spTgt spid="3">
                                            <p:txEl>
                                              <p:pRg st="0" end="0"/>
                                            </p:txEl>
                                          </p:spTgt>
                                        </p:tgtEl>
                                      </p:cBhvr>
                                      <p:to x="100000" y="100000"/>
                                    </p:animScale>
                                  </p:childTnLst>
                                </p:cTn>
                              </p:par>
                            </p:childTnLst>
                          </p:cTn>
                        </p:par>
                        <p:par>
                          <p:cTn id="38" fill="hold">
                            <p:stCondLst>
                              <p:cond delay="1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145">
                                          <p:stCondLst>
                                            <p:cond delay="0"/>
                                          </p:stCondLst>
                                        </p:cTn>
                                        <p:tgtEl>
                                          <p:spTgt spid="3">
                                            <p:txEl>
                                              <p:pRg st="2" end="2"/>
                                            </p:txEl>
                                          </p:spTgt>
                                        </p:tgtEl>
                                      </p:cBhvr>
                                    </p:animEffect>
                                    <p:anim calcmode="lin" valueType="num">
                                      <p:cBhvr>
                                        <p:cTn id="42" dur="456"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16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166" tmFilter="0, 0; 0.125,0.2665; 0.25,0.4; 0.375,0.465; 0.5,0.5;  0.625,0.535; 0.75,0.6; 0.875,0.7335; 1,1">
                                          <p:stCondLst>
                                            <p:cond delay="16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83" tmFilter="0, 0; 0.125,0.2665; 0.25,0.4; 0.375,0.465; 0.5,0.5;  0.625,0.535; 0.75,0.6; 0.875,0.7335; 1,1">
                                          <p:stCondLst>
                                            <p:cond delay="331"/>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41" tmFilter="0, 0; 0.125,0.2665; 0.25,0.4; 0.375,0.465; 0.5,0.5;  0.625,0.535; 0.75,0.6; 0.875,0.7335; 1,1">
                                          <p:stCondLst>
                                            <p:cond delay="414"/>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7">
                                          <p:stCondLst>
                                            <p:cond delay="163"/>
                                          </p:stCondLst>
                                        </p:cTn>
                                        <p:tgtEl>
                                          <p:spTgt spid="3">
                                            <p:txEl>
                                              <p:pRg st="2" end="2"/>
                                            </p:txEl>
                                          </p:spTgt>
                                        </p:tgtEl>
                                      </p:cBhvr>
                                      <p:to x="100000" y="60000"/>
                                    </p:animScale>
                                    <p:animScale>
                                      <p:cBhvr>
                                        <p:cTn id="48" dur="42" decel="50000">
                                          <p:stCondLst>
                                            <p:cond delay="169"/>
                                          </p:stCondLst>
                                        </p:cTn>
                                        <p:tgtEl>
                                          <p:spTgt spid="3">
                                            <p:txEl>
                                              <p:pRg st="2" end="2"/>
                                            </p:txEl>
                                          </p:spTgt>
                                        </p:tgtEl>
                                      </p:cBhvr>
                                      <p:to x="100000" y="100000"/>
                                    </p:animScale>
                                    <p:animScale>
                                      <p:cBhvr>
                                        <p:cTn id="49" dur="7">
                                          <p:stCondLst>
                                            <p:cond delay="328"/>
                                          </p:stCondLst>
                                        </p:cTn>
                                        <p:tgtEl>
                                          <p:spTgt spid="3">
                                            <p:txEl>
                                              <p:pRg st="2" end="2"/>
                                            </p:txEl>
                                          </p:spTgt>
                                        </p:tgtEl>
                                      </p:cBhvr>
                                      <p:to x="100000" y="80000"/>
                                    </p:animScale>
                                    <p:animScale>
                                      <p:cBhvr>
                                        <p:cTn id="50" dur="42" decel="50000">
                                          <p:stCondLst>
                                            <p:cond delay="335"/>
                                          </p:stCondLst>
                                        </p:cTn>
                                        <p:tgtEl>
                                          <p:spTgt spid="3">
                                            <p:txEl>
                                              <p:pRg st="2" end="2"/>
                                            </p:txEl>
                                          </p:spTgt>
                                        </p:tgtEl>
                                      </p:cBhvr>
                                      <p:to x="100000" y="100000"/>
                                    </p:animScale>
                                    <p:animScale>
                                      <p:cBhvr>
                                        <p:cTn id="51" dur="7">
                                          <p:stCondLst>
                                            <p:cond delay="411"/>
                                          </p:stCondLst>
                                        </p:cTn>
                                        <p:tgtEl>
                                          <p:spTgt spid="3">
                                            <p:txEl>
                                              <p:pRg st="2" end="2"/>
                                            </p:txEl>
                                          </p:spTgt>
                                        </p:tgtEl>
                                      </p:cBhvr>
                                      <p:to x="100000" y="90000"/>
                                    </p:animScale>
                                    <p:animScale>
                                      <p:cBhvr>
                                        <p:cTn id="52" dur="42" decel="50000">
                                          <p:stCondLst>
                                            <p:cond delay="417"/>
                                          </p:stCondLst>
                                        </p:cTn>
                                        <p:tgtEl>
                                          <p:spTgt spid="3">
                                            <p:txEl>
                                              <p:pRg st="2" end="2"/>
                                            </p:txEl>
                                          </p:spTgt>
                                        </p:tgtEl>
                                      </p:cBhvr>
                                      <p:to x="100000" y="100000"/>
                                    </p:animScale>
                                    <p:animScale>
                                      <p:cBhvr>
                                        <p:cTn id="53" dur="7">
                                          <p:stCondLst>
                                            <p:cond delay="452"/>
                                          </p:stCondLst>
                                        </p:cTn>
                                        <p:tgtEl>
                                          <p:spTgt spid="3">
                                            <p:txEl>
                                              <p:pRg st="2" end="2"/>
                                            </p:txEl>
                                          </p:spTgt>
                                        </p:tgtEl>
                                      </p:cBhvr>
                                      <p:to x="100000" y="95000"/>
                                    </p:animScale>
                                    <p:animScale>
                                      <p:cBhvr>
                                        <p:cTn id="54" dur="42" decel="50000">
                                          <p:stCondLst>
                                            <p:cond delay="459"/>
                                          </p:stCondLst>
                                        </p:cTn>
                                        <p:tgtEl>
                                          <p:spTgt spid="3">
                                            <p:txEl>
                                              <p:pRg st="2" end="2"/>
                                            </p:txEl>
                                          </p:spTgt>
                                        </p:tgtEl>
                                      </p:cBhvr>
                                      <p:to x="100000" y="100000"/>
                                    </p:animScale>
                                  </p:childTnLst>
                                </p:cTn>
                              </p:par>
                            </p:childTnLst>
                          </p:cTn>
                        </p:par>
                        <p:par>
                          <p:cTn id="55" fill="hold">
                            <p:stCondLst>
                              <p:cond delay="15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145">
                                          <p:stCondLst>
                                            <p:cond delay="0"/>
                                          </p:stCondLst>
                                        </p:cTn>
                                        <p:tgtEl>
                                          <p:spTgt spid="3">
                                            <p:txEl>
                                              <p:pRg st="3" end="3"/>
                                            </p:txEl>
                                          </p:spTgt>
                                        </p:tgtEl>
                                      </p:cBhvr>
                                    </p:animEffect>
                                    <p:anim calcmode="lin" valueType="num">
                                      <p:cBhvr>
                                        <p:cTn id="59" dur="456"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16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166" tmFilter="0, 0; 0.125,0.2665; 0.25,0.4; 0.375,0.465; 0.5,0.5;  0.625,0.535; 0.75,0.6; 0.875,0.7335; 1,1">
                                          <p:stCondLst>
                                            <p:cond delay="16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83" tmFilter="0, 0; 0.125,0.2665; 0.25,0.4; 0.375,0.465; 0.5,0.5;  0.625,0.535; 0.75,0.6; 0.875,0.7335; 1,1">
                                          <p:stCondLst>
                                            <p:cond delay="331"/>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41" tmFilter="0, 0; 0.125,0.2665; 0.25,0.4; 0.375,0.465; 0.5,0.5;  0.625,0.535; 0.75,0.6; 0.875,0.7335; 1,1">
                                          <p:stCondLst>
                                            <p:cond delay="414"/>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7">
                                          <p:stCondLst>
                                            <p:cond delay="163"/>
                                          </p:stCondLst>
                                        </p:cTn>
                                        <p:tgtEl>
                                          <p:spTgt spid="3">
                                            <p:txEl>
                                              <p:pRg st="3" end="3"/>
                                            </p:txEl>
                                          </p:spTgt>
                                        </p:tgtEl>
                                      </p:cBhvr>
                                      <p:to x="100000" y="60000"/>
                                    </p:animScale>
                                    <p:animScale>
                                      <p:cBhvr>
                                        <p:cTn id="65" dur="42" decel="50000">
                                          <p:stCondLst>
                                            <p:cond delay="169"/>
                                          </p:stCondLst>
                                        </p:cTn>
                                        <p:tgtEl>
                                          <p:spTgt spid="3">
                                            <p:txEl>
                                              <p:pRg st="3" end="3"/>
                                            </p:txEl>
                                          </p:spTgt>
                                        </p:tgtEl>
                                      </p:cBhvr>
                                      <p:to x="100000" y="100000"/>
                                    </p:animScale>
                                    <p:animScale>
                                      <p:cBhvr>
                                        <p:cTn id="66" dur="7">
                                          <p:stCondLst>
                                            <p:cond delay="328"/>
                                          </p:stCondLst>
                                        </p:cTn>
                                        <p:tgtEl>
                                          <p:spTgt spid="3">
                                            <p:txEl>
                                              <p:pRg st="3" end="3"/>
                                            </p:txEl>
                                          </p:spTgt>
                                        </p:tgtEl>
                                      </p:cBhvr>
                                      <p:to x="100000" y="80000"/>
                                    </p:animScale>
                                    <p:animScale>
                                      <p:cBhvr>
                                        <p:cTn id="67" dur="42" decel="50000">
                                          <p:stCondLst>
                                            <p:cond delay="335"/>
                                          </p:stCondLst>
                                        </p:cTn>
                                        <p:tgtEl>
                                          <p:spTgt spid="3">
                                            <p:txEl>
                                              <p:pRg st="3" end="3"/>
                                            </p:txEl>
                                          </p:spTgt>
                                        </p:tgtEl>
                                      </p:cBhvr>
                                      <p:to x="100000" y="100000"/>
                                    </p:animScale>
                                    <p:animScale>
                                      <p:cBhvr>
                                        <p:cTn id="68" dur="7">
                                          <p:stCondLst>
                                            <p:cond delay="411"/>
                                          </p:stCondLst>
                                        </p:cTn>
                                        <p:tgtEl>
                                          <p:spTgt spid="3">
                                            <p:txEl>
                                              <p:pRg st="3" end="3"/>
                                            </p:txEl>
                                          </p:spTgt>
                                        </p:tgtEl>
                                      </p:cBhvr>
                                      <p:to x="100000" y="90000"/>
                                    </p:animScale>
                                    <p:animScale>
                                      <p:cBhvr>
                                        <p:cTn id="69" dur="42" decel="50000">
                                          <p:stCondLst>
                                            <p:cond delay="417"/>
                                          </p:stCondLst>
                                        </p:cTn>
                                        <p:tgtEl>
                                          <p:spTgt spid="3">
                                            <p:txEl>
                                              <p:pRg st="3" end="3"/>
                                            </p:txEl>
                                          </p:spTgt>
                                        </p:tgtEl>
                                      </p:cBhvr>
                                      <p:to x="100000" y="100000"/>
                                    </p:animScale>
                                    <p:animScale>
                                      <p:cBhvr>
                                        <p:cTn id="70" dur="7">
                                          <p:stCondLst>
                                            <p:cond delay="452"/>
                                          </p:stCondLst>
                                        </p:cTn>
                                        <p:tgtEl>
                                          <p:spTgt spid="3">
                                            <p:txEl>
                                              <p:pRg st="3" end="3"/>
                                            </p:txEl>
                                          </p:spTgt>
                                        </p:tgtEl>
                                      </p:cBhvr>
                                      <p:to x="100000" y="95000"/>
                                    </p:animScale>
                                    <p:animScale>
                                      <p:cBhvr>
                                        <p:cTn id="71" dur="42" decel="50000">
                                          <p:stCondLst>
                                            <p:cond delay="459"/>
                                          </p:stCondLst>
                                        </p:cTn>
                                        <p:tgtEl>
                                          <p:spTgt spid="3">
                                            <p:txEl>
                                              <p:pRg st="3" end="3"/>
                                            </p:txEl>
                                          </p:spTgt>
                                        </p:tgtEl>
                                      </p:cBhvr>
                                      <p:to x="100000" y="100000"/>
                                    </p:animScale>
                                  </p:childTnLst>
                                </p:cTn>
                              </p:par>
                            </p:childTnLst>
                          </p:cTn>
                        </p:par>
                        <p:par>
                          <p:cTn id="72" fill="hold">
                            <p:stCondLst>
                              <p:cond delay="2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145">
                                          <p:stCondLst>
                                            <p:cond delay="0"/>
                                          </p:stCondLst>
                                        </p:cTn>
                                        <p:tgtEl>
                                          <p:spTgt spid="3">
                                            <p:txEl>
                                              <p:pRg st="4" end="4"/>
                                            </p:txEl>
                                          </p:spTgt>
                                        </p:tgtEl>
                                      </p:cBhvr>
                                    </p:animEffect>
                                    <p:anim calcmode="lin" valueType="num">
                                      <p:cBhvr>
                                        <p:cTn id="76" dur="456"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16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166" tmFilter="0, 0; 0.125,0.2665; 0.25,0.4; 0.375,0.465; 0.5,0.5;  0.625,0.535; 0.75,0.6; 0.875,0.7335; 1,1">
                                          <p:stCondLst>
                                            <p:cond delay="16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83" tmFilter="0, 0; 0.125,0.2665; 0.25,0.4; 0.375,0.465; 0.5,0.5;  0.625,0.535; 0.75,0.6; 0.875,0.7335; 1,1">
                                          <p:stCondLst>
                                            <p:cond delay="331"/>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41" tmFilter="0, 0; 0.125,0.2665; 0.25,0.4; 0.375,0.465; 0.5,0.5;  0.625,0.535; 0.75,0.6; 0.875,0.7335; 1,1">
                                          <p:stCondLst>
                                            <p:cond delay="414"/>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7">
                                          <p:stCondLst>
                                            <p:cond delay="163"/>
                                          </p:stCondLst>
                                        </p:cTn>
                                        <p:tgtEl>
                                          <p:spTgt spid="3">
                                            <p:txEl>
                                              <p:pRg st="4" end="4"/>
                                            </p:txEl>
                                          </p:spTgt>
                                        </p:tgtEl>
                                      </p:cBhvr>
                                      <p:to x="100000" y="60000"/>
                                    </p:animScale>
                                    <p:animScale>
                                      <p:cBhvr>
                                        <p:cTn id="82" dur="42" decel="50000">
                                          <p:stCondLst>
                                            <p:cond delay="169"/>
                                          </p:stCondLst>
                                        </p:cTn>
                                        <p:tgtEl>
                                          <p:spTgt spid="3">
                                            <p:txEl>
                                              <p:pRg st="4" end="4"/>
                                            </p:txEl>
                                          </p:spTgt>
                                        </p:tgtEl>
                                      </p:cBhvr>
                                      <p:to x="100000" y="100000"/>
                                    </p:animScale>
                                    <p:animScale>
                                      <p:cBhvr>
                                        <p:cTn id="83" dur="7">
                                          <p:stCondLst>
                                            <p:cond delay="328"/>
                                          </p:stCondLst>
                                        </p:cTn>
                                        <p:tgtEl>
                                          <p:spTgt spid="3">
                                            <p:txEl>
                                              <p:pRg st="4" end="4"/>
                                            </p:txEl>
                                          </p:spTgt>
                                        </p:tgtEl>
                                      </p:cBhvr>
                                      <p:to x="100000" y="80000"/>
                                    </p:animScale>
                                    <p:animScale>
                                      <p:cBhvr>
                                        <p:cTn id="84" dur="42" decel="50000">
                                          <p:stCondLst>
                                            <p:cond delay="335"/>
                                          </p:stCondLst>
                                        </p:cTn>
                                        <p:tgtEl>
                                          <p:spTgt spid="3">
                                            <p:txEl>
                                              <p:pRg st="4" end="4"/>
                                            </p:txEl>
                                          </p:spTgt>
                                        </p:tgtEl>
                                      </p:cBhvr>
                                      <p:to x="100000" y="100000"/>
                                    </p:animScale>
                                    <p:animScale>
                                      <p:cBhvr>
                                        <p:cTn id="85" dur="7">
                                          <p:stCondLst>
                                            <p:cond delay="411"/>
                                          </p:stCondLst>
                                        </p:cTn>
                                        <p:tgtEl>
                                          <p:spTgt spid="3">
                                            <p:txEl>
                                              <p:pRg st="4" end="4"/>
                                            </p:txEl>
                                          </p:spTgt>
                                        </p:tgtEl>
                                      </p:cBhvr>
                                      <p:to x="100000" y="90000"/>
                                    </p:animScale>
                                    <p:animScale>
                                      <p:cBhvr>
                                        <p:cTn id="86" dur="42" decel="50000">
                                          <p:stCondLst>
                                            <p:cond delay="417"/>
                                          </p:stCondLst>
                                        </p:cTn>
                                        <p:tgtEl>
                                          <p:spTgt spid="3">
                                            <p:txEl>
                                              <p:pRg st="4" end="4"/>
                                            </p:txEl>
                                          </p:spTgt>
                                        </p:tgtEl>
                                      </p:cBhvr>
                                      <p:to x="100000" y="100000"/>
                                    </p:animScale>
                                    <p:animScale>
                                      <p:cBhvr>
                                        <p:cTn id="87" dur="7">
                                          <p:stCondLst>
                                            <p:cond delay="452"/>
                                          </p:stCondLst>
                                        </p:cTn>
                                        <p:tgtEl>
                                          <p:spTgt spid="3">
                                            <p:txEl>
                                              <p:pRg st="4" end="4"/>
                                            </p:txEl>
                                          </p:spTgt>
                                        </p:tgtEl>
                                      </p:cBhvr>
                                      <p:to x="100000" y="95000"/>
                                    </p:animScale>
                                    <p:animScale>
                                      <p:cBhvr>
                                        <p:cTn id="88" dur="42" decel="50000">
                                          <p:stCondLst>
                                            <p:cond delay="459"/>
                                          </p:stCondLst>
                                        </p:cTn>
                                        <p:tgtEl>
                                          <p:spTgt spid="3">
                                            <p:txEl>
                                              <p:pRg st="4" end="4"/>
                                            </p:txEl>
                                          </p:spTgt>
                                        </p:tgtEl>
                                      </p:cBhvr>
                                      <p:to x="100000" y="100000"/>
                                    </p:animScale>
                                  </p:childTnLst>
                                </p:cTn>
                              </p:par>
                            </p:childTnLst>
                          </p:cTn>
                        </p:par>
                        <p:par>
                          <p:cTn id="89" fill="hold">
                            <p:stCondLst>
                              <p:cond delay="2500"/>
                            </p:stCondLst>
                            <p:childTnLst>
                              <p:par>
                                <p:cTn id="90" presetID="26" presetClass="entr" presetSubtype="0" fill="hold" grpId="0" nodeType="after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145">
                                          <p:stCondLst>
                                            <p:cond delay="0"/>
                                          </p:stCondLst>
                                        </p:cTn>
                                        <p:tgtEl>
                                          <p:spTgt spid="3">
                                            <p:txEl>
                                              <p:pRg st="5" end="5"/>
                                            </p:txEl>
                                          </p:spTgt>
                                        </p:tgtEl>
                                      </p:cBhvr>
                                    </p:animEffect>
                                    <p:anim calcmode="lin" valueType="num">
                                      <p:cBhvr>
                                        <p:cTn id="93" dur="456"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16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166" tmFilter="0, 0; 0.125,0.2665; 0.25,0.4; 0.375,0.465; 0.5,0.5;  0.625,0.535; 0.75,0.6; 0.875,0.7335; 1,1">
                                          <p:stCondLst>
                                            <p:cond delay="16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83" tmFilter="0, 0; 0.125,0.2665; 0.25,0.4; 0.375,0.465; 0.5,0.5;  0.625,0.535; 0.75,0.6; 0.875,0.7335; 1,1">
                                          <p:stCondLst>
                                            <p:cond delay="331"/>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41" tmFilter="0, 0; 0.125,0.2665; 0.25,0.4; 0.375,0.465; 0.5,0.5;  0.625,0.535; 0.75,0.6; 0.875,0.7335; 1,1">
                                          <p:stCondLst>
                                            <p:cond delay="414"/>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7">
                                          <p:stCondLst>
                                            <p:cond delay="163"/>
                                          </p:stCondLst>
                                        </p:cTn>
                                        <p:tgtEl>
                                          <p:spTgt spid="3">
                                            <p:txEl>
                                              <p:pRg st="5" end="5"/>
                                            </p:txEl>
                                          </p:spTgt>
                                        </p:tgtEl>
                                      </p:cBhvr>
                                      <p:to x="100000" y="60000"/>
                                    </p:animScale>
                                    <p:animScale>
                                      <p:cBhvr>
                                        <p:cTn id="99" dur="42" decel="50000">
                                          <p:stCondLst>
                                            <p:cond delay="169"/>
                                          </p:stCondLst>
                                        </p:cTn>
                                        <p:tgtEl>
                                          <p:spTgt spid="3">
                                            <p:txEl>
                                              <p:pRg st="5" end="5"/>
                                            </p:txEl>
                                          </p:spTgt>
                                        </p:tgtEl>
                                      </p:cBhvr>
                                      <p:to x="100000" y="100000"/>
                                    </p:animScale>
                                    <p:animScale>
                                      <p:cBhvr>
                                        <p:cTn id="100" dur="7">
                                          <p:stCondLst>
                                            <p:cond delay="328"/>
                                          </p:stCondLst>
                                        </p:cTn>
                                        <p:tgtEl>
                                          <p:spTgt spid="3">
                                            <p:txEl>
                                              <p:pRg st="5" end="5"/>
                                            </p:txEl>
                                          </p:spTgt>
                                        </p:tgtEl>
                                      </p:cBhvr>
                                      <p:to x="100000" y="80000"/>
                                    </p:animScale>
                                    <p:animScale>
                                      <p:cBhvr>
                                        <p:cTn id="101" dur="42" decel="50000">
                                          <p:stCondLst>
                                            <p:cond delay="335"/>
                                          </p:stCondLst>
                                        </p:cTn>
                                        <p:tgtEl>
                                          <p:spTgt spid="3">
                                            <p:txEl>
                                              <p:pRg st="5" end="5"/>
                                            </p:txEl>
                                          </p:spTgt>
                                        </p:tgtEl>
                                      </p:cBhvr>
                                      <p:to x="100000" y="100000"/>
                                    </p:animScale>
                                    <p:animScale>
                                      <p:cBhvr>
                                        <p:cTn id="102" dur="7">
                                          <p:stCondLst>
                                            <p:cond delay="411"/>
                                          </p:stCondLst>
                                        </p:cTn>
                                        <p:tgtEl>
                                          <p:spTgt spid="3">
                                            <p:txEl>
                                              <p:pRg st="5" end="5"/>
                                            </p:txEl>
                                          </p:spTgt>
                                        </p:tgtEl>
                                      </p:cBhvr>
                                      <p:to x="100000" y="90000"/>
                                    </p:animScale>
                                    <p:animScale>
                                      <p:cBhvr>
                                        <p:cTn id="103" dur="42" decel="50000">
                                          <p:stCondLst>
                                            <p:cond delay="417"/>
                                          </p:stCondLst>
                                        </p:cTn>
                                        <p:tgtEl>
                                          <p:spTgt spid="3">
                                            <p:txEl>
                                              <p:pRg st="5" end="5"/>
                                            </p:txEl>
                                          </p:spTgt>
                                        </p:tgtEl>
                                      </p:cBhvr>
                                      <p:to x="100000" y="100000"/>
                                    </p:animScale>
                                    <p:animScale>
                                      <p:cBhvr>
                                        <p:cTn id="104" dur="7">
                                          <p:stCondLst>
                                            <p:cond delay="452"/>
                                          </p:stCondLst>
                                        </p:cTn>
                                        <p:tgtEl>
                                          <p:spTgt spid="3">
                                            <p:txEl>
                                              <p:pRg st="5" end="5"/>
                                            </p:txEl>
                                          </p:spTgt>
                                        </p:tgtEl>
                                      </p:cBhvr>
                                      <p:to x="100000" y="95000"/>
                                    </p:animScale>
                                    <p:animScale>
                                      <p:cBhvr>
                                        <p:cTn id="105" dur="42" decel="50000">
                                          <p:stCondLst>
                                            <p:cond delay="459"/>
                                          </p:stCondLst>
                                        </p:cTn>
                                        <p:tgtEl>
                                          <p:spTgt spid="3">
                                            <p:txEl>
                                              <p:pRg st="5" end="5"/>
                                            </p:txEl>
                                          </p:spTgt>
                                        </p:tgtEl>
                                      </p:cBhvr>
                                      <p:to x="100000" y="100000"/>
                                    </p:animScale>
                                  </p:childTnLst>
                                </p:cTn>
                              </p:par>
                            </p:childTnLst>
                          </p:cTn>
                        </p:par>
                        <p:par>
                          <p:cTn id="106" fill="hold">
                            <p:stCondLst>
                              <p:cond delay="3000"/>
                            </p:stCondLst>
                            <p:childTnLst>
                              <p:par>
                                <p:cTn id="107" presetID="26" presetClass="entr" presetSubtype="0" fill="hold" grpId="0" nodeType="afterEffect">
                                  <p:stCondLst>
                                    <p:cond delay="0"/>
                                  </p:stCondLst>
                                  <p:childTnLst>
                                    <p:set>
                                      <p:cBhvr>
                                        <p:cTn id="108" dur="1" fill="hold">
                                          <p:stCondLst>
                                            <p:cond delay="0"/>
                                          </p:stCondLst>
                                        </p:cTn>
                                        <p:tgtEl>
                                          <p:spTgt spid="3">
                                            <p:txEl>
                                              <p:pRg st="7" end="7"/>
                                            </p:txEl>
                                          </p:spTgt>
                                        </p:tgtEl>
                                        <p:attrNameLst>
                                          <p:attrName>style.visibility</p:attrName>
                                        </p:attrNameLst>
                                      </p:cBhvr>
                                      <p:to>
                                        <p:strVal val="visible"/>
                                      </p:to>
                                    </p:set>
                                    <p:animEffect transition="in" filter="wipe(down)">
                                      <p:cBhvr>
                                        <p:cTn id="109" dur="145">
                                          <p:stCondLst>
                                            <p:cond delay="0"/>
                                          </p:stCondLst>
                                        </p:cTn>
                                        <p:tgtEl>
                                          <p:spTgt spid="3">
                                            <p:txEl>
                                              <p:pRg st="7" end="7"/>
                                            </p:txEl>
                                          </p:spTgt>
                                        </p:tgtEl>
                                      </p:cBhvr>
                                    </p:animEffect>
                                    <p:anim calcmode="lin" valueType="num">
                                      <p:cBhvr>
                                        <p:cTn id="110" dur="456"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1" dur="16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2" dur="166" tmFilter="0, 0; 0.125,0.2665; 0.25,0.4; 0.375,0.465; 0.5,0.5;  0.625,0.535; 0.75,0.6; 0.875,0.7335; 1,1">
                                          <p:stCondLst>
                                            <p:cond delay="16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3" dur="83" tmFilter="0, 0; 0.125,0.2665; 0.25,0.4; 0.375,0.465; 0.5,0.5;  0.625,0.535; 0.75,0.6; 0.875,0.7335; 1,1">
                                          <p:stCondLst>
                                            <p:cond delay="331"/>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14" dur="41" tmFilter="0, 0; 0.125,0.2665; 0.25,0.4; 0.375,0.465; 0.5,0.5;  0.625,0.535; 0.75,0.6; 0.875,0.7335; 1,1">
                                          <p:stCondLst>
                                            <p:cond delay="414"/>
                                          </p:stCondLst>
                                        </p:cTn>
                                        <p:tgtEl>
                                          <p:spTgt spid="3">
                                            <p:txEl>
                                              <p:pRg st="7" end="7"/>
                                            </p:txEl>
                                          </p:spTgt>
                                        </p:tgtEl>
                                        <p:attrNameLst>
                                          <p:attrName>ppt_y</p:attrName>
                                        </p:attrNameLst>
                                      </p:cBhvr>
                                      <p:tavLst>
                                        <p:tav tm="0" fmla="#ppt_y-sin(pi*$)/81">
                                          <p:val>
                                            <p:fltVal val="0"/>
                                          </p:val>
                                        </p:tav>
                                        <p:tav tm="100000">
                                          <p:val>
                                            <p:fltVal val="1"/>
                                          </p:val>
                                        </p:tav>
                                      </p:tavLst>
                                    </p:anim>
                                    <p:animScale>
                                      <p:cBhvr>
                                        <p:cTn id="115" dur="7">
                                          <p:stCondLst>
                                            <p:cond delay="163"/>
                                          </p:stCondLst>
                                        </p:cTn>
                                        <p:tgtEl>
                                          <p:spTgt spid="3">
                                            <p:txEl>
                                              <p:pRg st="7" end="7"/>
                                            </p:txEl>
                                          </p:spTgt>
                                        </p:tgtEl>
                                      </p:cBhvr>
                                      <p:to x="100000" y="60000"/>
                                    </p:animScale>
                                    <p:animScale>
                                      <p:cBhvr>
                                        <p:cTn id="116" dur="42" decel="50000">
                                          <p:stCondLst>
                                            <p:cond delay="169"/>
                                          </p:stCondLst>
                                        </p:cTn>
                                        <p:tgtEl>
                                          <p:spTgt spid="3">
                                            <p:txEl>
                                              <p:pRg st="7" end="7"/>
                                            </p:txEl>
                                          </p:spTgt>
                                        </p:tgtEl>
                                      </p:cBhvr>
                                      <p:to x="100000" y="100000"/>
                                    </p:animScale>
                                    <p:animScale>
                                      <p:cBhvr>
                                        <p:cTn id="117" dur="7">
                                          <p:stCondLst>
                                            <p:cond delay="328"/>
                                          </p:stCondLst>
                                        </p:cTn>
                                        <p:tgtEl>
                                          <p:spTgt spid="3">
                                            <p:txEl>
                                              <p:pRg st="7" end="7"/>
                                            </p:txEl>
                                          </p:spTgt>
                                        </p:tgtEl>
                                      </p:cBhvr>
                                      <p:to x="100000" y="80000"/>
                                    </p:animScale>
                                    <p:animScale>
                                      <p:cBhvr>
                                        <p:cTn id="118" dur="42" decel="50000">
                                          <p:stCondLst>
                                            <p:cond delay="335"/>
                                          </p:stCondLst>
                                        </p:cTn>
                                        <p:tgtEl>
                                          <p:spTgt spid="3">
                                            <p:txEl>
                                              <p:pRg st="7" end="7"/>
                                            </p:txEl>
                                          </p:spTgt>
                                        </p:tgtEl>
                                      </p:cBhvr>
                                      <p:to x="100000" y="100000"/>
                                    </p:animScale>
                                    <p:animScale>
                                      <p:cBhvr>
                                        <p:cTn id="119" dur="7">
                                          <p:stCondLst>
                                            <p:cond delay="411"/>
                                          </p:stCondLst>
                                        </p:cTn>
                                        <p:tgtEl>
                                          <p:spTgt spid="3">
                                            <p:txEl>
                                              <p:pRg st="7" end="7"/>
                                            </p:txEl>
                                          </p:spTgt>
                                        </p:tgtEl>
                                      </p:cBhvr>
                                      <p:to x="100000" y="90000"/>
                                    </p:animScale>
                                    <p:animScale>
                                      <p:cBhvr>
                                        <p:cTn id="120" dur="42" decel="50000">
                                          <p:stCondLst>
                                            <p:cond delay="417"/>
                                          </p:stCondLst>
                                        </p:cTn>
                                        <p:tgtEl>
                                          <p:spTgt spid="3">
                                            <p:txEl>
                                              <p:pRg st="7" end="7"/>
                                            </p:txEl>
                                          </p:spTgt>
                                        </p:tgtEl>
                                      </p:cBhvr>
                                      <p:to x="100000" y="100000"/>
                                    </p:animScale>
                                    <p:animScale>
                                      <p:cBhvr>
                                        <p:cTn id="121" dur="7">
                                          <p:stCondLst>
                                            <p:cond delay="452"/>
                                          </p:stCondLst>
                                        </p:cTn>
                                        <p:tgtEl>
                                          <p:spTgt spid="3">
                                            <p:txEl>
                                              <p:pRg st="7" end="7"/>
                                            </p:txEl>
                                          </p:spTgt>
                                        </p:tgtEl>
                                      </p:cBhvr>
                                      <p:to x="100000" y="95000"/>
                                    </p:animScale>
                                    <p:animScale>
                                      <p:cBhvr>
                                        <p:cTn id="122" dur="42" decel="50000">
                                          <p:stCondLst>
                                            <p:cond delay="459"/>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Техника бега на короткие дистанции</a:t>
            </a:r>
            <a:br>
              <a:rPr lang="ru-RU" b="1" dirty="0" smtClean="0"/>
            </a:br>
            <a:endParaRPr lang="ru-RU" dirty="0"/>
          </a:p>
        </p:txBody>
      </p:sp>
      <p:sp>
        <p:nvSpPr>
          <p:cNvPr id="3" name="Содержимое 2"/>
          <p:cNvSpPr>
            <a:spLocks noGrp="1"/>
          </p:cNvSpPr>
          <p:nvPr>
            <p:ph idx="1"/>
          </p:nvPr>
        </p:nvSpPr>
        <p:spPr>
          <a:xfrm>
            <a:off x="428596" y="1357298"/>
            <a:ext cx="8429684" cy="5500702"/>
          </a:xfrm>
        </p:spPr>
        <p:txBody>
          <a:bodyPr>
            <a:noAutofit/>
          </a:bodyPr>
          <a:lstStyle/>
          <a:p>
            <a:pPr fontAlgn="base"/>
            <a:r>
              <a:rPr lang="ru-RU" sz="1400" dirty="0" smtClean="0"/>
              <a:t>Итак, первые шаги стартового разгона следует выполнять, полностью выпрямляя ноги во время отталкивания от дорожки. Слишком высоко поднимать стопы при этом не нужно. Но постепенно необходимо наращивать частоту и длину шагов. Такая методика бега на короткие дистанции достигается длительными тренировками.</a:t>
            </a:r>
            <a:br>
              <a:rPr lang="ru-RU" sz="1400" dirty="0" smtClean="0"/>
            </a:br>
            <a:r>
              <a:rPr lang="ru-RU" sz="1400" dirty="0" smtClean="0"/>
              <a:t>Бегуны подчеркивают, что стартовое ускорение заканчивается, когда шаг становится постоянным. У хорошего спортсмена длина шага сантиметров на 30–40 больше, нежели длина его тела. Но сразу стремиться к таким результатам не стоит – важно добиться плавного перехода к высоким показателям. Кстати, после стартового разгона во время движения по дистанции резко выпрямлять туловище и изменять ритм шагов не нужно. Приобретенную скорость следует сохранять до финиша.</a:t>
            </a:r>
          </a:p>
          <a:p>
            <a:pPr fontAlgn="base">
              <a:buNone/>
            </a:pPr>
            <a:endParaRPr lang="ru-RU" sz="1400" dirty="0" smtClean="0"/>
          </a:p>
          <a:p>
            <a:pPr fontAlgn="base"/>
            <a:r>
              <a:rPr lang="ru-RU" sz="1400" dirty="0" smtClean="0"/>
              <a:t>Во время бега на короткой дистанции также необходимо делать упор стопы на переднюю часть, тогда как пяткой лишь слегка касаться дорожки. Руками следует делать энергичные движения, удерживая их согнутыми под прямым углом.</a:t>
            </a:r>
          </a:p>
          <a:p>
            <a:pPr fontAlgn="base">
              <a:buNone/>
            </a:pPr>
            <a:endParaRPr lang="ru-RU" sz="1400" dirty="0" smtClean="0"/>
          </a:p>
          <a:p>
            <a:pPr fontAlgn="base"/>
            <a:r>
              <a:rPr lang="ru-RU" sz="1400" dirty="0" smtClean="0"/>
              <a:t>При необходимости повернуть, не потеряв при этом скорость, следует направить стопы в сторону поворота и туда же слегка наклонить корпус.</a:t>
            </a:r>
          </a:p>
          <a:p>
            <a:pPr fontAlgn="base">
              <a:buNone/>
            </a:pPr>
            <a:endParaRPr lang="ru-RU" sz="1400" dirty="0" smtClean="0"/>
          </a:p>
          <a:p>
            <a:pPr fontAlgn="base"/>
            <a:r>
              <a:rPr lang="ru-RU" sz="1400" dirty="0" smtClean="0"/>
              <a:t>Важно стараться на максимальной скорости пробежать линию финиша, чтобы не ухудшить итоговый результат.</a:t>
            </a:r>
          </a:p>
          <a:p>
            <a:endParaRPr lang="ru-RU"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out)">
                                      <p:cBhvr>
                                        <p:cTn id="11" dur="500"/>
                                        <p:tgtEl>
                                          <p:spTgt spid="3">
                                            <p:txEl>
                                              <p:pRg st="0" end="0"/>
                                            </p:txEl>
                                          </p:spTgt>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out)">
                                      <p:cBhvr>
                                        <p:cTn id="15" dur="500"/>
                                        <p:tgtEl>
                                          <p:spTgt spid="3">
                                            <p:txEl>
                                              <p:pRg st="2" end="2"/>
                                            </p:txEl>
                                          </p:spTgt>
                                        </p:tgtEl>
                                      </p:cBhvr>
                                    </p:animEffect>
                                  </p:childTnLst>
                                </p:cTn>
                              </p:par>
                            </p:childTnLst>
                          </p:cTn>
                        </p:par>
                        <p:par>
                          <p:cTn id="16" fill="hold">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out)">
                                      <p:cBhvr>
                                        <p:cTn id="19" dur="500"/>
                                        <p:tgtEl>
                                          <p:spTgt spid="3">
                                            <p:txEl>
                                              <p:pRg st="4" end="4"/>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out)">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Как тренироваться для бега на короткие дистанции</a:t>
            </a:r>
            <a:br>
              <a:rPr lang="ru-RU" b="1" dirty="0" smtClean="0"/>
            </a:br>
            <a:endParaRPr lang="ru-RU" dirty="0"/>
          </a:p>
        </p:txBody>
      </p:sp>
      <p:sp>
        <p:nvSpPr>
          <p:cNvPr id="3" name="Содержимое 2"/>
          <p:cNvSpPr>
            <a:spLocks noGrp="1"/>
          </p:cNvSpPr>
          <p:nvPr>
            <p:ph idx="1"/>
          </p:nvPr>
        </p:nvSpPr>
        <p:spPr/>
        <p:txBody>
          <a:bodyPr>
            <a:normAutofit fontScale="55000" lnSpcReduction="20000"/>
          </a:bodyPr>
          <a:lstStyle/>
          <a:p>
            <a:pPr fontAlgn="base"/>
            <a:r>
              <a:rPr lang="ru-RU" dirty="0" smtClean="0"/>
              <a:t>Во время бега на короткие дистанции важны скоростные качества. Именно их и следует развивать бегунам. В частности, основная нагрузка приходится на мышцы голени. Но напряжение испытывают все мышцы ног. Потому обучение бегу на короткие дистанции невозможно, если не производится силовая подготовка ног. Спортсменам рекомендуют выполнять:</a:t>
            </a:r>
          </a:p>
          <a:p>
            <a:pPr fontAlgn="base"/>
            <a:r>
              <a:rPr lang="ru-RU" dirty="0" smtClean="0"/>
              <a:t>кросс по пересеченной местности,</a:t>
            </a:r>
          </a:p>
          <a:p>
            <a:pPr fontAlgn="base"/>
            <a:r>
              <a:rPr lang="ru-RU" dirty="0" smtClean="0"/>
              <a:t>частые подъемы в гору,</a:t>
            </a:r>
          </a:p>
          <a:p>
            <a:pPr fontAlgn="base"/>
            <a:r>
              <a:rPr lang="ru-RU" dirty="0" smtClean="0"/>
              <a:t>бег по местности с различным рельефом,</a:t>
            </a:r>
          </a:p>
          <a:p>
            <a:pPr fontAlgn="base"/>
            <a:r>
              <a:rPr lang="ru-RU" dirty="0" smtClean="0"/>
              <a:t>интервальные тренировки, когда чередуется бег на максимальной скорости и бег трусцой,</a:t>
            </a:r>
          </a:p>
          <a:p>
            <a:pPr fontAlgn="base"/>
            <a:r>
              <a:rPr lang="ru-RU" dirty="0" smtClean="0"/>
              <a:t>любые спортивные игры (футбол, баскетбол, гандбол).</a:t>
            </a:r>
          </a:p>
          <a:p>
            <a:pPr fontAlgn="base">
              <a:buNone/>
            </a:pPr>
            <a:endParaRPr lang="ru-RU" dirty="0" smtClean="0"/>
          </a:p>
          <a:p>
            <a:pPr fontAlgn="base"/>
            <a:r>
              <a:rPr lang="ru-RU" dirty="0" smtClean="0"/>
              <a:t>Все тренировки должны быть направлены как на развитие скоростных качеств, так и на наращивание силы ног бегуна. Важно также укреплять </a:t>
            </a:r>
            <a:r>
              <a:rPr lang="ru-RU" dirty="0" err="1" smtClean="0"/>
              <a:t>сердечно-сосудистую</a:t>
            </a:r>
            <a:r>
              <a:rPr lang="ru-RU" dirty="0" smtClean="0"/>
              <a:t> систему. Ведь техника бега на короткие дистанции подразумевает работу на предельных возможностях организма. Потому все системы должны справляться с такой нагрузкой.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500"/>
                                        <p:tgtEl>
                                          <p:spTgt spid="2"/>
                                        </p:tgtEl>
                                      </p:cBhvr>
                                    </p:animEffect>
                                  </p:childTnLst>
                                </p:cTn>
                              </p:par>
                            </p:childTnLst>
                          </p:cTn>
                        </p:par>
                        <p:par>
                          <p:cTn id="8" fill="hold">
                            <p:stCondLst>
                              <p:cond delay="500"/>
                            </p:stCondLst>
                            <p:childTnLst>
                              <p:par>
                                <p:cTn id="9" presetID="8"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out)">
                                      <p:cBhvr>
                                        <p:cTn id="11" dur="500"/>
                                        <p:tgtEl>
                                          <p:spTgt spid="3">
                                            <p:txEl>
                                              <p:pRg st="0" end="0"/>
                                            </p:txEl>
                                          </p:spTgt>
                                        </p:tgtEl>
                                      </p:cBhvr>
                                    </p:animEffect>
                                  </p:childTnLst>
                                </p:cTn>
                              </p:par>
                            </p:childTnLst>
                          </p:cTn>
                        </p:par>
                        <p:par>
                          <p:cTn id="12" fill="hold">
                            <p:stCondLst>
                              <p:cond delay="1000"/>
                            </p:stCondLst>
                            <p:childTnLst>
                              <p:par>
                                <p:cTn id="13" presetID="8"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out)">
                                      <p:cBhvr>
                                        <p:cTn id="15" dur="500"/>
                                        <p:tgtEl>
                                          <p:spTgt spid="3">
                                            <p:txEl>
                                              <p:pRg st="1" end="1"/>
                                            </p:txEl>
                                          </p:spTgt>
                                        </p:tgtEl>
                                      </p:cBhvr>
                                    </p:animEffect>
                                  </p:childTnLst>
                                </p:cTn>
                              </p:par>
                            </p:childTnLst>
                          </p:cTn>
                        </p:par>
                        <p:par>
                          <p:cTn id="16" fill="hold">
                            <p:stCondLst>
                              <p:cond delay="1500"/>
                            </p:stCondLst>
                            <p:childTnLst>
                              <p:par>
                                <p:cTn id="17" presetID="8"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out)">
                                      <p:cBhvr>
                                        <p:cTn id="19" dur="500"/>
                                        <p:tgtEl>
                                          <p:spTgt spid="3">
                                            <p:txEl>
                                              <p:pRg st="2" end="2"/>
                                            </p:txEl>
                                          </p:spTgt>
                                        </p:tgtEl>
                                      </p:cBhvr>
                                    </p:animEffect>
                                  </p:childTnLst>
                                </p:cTn>
                              </p:par>
                            </p:childTnLst>
                          </p:cTn>
                        </p:par>
                        <p:par>
                          <p:cTn id="20" fill="hold">
                            <p:stCondLst>
                              <p:cond delay="2000"/>
                            </p:stCondLst>
                            <p:childTnLst>
                              <p:par>
                                <p:cTn id="21" presetID="8"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out)">
                                      <p:cBhvr>
                                        <p:cTn id="23" dur="500"/>
                                        <p:tgtEl>
                                          <p:spTgt spid="3">
                                            <p:txEl>
                                              <p:pRg st="3" end="3"/>
                                            </p:txEl>
                                          </p:spTgt>
                                        </p:tgtEl>
                                      </p:cBhvr>
                                    </p:animEffect>
                                  </p:childTnLst>
                                </p:cTn>
                              </p:par>
                            </p:childTnLst>
                          </p:cTn>
                        </p:par>
                        <p:par>
                          <p:cTn id="24" fill="hold">
                            <p:stCondLst>
                              <p:cond delay="2500"/>
                            </p:stCondLst>
                            <p:childTnLst>
                              <p:par>
                                <p:cTn id="25" presetID="8"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out)">
                                      <p:cBhvr>
                                        <p:cTn id="27" dur="500"/>
                                        <p:tgtEl>
                                          <p:spTgt spid="3">
                                            <p:txEl>
                                              <p:pRg st="4" end="4"/>
                                            </p:txEl>
                                          </p:spTgt>
                                        </p:tgtEl>
                                      </p:cBhvr>
                                    </p:animEffect>
                                  </p:childTnLst>
                                </p:cTn>
                              </p:par>
                            </p:childTnLst>
                          </p:cTn>
                        </p:par>
                        <p:par>
                          <p:cTn id="28" fill="hold">
                            <p:stCondLst>
                              <p:cond delay="3000"/>
                            </p:stCondLst>
                            <p:childTnLst>
                              <p:par>
                                <p:cTn id="29" presetID="8"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out)">
                                      <p:cBhvr>
                                        <p:cTn id="31" dur="500"/>
                                        <p:tgtEl>
                                          <p:spTgt spid="3">
                                            <p:txEl>
                                              <p:pRg st="5" end="5"/>
                                            </p:txEl>
                                          </p:spTgt>
                                        </p:tgtEl>
                                      </p:cBhvr>
                                    </p:animEffect>
                                  </p:childTnLst>
                                </p:cTn>
                              </p:par>
                            </p:childTnLst>
                          </p:cTn>
                        </p:par>
                        <p:par>
                          <p:cTn id="32" fill="hold">
                            <p:stCondLst>
                              <p:cond delay="3500"/>
                            </p:stCondLst>
                            <p:childTnLst>
                              <p:par>
                                <p:cTn id="33" presetID="8" presetClass="entr" presetSubtype="32"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amond(out)">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18569</TotalTime>
  <Words>187</Words>
  <Application>Microsoft Office PowerPoint</Application>
  <PresentationFormat>Экран (4:3)</PresentationFormat>
  <Paragraphs>32</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Century Gothic</vt:lpstr>
      <vt:lpstr>Verdana</vt:lpstr>
      <vt:lpstr>Wingdings 2</vt:lpstr>
      <vt:lpstr>Яркая</vt:lpstr>
      <vt:lpstr>Презентация PowerPoint</vt:lpstr>
      <vt:lpstr>Презентация PowerPoint</vt:lpstr>
      <vt:lpstr>История бега на короткие         дистанции </vt:lpstr>
      <vt:lpstr>Особенности бега на короткие дистанции </vt:lpstr>
      <vt:lpstr>Техника бега на короткие дистанции </vt:lpstr>
      <vt:lpstr>Как тренироваться для бега на короткие дистанции </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Домашний</dc:creator>
  <cp:lastModifiedBy>СпортЗал</cp:lastModifiedBy>
  <cp:revision>4</cp:revision>
  <dcterms:created xsi:type="dcterms:W3CDTF">2018-04-27T07:03:08Z</dcterms:created>
  <dcterms:modified xsi:type="dcterms:W3CDTF">2023-03-15T01:30:00Z</dcterms:modified>
</cp:coreProperties>
</file>