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9C244-8AF4-44E2-9AF6-9DDEECD79132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98E05-5356-4C85-B47B-E0AE2F6E8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52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98E05-5356-4C85-B47B-E0AE2F6E8C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93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7E2F1D1-FBAE-4DB5-95E2-406246787A89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DA42-5C10-4A91-A74F-82E01992B86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8599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2F1D1-FBAE-4DB5-95E2-406246787A89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DA42-5C10-4A91-A74F-82E01992B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78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2F1D1-FBAE-4DB5-95E2-406246787A89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DA42-5C10-4A91-A74F-82E01992B86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1338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2F1D1-FBAE-4DB5-95E2-406246787A89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DA42-5C10-4A91-A74F-82E01992B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3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2F1D1-FBAE-4DB5-95E2-406246787A89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DA42-5C10-4A91-A74F-82E01992B86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376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2F1D1-FBAE-4DB5-95E2-406246787A89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DA42-5C10-4A91-A74F-82E01992B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2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2F1D1-FBAE-4DB5-95E2-406246787A89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DA42-5C10-4A91-A74F-82E01992B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0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2F1D1-FBAE-4DB5-95E2-406246787A89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DA42-5C10-4A91-A74F-82E01992B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445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2F1D1-FBAE-4DB5-95E2-406246787A89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DA42-5C10-4A91-A74F-82E01992B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877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2F1D1-FBAE-4DB5-95E2-406246787A89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DA42-5C10-4A91-A74F-82E01992B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34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2F1D1-FBAE-4DB5-95E2-406246787A89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DA42-5C10-4A91-A74F-82E01992B86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0910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7E2F1D1-FBAE-4DB5-95E2-406246787A89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0F7DA42-5C10-4A91-A74F-82E01992B86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4403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Подачи в волейболе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832005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Верхняя прямая подача </a:t>
            </a:r>
            <a:r>
              <a:rPr lang="en-US" dirty="0" smtClean="0"/>
              <a:t>2/3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153989"/>
          </a:xfrm>
        </p:spPr>
        <p:txBody>
          <a:bodyPr>
            <a:normAutofit/>
          </a:bodyPr>
          <a:lstStyle/>
          <a:p>
            <a:pPr fontAlgn="base"/>
            <a:r>
              <a:rPr lang="ru-RU" sz="2400" dirty="0">
                <a:latin typeface="GOST type B" panose="02010404020404060303" pitchFamily="2" charset="0"/>
              </a:rPr>
              <a:t>Заключительное движение кистью </a:t>
            </a:r>
            <a:r>
              <a:rPr lang="ru-RU" sz="2400" dirty="0" smtClean="0">
                <a:latin typeface="GOST type B" panose="02010404020404060303" pitchFamily="2" charset="0"/>
              </a:rPr>
              <a:t>направляет </a:t>
            </a:r>
            <a:r>
              <a:rPr lang="ru-RU" sz="2400" dirty="0">
                <a:latin typeface="GOST type B" panose="02010404020404060303" pitchFamily="2" charset="0"/>
              </a:rPr>
              <a:t>мяча в нужную точку. Мяч подбрасывается над собой, чуть впереди. Если мяч опускается далеко впереди игрока, то подача скорее всего не получится и мяч попадет в сетку, аналогичная ситуация произойдет и если мяч будет брошен за голову.</a:t>
            </a:r>
          </a:p>
          <a:p>
            <a:pPr fontAlgn="base"/>
            <a:r>
              <a:rPr lang="ru-RU" sz="2400" dirty="0">
                <a:latin typeface="GOST type B" panose="02010404020404060303" pitchFamily="2" charset="0"/>
              </a:rPr>
              <a:t>Данный вид подачи можно рекомендовать новичкам в качестве нацеленной подачи, но удар по мячу нужно наносить ладонью с согнутыми пальцами. При этом замах должен быть коротким, а при ударе предплечье и кисть должны представлять единое целое, кисть напряжена.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852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314"/>
          <a:stretch/>
        </p:blipFill>
        <p:spPr>
          <a:xfrm>
            <a:off x="5662428" y="2206791"/>
            <a:ext cx="5543625" cy="33388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Верхняя прямая подача</a:t>
            </a:r>
            <a:r>
              <a:rPr lang="en-US" dirty="0" smtClean="0"/>
              <a:t> 3/3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400"/>
          <a:stretch/>
        </p:blipFill>
        <p:spPr>
          <a:xfrm>
            <a:off x="193983" y="2245980"/>
            <a:ext cx="5690181" cy="3632306"/>
          </a:xfrm>
        </p:spPr>
      </p:pic>
    </p:spTree>
    <p:extLst>
      <p:ext uri="{BB962C8B-B14F-4D97-AF65-F5344CB8AC3E}">
        <p14:creationId xmlns:p14="http://schemas.microsoft.com/office/powerpoint/2010/main" val="35088198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Верхняя боковая подача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GOST type B" panose="02010404020404060303" pitchFamily="2" charset="0"/>
              </a:rPr>
              <a:t>Верхняя боковая подача</a:t>
            </a:r>
            <a:r>
              <a:rPr lang="ru-RU" dirty="0">
                <a:latin typeface="GOST type B" panose="02010404020404060303" pitchFamily="2" charset="0"/>
              </a:rPr>
              <a:t> одна из самых сложных, она известна как силовая. Несмотря на то, что эта подача имеет высокую результативность, на нее же выпадает наибольшее количество ошибок, с учетом того, что ошибка при подаче равна проигранному очку сегодня она практически не используется. Однако когда ошибка при подаче приводила лишь к потере подачи верхняя боковая была очень популярна.</a:t>
            </a:r>
            <a:br>
              <a:rPr lang="ru-RU" dirty="0">
                <a:latin typeface="GOST type B" panose="02010404020404060303" pitchFamily="2" charset="0"/>
              </a:rPr>
            </a:br>
            <a:r>
              <a:rPr lang="ru-RU" dirty="0">
                <a:latin typeface="GOST type B" panose="02010404020404060303" pitchFamily="2" charset="0"/>
              </a:rPr>
              <a:t/>
            </a:r>
            <a:br>
              <a:rPr lang="ru-RU" dirty="0">
                <a:latin typeface="GOST type B" panose="02010404020404060303" pitchFamily="2" charset="0"/>
              </a:rPr>
            </a:br>
            <a:r>
              <a:rPr lang="ru-RU" dirty="0">
                <a:latin typeface="GOST type B" panose="02010404020404060303" pitchFamily="2" charset="0"/>
              </a:rPr>
              <a:t>Изучать верхнюю боковую подачу можно лишь наиболее подготовленным и способным игрокам и лишь после того, как будут освоены нижняя и верхняя прямая подача.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6971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GOST type B" panose="02010404020404060303" pitchFamily="2" charset="0"/>
              </a:rPr>
              <a:t>Любая игра в волейбол всегда начинается с подачи. Если команда проигрывает подачу, она сразу же проигрывает очко. Сегодня волейболисты используют подачу как средство нападения, причем сильнейшие игроки владеют подачей в совершенстве. Технически подача выглядит следующим образом: игрок располагаясь за линией площадки, подбрасывает мяч и ударом руки отправляет его на площадку противника. Подача должна быть выполнена в течении 5 секунд.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6482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Стадии выполнения подачи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GOST type B" panose="02010404020404060303" pitchFamily="2" charset="0"/>
              </a:rPr>
              <a:t>Стадии выполнения подачи: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GOST type B" panose="02010404020404060303" pitchFamily="2" charset="0"/>
              </a:rPr>
              <a:t> Исходное положение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GOST type B" panose="02010404020404060303" pitchFamily="2" charset="0"/>
              </a:rPr>
              <a:t> Подбрасывание мяча и взмах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GOST type B" panose="02010404020404060303" pitchFamily="2" charset="0"/>
              </a:rPr>
              <a:t> Удар по мячу и движение после удара по мячу</a:t>
            </a:r>
            <a:endParaRPr lang="en-US" dirty="0" smtClean="0">
              <a:latin typeface="GOST type B" panose="020104040204040603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2040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Техника подачи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325189"/>
            <a:ext cx="10314432" cy="2899954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GOST type B" panose="02010404020404060303" pitchFamily="2" charset="0"/>
              </a:rPr>
              <a:t>Для правильного выполнения подачи важно согласовывать свои движения с летящим мячом так, чтобы удар по мячу произошел в нужной точке, для наилучшей эффективности подачи. Удар по мячу производится ладонью или кистью руки с согнутыми пальцами. Подбрасывание мяча производится одной рукой. Направление и высота подбрасывания мяча, а также замах и амплитуда движения руки различны и зависят от техники выполнения подачи. Наименьшее движение руки и мяча при нацеленных и планирующих подачах, наибольшее при силовых атакующих</a:t>
            </a:r>
            <a:r>
              <a:rPr lang="ru-RU" dirty="0" smtClean="0">
                <a:latin typeface="GOST type B" panose="02010404020404060303" pitchFamily="2" charset="0"/>
              </a:rPr>
              <a:t>.</a:t>
            </a:r>
            <a:r>
              <a:rPr lang="ru-RU" sz="4600" dirty="0"/>
              <a:t/>
            </a:r>
            <a:br>
              <a:rPr lang="ru-RU" sz="4600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0517" y="4754536"/>
            <a:ext cx="6096000" cy="142192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GOST type B" panose="02010404020404060303" pitchFamily="2" charset="0"/>
              </a:rPr>
              <a:t>По характеру подачи можно различить на: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dirty="0">
                <a:latin typeface="GOST type B" panose="02010404020404060303" pitchFamily="2" charset="0"/>
              </a:rPr>
              <a:t> Силовые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dirty="0">
                <a:latin typeface="GOST type B" panose="02010404020404060303" pitchFamily="2" charset="0"/>
              </a:rPr>
              <a:t> Нацеленные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dirty="0">
                <a:latin typeface="GOST type B" panose="02010404020404060303" pitchFamily="2" charset="0"/>
              </a:rPr>
              <a:t> Планирующие</a:t>
            </a:r>
          </a:p>
        </p:txBody>
      </p:sp>
    </p:spTree>
    <p:extLst>
      <p:ext uri="{BB962C8B-B14F-4D97-AF65-F5344CB8AC3E}">
        <p14:creationId xmlns:p14="http://schemas.microsoft.com/office/powerpoint/2010/main" val="14714217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Силовые подачи</a:t>
            </a:r>
            <a:r>
              <a:rPr lang="en-US" dirty="0" smtClean="0"/>
              <a:t> 1/2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2442142"/>
          </a:xfrm>
        </p:spPr>
        <p:txBody>
          <a:bodyPr/>
          <a:lstStyle/>
          <a:p>
            <a:r>
              <a:rPr lang="ru-RU" b="1" dirty="0" smtClean="0">
                <a:latin typeface="GOST type B" panose="02010404020404060303" pitchFamily="2" charset="0"/>
              </a:rPr>
              <a:t>Силовые подачи</a:t>
            </a:r>
            <a:r>
              <a:rPr lang="ru-RU" dirty="0" smtClean="0">
                <a:latin typeface="GOST type B" panose="02010404020404060303" pitchFamily="2" charset="0"/>
              </a:rPr>
              <a:t> применяются для затруднения приема мяча с целью вызвать ошибку при приеме.</a:t>
            </a:r>
            <a:br>
              <a:rPr lang="ru-RU" dirty="0" smtClean="0">
                <a:latin typeface="GOST type B" panose="02010404020404060303" pitchFamily="2" charset="0"/>
              </a:rPr>
            </a:br>
            <a:r>
              <a:rPr lang="ru-RU" dirty="0" smtClean="0">
                <a:latin typeface="GOST type B" panose="02010404020404060303" pitchFamily="2" charset="0"/>
              </a:rPr>
              <a:t>Особенностью </a:t>
            </a:r>
            <a:r>
              <a:rPr lang="ru-RU" b="1" dirty="0" smtClean="0">
                <a:latin typeface="GOST type B" panose="02010404020404060303" pitchFamily="2" charset="0"/>
              </a:rPr>
              <a:t>нацеленных подач</a:t>
            </a:r>
            <a:r>
              <a:rPr lang="ru-RU" dirty="0" smtClean="0">
                <a:latin typeface="GOST type B" panose="02010404020404060303" pitchFamily="2" charset="0"/>
              </a:rPr>
              <a:t> является направление мяча в уязвимые места площадки противника или на слабого игрока, чтобы затруднить действия команды противника.</a:t>
            </a:r>
            <a:br>
              <a:rPr lang="ru-RU" dirty="0" smtClean="0">
                <a:latin typeface="GOST type B" panose="02010404020404060303" pitchFamily="2" charset="0"/>
              </a:rPr>
            </a:br>
            <a:r>
              <a:rPr lang="ru-RU" b="1" dirty="0" smtClean="0">
                <a:latin typeface="GOST type B" panose="02010404020404060303" pitchFamily="2" charset="0"/>
              </a:rPr>
              <a:t>Планирующие подачи</a:t>
            </a:r>
            <a:r>
              <a:rPr lang="ru-RU" dirty="0" smtClean="0">
                <a:latin typeface="GOST type B" panose="02010404020404060303" pitchFamily="2" charset="0"/>
              </a:rPr>
              <a:t> опасны тем, что мяч может изменять траекторию своего полета в самых неожиданных направлениях.</a:t>
            </a:r>
            <a:endParaRPr lang="en-US" dirty="0">
              <a:latin typeface="GOST type B" panose="020104040204040603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27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Силовые подачи</a:t>
            </a:r>
            <a:r>
              <a:rPr lang="en-US" dirty="0" smtClean="0"/>
              <a:t> 2/2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1123406"/>
          </a:xfrm>
        </p:spPr>
        <p:txBody>
          <a:bodyPr>
            <a:normAutofit fontScale="92500"/>
          </a:bodyPr>
          <a:lstStyle/>
          <a:p>
            <a:r>
              <a:rPr lang="ru-RU" dirty="0">
                <a:latin typeface="GOST type B" panose="02010404020404060303" pitchFamily="2" charset="0"/>
              </a:rPr>
              <a:t>Если удар по мячу наносится над головой такая подача называется верхней, когда удар по мячу наносится снизу — нижней. Если игрок выполняет подачу, стоя лицом к сетке, она называется прямой, если боком к сетке — боковой.</a:t>
            </a:r>
            <a:endParaRPr lang="en-US" dirty="0">
              <a:latin typeface="GOST type B" panose="02010404020404060303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588" y="3409406"/>
            <a:ext cx="6915150" cy="284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6803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Нижняя прямая подача 1</a:t>
            </a:r>
            <a:r>
              <a:rPr lang="en-US" dirty="0" smtClean="0"/>
              <a:t>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5999"/>
            <a:ext cx="9720071" cy="3370217"/>
          </a:xfrm>
        </p:spPr>
        <p:txBody>
          <a:bodyPr/>
          <a:lstStyle/>
          <a:p>
            <a:r>
              <a:rPr lang="ru-RU" b="1" dirty="0">
                <a:latin typeface="GOST type B" panose="02010404020404060303" pitchFamily="2" charset="0"/>
              </a:rPr>
              <a:t>При нижней прямой подаче </a:t>
            </a:r>
            <a:r>
              <a:rPr lang="ru-RU" dirty="0">
                <a:latin typeface="GOST type B" panose="02010404020404060303" pitchFamily="2" charset="0"/>
              </a:rPr>
              <a:t>подающий видит площадку целиком и мяч можно точнее послать через сетку, чем при нижней боковой подаче. Преимущество нижней прямой подачи еще и в том, что по структуре она сильно отличается от верхней боковой, в то время как нижняя боковая подача может дать отрицательный перенос навыка при последующем разучивании верхней боковой подачи, а именно: удар по мячу будет производиться неправильно, в точке, расположенной где-то между точками удара по мячу при нижней боковой и верхней боковой </a:t>
            </a:r>
            <a:r>
              <a:rPr lang="ru-RU" dirty="0" smtClean="0">
                <a:latin typeface="GOST type B" panose="02010404020404060303" pitchFamily="2" charset="0"/>
              </a:rPr>
              <a:t>подачах.</a:t>
            </a:r>
            <a:endParaRPr lang="en-US" dirty="0">
              <a:latin typeface="GOST type B" panose="020104040204040603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4803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Нижняя прямая подача</a:t>
            </a:r>
            <a:r>
              <a:rPr lang="en-US" dirty="0" smtClean="0"/>
              <a:t> 2/2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391886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latin typeface="GOST type B" panose="02010404020404060303" pitchFamily="2" charset="0"/>
              </a:rPr>
              <a:t>Сильнейшие волейболисты, как правило, используют нижнюю прямую подачу.</a:t>
            </a:r>
            <a:endParaRPr lang="en-US" dirty="0">
              <a:latin typeface="GOST type B" panose="02010404020404060303" pitchFamily="2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538" y="2677886"/>
            <a:ext cx="7597249" cy="3688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6816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Верхняя прямая подача</a:t>
            </a:r>
            <a:r>
              <a:rPr lang="en-US" dirty="0" smtClean="0"/>
              <a:t> 1/3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3174274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latin typeface="GOST type B" panose="02010404020404060303" pitchFamily="2" charset="0"/>
              </a:rPr>
              <a:t>Верхняя прямая подача</a:t>
            </a:r>
            <a:r>
              <a:rPr lang="ru-RU" dirty="0">
                <a:latin typeface="GOST type B" panose="02010404020404060303" pitchFamily="2" charset="0"/>
              </a:rPr>
              <a:t> удачно сочетает в себе силу и точность, т.е. игрок может подать мяч в нужную точку площадки точно и в то же время достаточно сильно. Для начинающих изучение верхней прямой подачи не вызывает особых трудностей.</a:t>
            </a:r>
            <a:br>
              <a:rPr lang="ru-RU" dirty="0">
                <a:latin typeface="GOST type B" panose="02010404020404060303" pitchFamily="2" charset="0"/>
              </a:rPr>
            </a:br>
            <a:r>
              <a:rPr lang="ru-RU" dirty="0">
                <a:latin typeface="GOST type B" panose="02010404020404060303" pitchFamily="2" charset="0"/>
              </a:rPr>
              <a:t/>
            </a:r>
            <a:br>
              <a:rPr lang="ru-RU" dirty="0">
                <a:latin typeface="GOST type B" panose="02010404020404060303" pitchFamily="2" charset="0"/>
              </a:rPr>
            </a:br>
            <a:r>
              <a:rPr lang="ru-RU" dirty="0">
                <a:latin typeface="GOST type B" panose="02010404020404060303" pitchFamily="2" charset="0"/>
              </a:rPr>
              <a:t>На следующем рисунке показано, как правильно </a:t>
            </a:r>
            <a:r>
              <a:rPr lang="ru-RU" dirty="0" smtClean="0">
                <a:latin typeface="GOST type B" panose="02010404020404060303" pitchFamily="2" charset="0"/>
              </a:rPr>
              <a:t>выполнять </a:t>
            </a:r>
            <a:r>
              <a:rPr lang="ru-RU" dirty="0">
                <a:latin typeface="GOST type B" panose="02010404020404060303" pitchFamily="2" charset="0"/>
              </a:rPr>
              <a:t>верхнюю прямую подачу. В момент подбрасывания мяча вес тела необходимо перенести дальнюю ногу и слегка подсесть на нее, туловище отклоняется назад и немного поворачивается в сторону ударяющей руки. Одновременно с движением туловища бьющая рука, согнутая в локте, отводится за голову.</a:t>
            </a:r>
            <a:endParaRPr lang="en-US" dirty="0">
              <a:latin typeface="GOST type B" panose="020104040204040603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9494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28</TotalTime>
  <Words>464</Words>
  <Application>Microsoft Office PowerPoint</Application>
  <PresentationFormat>Широкоэкранный</PresentationFormat>
  <Paragraphs>31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Calibri</vt:lpstr>
      <vt:lpstr>GOST type B</vt:lpstr>
      <vt:lpstr>Tw Cen MT</vt:lpstr>
      <vt:lpstr>Tw Cen MT Condensed</vt:lpstr>
      <vt:lpstr>Wingdings</vt:lpstr>
      <vt:lpstr>Wingdings 3</vt:lpstr>
      <vt:lpstr>Integral</vt:lpstr>
      <vt:lpstr>Подачи в волейболе</vt:lpstr>
      <vt:lpstr>Введение</vt:lpstr>
      <vt:lpstr>Стадии выполнения подачи</vt:lpstr>
      <vt:lpstr>Техника подачи</vt:lpstr>
      <vt:lpstr>Силовые подачи 1/2</vt:lpstr>
      <vt:lpstr>Силовые подачи 2/2</vt:lpstr>
      <vt:lpstr>Нижняя прямая подача 1/2</vt:lpstr>
      <vt:lpstr>Нижняя прямая подача 2/2</vt:lpstr>
      <vt:lpstr>Верхняя прямая подача 1/3</vt:lpstr>
      <vt:lpstr>Верхняя прямая подача 2/3</vt:lpstr>
      <vt:lpstr>Верхняя прямая подача 3/3</vt:lpstr>
      <vt:lpstr>Верхняя боковая подача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Волейбол</dc:title>
  <dc:creator>Александр Пыхарев</dc:creator>
  <cp:lastModifiedBy>СпортЗал</cp:lastModifiedBy>
  <cp:revision>5</cp:revision>
  <dcterms:created xsi:type="dcterms:W3CDTF">2018-04-25T10:18:55Z</dcterms:created>
  <dcterms:modified xsi:type="dcterms:W3CDTF">2023-03-15T01:30:10Z</dcterms:modified>
</cp:coreProperties>
</file>