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9" r:id="rId3"/>
    <p:sldId id="263" r:id="rId4"/>
    <p:sldId id="266" r:id="rId5"/>
    <p:sldId id="257" r:id="rId6"/>
    <p:sldId id="258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D2AD-291A-47E7-A9DF-72FB9691A0D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62435-91E5-426C-8748-4C11A9112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3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2435-91E5-426C-8748-4C11A9112E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5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2435-91E5-426C-8748-4C11A9112E9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8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4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5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379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8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43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1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86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1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2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3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9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1FF5-5995-4911-87BC-28FB699BA139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9AE2A9-3E20-40B3-95AA-2AD472B35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668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2.xml"/><Relationship Id="rId7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776779" y="-712922"/>
            <a:ext cx="9144000" cy="2387600"/>
          </a:xfrm>
        </p:spPr>
        <p:txBody>
          <a:bodyPr/>
          <a:lstStyle/>
          <a:p>
            <a:r>
              <a:rPr lang="ru-RU" dirty="0" err="1" smtClean="0"/>
              <a:t>Бег.Виды</a:t>
            </a:r>
            <a:r>
              <a:rPr lang="ru-RU" dirty="0" smtClean="0"/>
              <a:t> бега.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4954385"/>
          </a:xfrm>
        </p:spPr>
        <p:txBody>
          <a:bodyPr>
            <a:normAutofit/>
          </a:bodyPr>
          <a:lstStyle/>
          <a:p>
            <a:r>
              <a:rPr lang="ru-RU" sz="4000" dirty="0"/>
              <a:t>-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Бег </a:t>
            </a:r>
            <a:r>
              <a:rPr lang="ru-RU" sz="4000" b="1" u="sng" dirty="0" err="1">
                <a:latin typeface="Times New Roman" pitchFamily="18" charset="0"/>
                <a:cs typeface="Times New Roman" pitchFamily="18" charset="0"/>
              </a:rPr>
              <a:t>скрестным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 шагом</a:t>
            </a:r>
            <a:r>
              <a:rPr lang="ru-RU" sz="4000" dirty="0"/>
              <a:t>: выполняется  за хлестом почти прямых ног : правой – влево, левой – вправо.</a:t>
            </a:r>
          </a:p>
          <a:p>
            <a:endParaRPr lang="ru-RU" sz="5400" dirty="0"/>
          </a:p>
        </p:txBody>
      </p:sp>
      <p:pic>
        <p:nvPicPr>
          <p:cNvPr id="5" name="Picture 2" descr="C:\Documents and Settings\123456789\Рабочий стол\20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0969" y="4643422"/>
            <a:ext cx="1951031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747463" y="5457616"/>
            <a:ext cx="13131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chemeClr val="bg1"/>
                </a:solidFill>
                <a:hlinkClick r:id="rId3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876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887884"/>
          </a:xfrm>
        </p:spPr>
        <p:txBody>
          <a:bodyPr/>
          <a:lstStyle/>
          <a:p>
            <a:r>
              <a:rPr lang="ru-RU" sz="4800" dirty="0"/>
              <a:t>-</a:t>
            </a:r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Бег прыжками</a:t>
            </a:r>
            <a:r>
              <a:rPr lang="ru-RU" sz="4800" dirty="0"/>
              <a:t>: выполняется энергично, широким размашистым движением. Толчок делать вперед – вверх.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Documents and Settings\123456789\Рабочий стол\image001 (1).jpg"/>
          <p:cNvPicPr/>
          <p:nvPr/>
        </p:nvPicPr>
        <p:blipFill>
          <a:blip r:embed="rId2"/>
          <a:srcRect l="28662" t="59665" r="47961" b="21838"/>
          <a:stretch>
            <a:fillRect/>
          </a:stretch>
        </p:blipFill>
        <p:spPr bwMode="auto">
          <a:xfrm>
            <a:off x="10449889" y="4714860"/>
            <a:ext cx="1742111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813964" y="5411450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hlinkClick r:id="rId3" action="ppaction://hlinksldjump"/>
              </a:rPr>
              <a:t>←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977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2531"/>
            <a:ext cx="12192000" cy="5254364"/>
          </a:xfrm>
        </p:spPr>
        <p:txBody>
          <a:bodyPr/>
          <a:lstStyle/>
          <a:p>
            <a:r>
              <a:rPr lang="ru-RU" sz="3600" dirty="0"/>
              <a:t>-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Бег в быстром темпе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выполняется на передней части стопы или на носках. Шаг широкий, стремительный. Движения рук активные, в такт с беговыми шагами. Делать энергичные отталкивания толчковой ногой, хорошо ее выпрямляя. Маховую ногу выносить вперед – вверх. Туловище наклонено вперед по ходу движения, голова с ним на одной линии. Плечи развернуты, не напряжены, смотреть вперед.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797338" y="5457616"/>
            <a:ext cx="4538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hlinkClick r:id="rId2" action="ppaction://hlinksldjump"/>
              </a:rPr>
              <a:t>←</a:t>
            </a:r>
            <a:endParaRPr lang="ru-RU" sz="8800" dirty="0"/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60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Медленный бег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в</a:t>
            </a:r>
            <a:r>
              <a:rPr lang="ru-RU" sz="4000" dirty="0"/>
              <a:t>ыдерживать небольшой темп, не ускорять и замедлять его, бежать ритмично. Шаги делать короткие, ногу ставить на переднюю часть стопы или эластично с пятки на носок. Движения рук спокойные, руки согнуты в локтях на уровне пояса, плечи слегка расслаблены.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33429" y="5411450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>
                <a:hlinkClick r:id="rId2" action="ppaction://hlinksldjump"/>
              </a:rPr>
              <a:t>←</a:t>
            </a: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24932" y="3244334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 action="ppaction://hlinksldjump"/>
              </a:rPr>
              <a:t>Бег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1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353396"/>
          </a:xfrm>
        </p:spPr>
        <p:txBody>
          <a:bodyPr>
            <a:normAutofit/>
          </a:bodyPr>
          <a:lstStyle/>
          <a:p>
            <a:r>
              <a:rPr lang="ru-RU" sz="3200" dirty="0"/>
              <a:t>-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Челночный бег</a:t>
            </a:r>
            <a:r>
              <a:rPr lang="ru-RU" sz="3200" dirty="0"/>
              <a:t>: широкий стремительный шаг чередуется с резким торможением в конце при движении по прямой и частыми шагами на поворотах. Перед сменой направления шаги становятся более частыми и короткими, колени согнуты, чтобы сохранить равновесие. Движения рук естественные, помогающие движению по прямой и на повороте. </a:t>
            </a:r>
          </a:p>
          <a:p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830588" y="5353396"/>
            <a:ext cx="131318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hlinkClick r:id="rId2" action="ppaction://hlinksldjump"/>
              </a:rPr>
              <a:t>←</a:t>
            </a:r>
            <a:endParaRPr lang="ru-RU" sz="8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2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05"/>
            <a:ext cx="12192000" cy="5719877"/>
          </a:xfrm>
        </p:spPr>
        <p:txBody>
          <a:bodyPr>
            <a:normAutofit/>
          </a:bodyPr>
          <a:lstStyle/>
          <a:p>
            <a:r>
              <a:rPr lang="ru-RU" sz="3200" b="1" dirty="0"/>
              <a:t>-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Бег в переменном темпе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используется в сочетании с другими движениями.  Если бег завершается подскоком или прыжком в длину, то не надо замедлять темп перед толчком, а переходить сразу от последнего шага разбега к энергичному отталкиванию вверх или вперед. Надо уметь быстро и ловко переключиться с бега на другой вид движения. Например, подлезть под обруч или веревку, пройти по бревну, а затем продолжить бег не останавливаясь, не меняя направления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7339" y="5457616"/>
            <a:ext cx="13131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hlinkClick r:id="rId2" action="ppaction://hlinksldjump"/>
              </a:rPr>
              <a:t>←</a:t>
            </a:r>
            <a:endParaRPr lang="ru-RU" sz="8800" dirty="0"/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794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43652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Бег по извилистой дорожке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отличается от бега по прямой, а бег по песку требует иной техники и иных усилий, чем бег по грунтовой дорожке. Изменяя привычные для детей условия, подбирая разные их сочетания, надо способствовать развитию столь нужного в жизни умения — использовать наиболее эффективный вид бега в соответствии с условиями поверхности (травянистая, асфальтовая дорожка, бег по песку, воде, на горку и с горки).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830590" y="5436524"/>
            <a:ext cx="6982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hlinkClick r:id="rId2" action="ppaction://hlinksldjump"/>
              </a:rPr>
              <a:t>←</a:t>
            </a:r>
            <a:endParaRPr lang="ru-RU" sz="8800" dirty="0"/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2772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552902"/>
          </a:xfrm>
        </p:spPr>
        <p:txBody>
          <a:bodyPr>
            <a:normAutofit/>
          </a:bodyPr>
          <a:lstStyle/>
          <a:p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-Бег приставным шагом правым или левым боком вперед (бег галопом)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Данный вид бега выполняется в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медленном и среднем темпе, разворачивается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туловище правым или левым боком вперед и 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двигается  приставным беговым шагом.</a:t>
            </a:r>
            <a:endParaRPr lang="ru-RU" sz="4400" dirty="0"/>
          </a:p>
        </p:txBody>
      </p:sp>
      <p:pic>
        <p:nvPicPr>
          <p:cNvPr id="4" name="Рисунок 3" descr="C:\Documents and Settings\123456789\Рабочий стол\image001 (1).jpg"/>
          <p:cNvPicPr/>
          <p:nvPr/>
        </p:nvPicPr>
        <p:blipFill>
          <a:blip r:embed="rId3"/>
          <a:srcRect l="22142" t="79715" r="60340" b="4878"/>
          <a:stretch>
            <a:fillRect/>
          </a:stretch>
        </p:blipFill>
        <p:spPr bwMode="auto">
          <a:xfrm>
            <a:off x="10334612" y="4500546"/>
            <a:ext cx="1857388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879799" y="5343677"/>
            <a:ext cx="131318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hlinkClick r:id="rId4" action="ppaction://hlinksldjump"/>
              </a:rPr>
              <a:t>←</a:t>
            </a:r>
            <a:endParaRPr lang="ru-RU" sz="8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7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76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hlinkClick r:id="rId2" action="ppaction://hlinksldjump"/>
              </a:rPr>
              <a:t>Бег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23330"/>
            <a:ext cx="618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hlinkClick r:id="rId3" action="ppaction://hlinksldjump"/>
              </a:rPr>
              <a:t>Обычный бег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38965"/>
            <a:ext cx="7265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hlinkClick r:id="rId4" action="ppaction://hlinksldjump"/>
              </a:rPr>
              <a:t>Бег широким шагом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62295"/>
            <a:ext cx="11493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hlinkClick r:id="rId5" action="ppaction://hlinksldjump"/>
              </a:rPr>
              <a:t>Бег с высоким подниманием колен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677930"/>
            <a:ext cx="1081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hlinkClick r:id="rId6" action="ppaction://hlinksldjump"/>
              </a:rPr>
              <a:t>Бег на носках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08955"/>
            <a:ext cx="1199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hlinkClick r:id="rId7" action="ppaction://hlinksldjump"/>
              </a:rPr>
              <a:t>Бег</a:t>
            </a: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</a:t>
            </a:r>
            <a:r>
              <a:rPr lang="ru-RU" sz="5400" dirty="0" err="1" smtClean="0">
                <a:hlinkClick r:id="rId7" action="ppaction://hlinksldjump"/>
              </a:rPr>
              <a:t>скрестным</a:t>
            </a:r>
            <a:r>
              <a:rPr lang="ru-RU" sz="5400" dirty="0" smtClean="0">
                <a:hlinkClick r:id="rId7" action="ppaction://hlinksldjump"/>
              </a:rPr>
              <a:t> шагом </a:t>
            </a:r>
            <a:endParaRPr lang="ru-RU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1110" y="5516895"/>
            <a:ext cx="20670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002060"/>
                </a:solidFill>
                <a:hlinkClick r:id="rId8" action="ppaction://hlinksldjump"/>
              </a:rPr>
              <a:t>→2</a:t>
            </a:r>
            <a:endParaRPr lang="ru-RU" sz="8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49214" y="-276999"/>
            <a:ext cx="243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217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78"/>
            <a:ext cx="47965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hlinkClick r:id="rId2" action="ppaction://hlinksldjump"/>
              </a:rPr>
              <a:t>Бег прыжками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796505" y="5569529"/>
            <a:ext cx="46966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hlinkClick r:id="rId3" action="ppaction://hlinksldjump"/>
              </a:rPr>
              <a:t>1</a:t>
            </a:r>
            <a:r>
              <a:rPr lang="ru-RU" sz="8800" dirty="0" smtClean="0">
                <a:hlinkClick r:id="rId3" action="ppaction://hlinksldjump"/>
              </a:rPr>
              <a:t>←</a:t>
            </a:r>
            <a:r>
              <a:rPr lang="ru-RU" sz="8800" dirty="0" smtClean="0"/>
              <a:t> </a:t>
            </a:r>
            <a:r>
              <a:rPr lang="ru-RU" sz="8800" dirty="0"/>
              <a:t> </a:t>
            </a:r>
            <a:r>
              <a:rPr lang="ru-RU" sz="8800" dirty="0" smtClean="0">
                <a:hlinkClick r:id="rId4" action="ppaction://hlinksldjump"/>
              </a:rPr>
              <a:t>→3</a:t>
            </a:r>
            <a:endParaRPr lang="ru-RU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36108"/>
            <a:ext cx="723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hlinkClick r:id="rId5" action="ppaction://hlinksldjump"/>
              </a:rPr>
              <a:t>Бег в быстром темпе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59438"/>
            <a:ext cx="5160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hlinkClick r:id="rId6" action="ppaction://hlinksldjump"/>
              </a:rPr>
              <a:t>Медленный бег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2768"/>
            <a:ext cx="4987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hlinkClick r:id="rId7" action="ppaction://hlinksldjump"/>
              </a:rPr>
              <a:t>Челночный бег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06098"/>
            <a:ext cx="8154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hlinkClick r:id="rId8" action="ppaction://hlinksldjump"/>
              </a:rPr>
              <a:t>Бег в переменном темпе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62942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Бег по извилистой дорожке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11618752" y="-201336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2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9615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8698" y="5411450"/>
            <a:ext cx="22943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hlinkClick r:id="rId3" action="ppaction://hlinksldjump"/>
              </a:rPr>
              <a:t>2←</a:t>
            </a:r>
            <a:endParaRPr lang="ru-RU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-1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Бег приставным шагом правым или левым боком вперед (бег галопом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)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1627141" y="-18455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3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2129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988910"/>
          </a:xfrm>
        </p:spPr>
        <p:txBody>
          <a:bodyPr/>
          <a:lstStyle/>
          <a:p>
            <a:pPr marL="0" lvl="0" indent="238125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Бег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быстрый способ передвижения. В отличие от ходьбы бег более эффективно влияет на развитие всех групп мышц, сердечно – сосудистой, дыхательной, а также нервной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Кроме того, бег укрепляет мышцы, связки внутренних органов. </a:t>
            </a:r>
          </a:p>
          <a:p>
            <a:pPr marL="0" lvl="0" indent="238125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Бег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 развитию быстроты, ловкости, глазомера, равновесия и других физических качеств.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бега длина шага и быстрота передвижения увеличиваются благодаря отталкиванию от земли.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беге, как и в ходьбе, необходима хорошая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координация движений рук и ног, правильная осанка, целесообразная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зависимости от вида бега постановка ноги на опору. 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715378" y="4181350"/>
            <a:ext cx="15963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 </a:t>
            </a:r>
            <a:r>
              <a:rPr lang="ru-RU" sz="8800" dirty="0">
                <a:solidFill>
                  <a:schemeClr val="bg1"/>
                </a:solidFill>
                <a:hlinkClick r:id="rId2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30289" y="5476047"/>
            <a:ext cx="13717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chemeClr val="bg1"/>
                </a:solidFill>
                <a:hlinkClick r:id="rId2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Обычный бег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бег свободный, легкий, с естественными движениями рук, руки полусогнуты в локтях, пальцы свободно согнуты ( но не сжаты в кулаки). При беге руки движутся вперед – вверх примерно до уровня груди несколько внутрь, затем отводятся локтями назад – в стороны. Согнутая в колене нога ставится на переднюю часть стопы. Туловище слегка наклонено вперед, голова на одной линии с туловищем, грудь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плечи развернуты.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Проводиться в различных построениях: в колонну по одному, парами, по кругу, «змейкой» и т. д. 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7363" y="6199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Бег </a:t>
            </a:r>
            <a:r>
              <a:rPr lang="ru-RU" sz="4400" b="1" u="sng" dirty="0" err="1">
                <a:latin typeface="Times New Roman" pitchFamily="18" charset="0"/>
                <a:cs typeface="Times New Roman" pitchFamily="18" charset="0"/>
              </a:rPr>
              <a:t>щироким</a:t>
            </a:r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 шагом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: делать широкие шаги, увеличивая толчок и время полета. Ногу ставить с пятки перекатом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 всю стопу. Толчковую ногу стараться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полностью выпрямлять, энергично отталкиваясь.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Движения рук свободные и размашистые.</a:t>
            </a:r>
          </a:p>
          <a:p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747462" y="5457616"/>
            <a:ext cx="24439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chemeClr val="bg1"/>
                </a:solidFill>
                <a:hlinkClick r:id="rId2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  <a:p>
            <a:endParaRPr lang="ru-RU" sz="8800" dirty="0"/>
          </a:p>
        </p:txBody>
      </p:sp>
      <p:pic>
        <p:nvPicPr>
          <p:cNvPr id="5" name="Рисунок 4" descr="C:\Documents and Settings\123456789\Рабочий стол\image001 (1).jpg"/>
          <p:cNvPicPr/>
          <p:nvPr/>
        </p:nvPicPr>
        <p:blipFill>
          <a:blip r:embed="rId3"/>
          <a:srcRect l="36932" t="41408" r="43767" b="42967"/>
          <a:stretch>
            <a:fillRect/>
          </a:stretch>
        </p:blipFill>
        <p:spPr bwMode="auto">
          <a:xfrm>
            <a:off x="10334612" y="5072049"/>
            <a:ext cx="1857388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34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Бег с высоким подниманием колен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ежать, поднимая согнутую в колене ногу под прямым углом, ставить ее мягким, эластичным и в то же время достаточно энергичным движением на переднюю часть стопы. Шаг короткий, голова высоко поднята. Руки можно поставить на пояс.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64088" y="5457616"/>
            <a:ext cx="13131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chemeClr val="bg1"/>
                </a:solidFill>
                <a:hlinkClick r:id="rId2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  <a:p>
            <a:endParaRPr lang="ru-RU" sz="8800" dirty="0"/>
          </a:p>
        </p:txBody>
      </p:sp>
      <p:pic>
        <p:nvPicPr>
          <p:cNvPr id="5" name="Рисунок 4" descr="C:\Documents and Settings\123456789\Рабочий стол\image001 (1).jpg"/>
          <p:cNvPicPr/>
          <p:nvPr/>
        </p:nvPicPr>
        <p:blipFill>
          <a:blip r:embed="rId3"/>
          <a:srcRect l="80130" t="41289" r="4497" b="40274"/>
          <a:stretch>
            <a:fillRect/>
          </a:stretch>
        </p:blipFill>
        <p:spPr bwMode="auto">
          <a:xfrm>
            <a:off x="10548926" y="4786297"/>
            <a:ext cx="1643074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9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Бег на носках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:  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огу следует ставить на переднюю часть стопы, не касаясь пяткой пола. Шаг широкий, темп быстрый. Движения рук спокойные, расслабленные, в такт шагам. Высоко руки не поднимать, можно поставить их на пояс.</a:t>
            </a:r>
            <a:endParaRPr lang="ru-RU" sz="4800" dirty="0"/>
          </a:p>
          <a:p>
            <a:endParaRPr lang="ru-RU" dirty="0"/>
          </a:p>
        </p:txBody>
      </p:sp>
      <p:pic>
        <p:nvPicPr>
          <p:cNvPr id="4" name="Рисунок 3" descr="C:\Documents and Settings\123456789\Рабочий стол\image001 (1).jpg"/>
          <p:cNvPicPr/>
          <p:nvPr/>
        </p:nvPicPr>
        <p:blipFill>
          <a:blip r:embed="rId2"/>
          <a:srcRect l="57624" t="41050" r="23202" b="42850"/>
          <a:stretch>
            <a:fillRect/>
          </a:stretch>
        </p:blipFill>
        <p:spPr bwMode="auto">
          <a:xfrm>
            <a:off x="10548926" y="4786298"/>
            <a:ext cx="1643074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764087" y="5457616"/>
            <a:ext cx="13131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chemeClr val="bg1"/>
                </a:solidFill>
                <a:hlinkClick r:id="rId3" action="ppaction://hlinksldjump"/>
              </a:rPr>
              <a:t>←</a:t>
            </a:r>
            <a:endParaRPr lang="ru-RU" sz="8800" dirty="0">
              <a:solidFill>
                <a:schemeClr val="bg1"/>
              </a:solidFill>
            </a:endParaRPr>
          </a:p>
          <a:p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5098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789</Words>
  <Application>Microsoft Office PowerPoint</Application>
  <PresentationFormat>Широкоэкранный</PresentationFormat>
  <Paragraphs>59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Грань</vt:lpstr>
      <vt:lpstr>Бег.Виды бега.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Бег. Виды бега       </dc:title>
  <dc:creator>zeraku@outlook.com</dc:creator>
  <cp:lastModifiedBy>СпортЗал</cp:lastModifiedBy>
  <cp:revision>10</cp:revision>
  <dcterms:created xsi:type="dcterms:W3CDTF">2018-05-11T07:02:21Z</dcterms:created>
  <dcterms:modified xsi:type="dcterms:W3CDTF">2023-03-15T01:31:50Z</dcterms:modified>
</cp:coreProperties>
</file>