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F3E8F-BFCB-4929-9F2C-6D7C8BAE2B39}" type="datetimeFigureOut">
              <a:rPr lang="ru-RU" smtClean="0"/>
              <a:t>15.03.2023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6447A-49A0-41F8-BAD2-418BCCCCA384}" type="slidenum">
              <a:rPr lang="ru-RU" smtClean="0"/>
              <a:t>‹#›</a:t>
            </a:fld>
            <a:endParaRPr lang="ru-RU"/>
          </a:p>
        </p:txBody>
      </p:sp>
    </p:spTree>
    <p:extLst>
      <p:ext uri="{BB962C8B-B14F-4D97-AF65-F5344CB8AC3E}">
        <p14:creationId xmlns:p14="http://schemas.microsoft.com/office/powerpoint/2010/main" val="376099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116447A-49A0-41F8-BAD2-418BCCCCA384}" type="slidenum">
              <a:rPr lang="ru-RU" smtClean="0"/>
              <a:t>2</a:t>
            </a:fld>
            <a:endParaRPr lang="ru-RU"/>
          </a:p>
        </p:txBody>
      </p:sp>
    </p:spTree>
    <p:extLst>
      <p:ext uri="{BB962C8B-B14F-4D97-AF65-F5344CB8AC3E}">
        <p14:creationId xmlns:p14="http://schemas.microsoft.com/office/powerpoint/2010/main" val="158728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281544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DFE428D-FF41-46A0-9B02-755A05A952E7}" type="datetimeFigureOut">
              <a:rPr lang="ru-RU" smtClean="0"/>
              <a:t>15.03.2023</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224557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142801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373891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39244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DFE428D-FF41-46A0-9B02-755A05A952E7}" type="datetimeFigureOut">
              <a:rPr lang="ru-RU" smtClean="0"/>
              <a:t>15.03.2023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157576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DFE428D-FF41-46A0-9B02-755A05A952E7}" type="datetimeFigureOut">
              <a:rPr lang="ru-RU" smtClean="0"/>
              <a:t>15.03.2023</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154371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2433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307691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119330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DFE428D-FF41-46A0-9B02-755A05A952E7}"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144879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DFE428D-FF41-46A0-9B02-755A05A952E7}" type="datetimeFigureOut">
              <a:rPr lang="ru-RU" smtClean="0"/>
              <a:t>15.03.2023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258270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DFE428D-FF41-46A0-9B02-755A05A952E7}" type="datetimeFigureOut">
              <a:rPr lang="ru-RU" smtClean="0"/>
              <a:t>15.03.2023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32739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DFE428D-FF41-46A0-9B02-755A05A952E7}" type="datetimeFigureOut">
              <a:rPr lang="ru-RU" smtClean="0"/>
              <a:t>15.03.2023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150006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428D-FF41-46A0-9B02-755A05A952E7}" type="datetimeFigureOut">
              <a:rPr lang="ru-RU" smtClean="0"/>
              <a:t>15.03.2023</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403229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DFE428D-FF41-46A0-9B02-755A05A952E7}" type="datetimeFigureOut">
              <a:rPr lang="ru-RU" smtClean="0"/>
              <a:t>15.03.2023</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417622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DFE428D-FF41-46A0-9B02-755A05A952E7}" type="datetimeFigureOut">
              <a:rPr lang="ru-RU" smtClean="0"/>
              <a:t>15.03.2023</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F94CC3-8F54-4A74-915A-FE5305E9754A}" type="slidenum">
              <a:rPr lang="ru-RU" smtClean="0"/>
              <a:t>‹#›</a:t>
            </a:fld>
            <a:endParaRPr lang="ru-RU"/>
          </a:p>
        </p:txBody>
      </p:sp>
    </p:spTree>
    <p:extLst>
      <p:ext uri="{BB962C8B-B14F-4D97-AF65-F5344CB8AC3E}">
        <p14:creationId xmlns:p14="http://schemas.microsoft.com/office/powerpoint/2010/main" val="161234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DFE428D-FF41-46A0-9B02-755A05A952E7}" type="datetimeFigureOut">
              <a:rPr lang="ru-RU" smtClean="0"/>
              <a:t>15.03.2023</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AF94CC3-8F54-4A74-915A-FE5305E9754A}" type="slidenum">
              <a:rPr lang="ru-RU" smtClean="0"/>
              <a:t>‹#›</a:t>
            </a:fld>
            <a:endParaRPr lang="ru-RU"/>
          </a:p>
        </p:txBody>
      </p:sp>
    </p:spTree>
    <p:extLst>
      <p:ext uri="{BB962C8B-B14F-4D97-AF65-F5344CB8AC3E}">
        <p14:creationId xmlns:p14="http://schemas.microsoft.com/office/powerpoint/2010/main" val="1909871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s://ru.wikipedia.org/wiki/%D0%92%D0%BE%D0%BB%D0%B5%D0%B9%D0%B1%D0%BE%D0%BB%D1%8C%D0%BD%D1%8B%D0%B9_%D0%BC%D1%8F%D1%8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u.wikipedia.org/w/index.php?title=%D0%A1%D0%B5%D1%82%D0%BA%D0%B0_(%D1%81%D0%BF%D0%BE%D1%80%D1%82%D0%B8%D0%B2%D0%BD%D0%B0%D1%8F)&amp;action=edit&amp;redlink=1" TargetMode="External"/><Relationship Id="rId5" Type="http://schemas.openxmlformats.org/officeDocument/2006/relationships/hyperlink" Target="https://ru.wikipedia.org/wiki/%D0%92%D0%BE%D0%BB%D0%B5%D0%B9%D0%B1%D0%BE%D0%BB%D1%8C%D0%BD%D0%B0%D1%8F_%D0%BF%D0%BB%D0%BE%D1%89%D0%B0%D0%B4%D0%BA%D0%B0" TargetMode="External"/><Relationship Id="rId4" Type="http://schemas.openxmlformats.org/officeDocument/2006/relationships/hyperlink" Target="https://ru.wikipedia.org/wiki/%D0%A1%D0%BF%D0%BE%D1%80%D1%8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862FB1B-EFB4-480A-8226-A91B525693A2}"/>
              </a:ext>
            </a:extLst>
          </p:cNvPr>
          <p:cNvSpPr>
            <a:spLocks noGrp="1"/>
          </p:cNvSpPr>
          <p:nvPr>
            <p:ph type="subTitle" idx="1"/>
          </p:nvPr>
        </p:nvSpPr>
        <p:spPr>
          <a:xfrm>
            <a:off x="1214331" y="1547292"/>
            <a:ext cx="8825658" cy="861420"/>
          </a:xfrm>
        </p:spPr>
        <p:txBody>
          <a:bodyPr>
            <a:noAutofit/>
          </a:bodyPr>
          <a:lstStyle/>
          <a:p>
            <a:r>
              <a:rPr lang="ru-RU" sz="8000" dirty="0">
                <a:latin typeface="Arial" panose="020B0604020202020204" pitchFamily="34" charset="0"/>
                <a:cs typeface="Arial" panose="020B0604020202020204" pitchFamily="34" charset="0"/>
              </a:rPr>
              <a:t>Волейбол</a:t>
            </a:r>
          </a:p>
        </p:txBody>
      </p:sp>
      <p:pic>
        <p:nvPicPr>
          <p:cNvPr id="1026" name="Picture 2">
            <a:extLst>
              <a:ext uri="{FF2B5EF4-FFF2-40B4-BE49-F238E27FC236}">
                <a16:creationId xmlns:a16="http://schemas.microsoft.com/office/drawing/2014/main" id="{BF26FBEE-9632-4312-8BA5-7D519ECC8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802" y="2797399"/>
            <a:ext cx="4209307" cy="280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1E2EAF-9569-4678-9EE9-1367DC667201}"/>
              </a:ext>
            </a:extLst>
          </p:cNvPr>
          <p:cNvSpPr>
            <a:spLocks noGrp="1"/>
          </p:cNvSpPr>
          <p:nvPr>
            <p:ph type="title"/>
          </p:nvPr>
        </p:nvSpPr>
        <p:spPr/>
        <p:txBody>
          <a:bodyPr/>
          <a:lstStyle/>
          <a:p>
            <a:pPr algn="ctr"/>
            <a:r>
              <a:rPr lang="ru-RU" dirty="0"/>
              <a:t>Спасибо за внимание</a:t>
            </a:r>
          </a:p>
        </p:txBody>
      </p:sp>
    </p:spTree>
    <p:extLst>
      <p:ext uri="{BB962C8B-B14F-4D97-AF65-F5344CB8AC3E}">
        <p14:creationId xmlns:p14="http://schemas.microsoft.com/office/powerpoint/2010/main" val="58131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6E0806-34E3-4015-8D77-FB0CA366BE84}"/>
              </a:ext>
            </a:extLst>
          </p:cNvPr>
          <p:cNvSpPr>
            <a:spLocks noGrp="1"/>
          </p:cNvSpPr>
          <p:nvPr>
            <p:ph type="title"/>
          </p:nvPr>
        </p:nvSpPr>
        <p:spPr/>
        <p:txBody>
          <a:bodyPr/>
          <a:lstStyle/>
          <a:p>
            <a:pPr algn="ctr"/>
            <a:r>
              <a:rPr lang="ru-RU" dirty="0"/>
              <a:t>Волейбол</a:t>
            </a:r>
          </a:p>
        </p:txBody>
      </p:sp>
      <p:sp>
        <p:nvSpPr>
          <p:cNvPr id="3" name="Объект 2">
            <a:extLst>
              <a:ext uri="{FF2B5EF4-FFF2-40B4-BE49-F238E27FC236}">
                <a16:creationId xmlns:a16="http://schemas.microsoft.com/office/drawing/2014/main" id="{F1E9AC24-C873-42DA-9E4A-295D441A3BCF}"/>
              </a:ext>
            </a:extLst>
          </p:cNvPr>
          <p:cNvSpPr>
            <a:spLocks noGrp="1"/>
          </p:cNvSpPr>
          <p:nvPr>
            <p:ph idx="1"/>
          </p:nvPr>
        </p:nvSpPr>
        <p:spPr>
          <a:xfrm>
            <a:off x="427512" y="2339439"/>
            <a:ext cx="11435937" cy="4845132"/>
          </a:xfrm>
        </p:spPr>
        <p:txBody>
          <a:bodyPr>
            <a:normAutofit/>
          </a:bodyPr>
          <a:lstStyle/>
          <a:p>
            <a:r>
              <a:rPr lang="ru-RU" b="1" dirty="0" err="1"/>
              <a:t>Волейбо́л</a:t>
            </a:r>
            <a:r>
              <a:rPr lang="ru-RU" dirty="0"/>
              <a:t> (</a:t>
            </a:r>
            <a:r>
              <a:rPr lang="ru-RU" dirty="0">
                <a:hlinkClick r:id="rId3" tooltip="Английский язык"/>
              </a:rPr>
              <a:t>англ.</a:t>
            </a:r>
            <a:r>
              <a:rPr lang="ru-RU" dirty="0"/>
              <a:t> </a:t>
            </a:r>
            <a:r>
              <a:rPr lang="ru-RU" i="1" dirty="0" err="1"/>
              <a:t>volleyball</a:t>
            </a:r>
            <a:r>
              <a:rPr lang="ru-RU" dirty="0"/>
              <a:t> от </a:t>
            </a:r>
            <a:r>
              <a:rPr lang="ru-RU" dirty="0" err="1"/>
              <a:t>volley</a:t>
            </a:r>
            <a:r>
              <a:rPr lang="ru-RU" dirty="0"/>
              <a:t> — «удар с лёту» и </a:t>
            </a:r>
            <a:r>
              <a:rPr lang="ru-RU" dirty="0" err="1"/>
              <a:t>ball</a:t>
            </a:r>
            <a:r>
              <a:rPr lang="ru-RU" dirty="0"/>
              <a:t> — «мяч») — вид </a:t>
            </a:r>
            <a:r>
              <a:rPr lang="ru-RU" dirty="0">
                <a:hlinkClick r:id="rId4" tooltip="Спорт"/>
              </a:rPr>
              <a:t>спорта</a:t>
            </a:r>
            <a:r>
              <a:rPr lang="ru-RU" dirty="0"/>
              <a:t>, командная спортивная игра, в процессе которой две команды соревнуются на специальной </a:t>
            </a:r>
            <a:r>
              <a:rPr lang="ru-RU" dirty="0">
                <a:hlinkClick r:id="rId5" tooltip="Волейбольная площадка"/>
              </a:rPr>
              <a:t>площадке</a:t>
            </a:r>
            <a:r>
              <a:rPr lang="ru-RU" dirty="0"/>
              <a:t>, разделённой </a:t>
            </a:r>
            <a:r>
              <a:rPr lang="ru-RU" dirty="0">
                <a:hlinkClick r:id="rId6" tooltip="Сетка (спортивная) (страница отсутствует)"/>
              </a:rPr>
              <a:t>сеткой</a:t>
            </a:r>
            <a:r>
              <a:rPr lang="ru-RU" dirty="0"/>
              <a:t>, стремясь направить </a:t>
            </a:r>
            <a:r>
              <a:rPr lang="ru-RU" dirty="0">
                <a:hlinkClick r:id="rId7" tooltip="Волейбольный мяч"/>
              </a:rPr>
              <a:t>мяч</a:t>
            </a:r>
            <a:r>
              <a:rPr lang="ru-RU" dirty="0"/>
              <a:t> на сторону соперника таким образом, чтобы он приземлился на площадке противника (</a:t>
            </a:r>
            <a:r>
              <a:rPr lang="ru-RU" i="1" dirty="0"/>
              <a:t>добить до пола</a:t>
            </a:r>
            <a:r>
              <a:rPr lang="ru-RU" dirty="0"/>
              <a:t>), либо чтобы игрок защищающейся команды допустил ошибку. При этом для организации атаки игрокам одной команды разрешается не более трёх касаний мяча подряд (в дополнение к касанию на блоке).</a:t>
            </a:r>
          </a:p>
          <a:p>
            <a:r>
              <a:rPr lang="ru-RU" dirty="0"/>
              <a:t>Волейбол — неконтактный, комбинационный вид спорта, где каждый игрок имеет строгую специализацию на площадке. Важнейшими качествами для игроков в волейбол являются прыгучесть для возможности высоко подняться над сеткой, реакция, координация, физическая сила для эффективного произведения атакующих ударов.</a:t>
            </a:r>
          </a:p>
          <a:p>
            <a:r>
              <a:rPr lang="ru-RU" dirty="0"/>
              <a:t>Для любителей волейбол — распространённое развлечение и способ отдыха благодаря простоте правил и доступности инвентаря, обычно проводимое на специальных пляжных площадках или спортзалах.</a:t>
            </a:r>
          </a:p>
          <a:p>
            <a:endParaRPr lang="ru-RU" dirty="0"/>
          </a:p>
        </p:txBody>
      </p:sp>
    </p:spTree>
    <p:extLst>
      <p:ext uri="{BB962C8B-B14F-4D97-AF65-F5344CB8AC3E}">
        <p14:creationId xmlns:p14="http://schemas.microsoft.com/office/powerpoint/2010/main" val="426514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ED425E-1DBF-4BD0-96E4-99AB65853AFB}"/>
              </a:ext>
            </a:extLst>
          </p:cNvPr>
          <p:cNvSpPr>
            <a:spLocks noGrp="1"/>
          </p:cNvSpPr>
          <p:nvPr>
            <p:ph type="title"/>
          </p:nvPr>
        </p:nvSpPr>
        <p:spPr>
          <a:xfrm>
            <a:off x="1154954" y="688661"/>
            <a:ext cx="8761413" cy="706964"/>
          </a:xfrm>
        </p:spPr>
        <p:txBody>
          <a:bodyPr/>
          <a:lstStyle/>
          <a:p>
            <a:pPr algn="ctr"/>
            <a:r>
              <a:rPr lang="ru-RU" dirty="0"/>
              <a:t>История возникновения и развития волейбола</a:t>
            </a:r>
          </a:p>
        </p:txBody>
      </p:sp>
      <p:sp>
        <p:nvSpPr>
          <p:cNvPr id="3" name="Объект 2">
            <a:extLst>
              <a:ext uri="{FF2B5EF4-FFF2-40B4-BE49-F238E27FC236}">
                <a16:creationId xmlns:a16="http://schemas.microsoft.com/office/drawing/2014/main" id="{3CED918C-5B2F-41E8-9A41-C68413A052B1}"/>
              </a:ext>
            </a:extLst>
          </p:cNvPr>
          <p:cNvSpPr>
            <a:spLocks noGrp="1"/>
          </p:cNvSpPr>
          <p:nvPr>
            <p:ph idx="1"/>
          </p:nvPr>
        </p:nvSpPr>
        <p:spPr>
          <a:xfrm>
            <a:off x="439388" y="2648198"/>
            <a:ext cx="11600213" cy="4672940"/>
          </a:xfrm>
        </p:spPr>
        <p:txBody>
          <a:bodyPr>
            <a:normAutofit/>
          </a:bodyPr>
          <a:lstStyle/>
          <a:p>
            <a:pPr marL="0" indent="0" algn="just">
              <a:buNone/>
            </a:pPr>
            <a:r>
              <a:rPr lang="ru-RU" dirty="0"/>
              <a:t>Считается, что волейбол возник благодаря Уильяму Дж. Моргану, преподавателю физического воспитания одного из колледжей Холиока (США). В 1895 году на одном из своих уроков он подвесил сетку (примерно на высоте 2 метра) и предложил своим ученикам перебрасывать через неё баскетбольную камеру. Получившуюся игру Морган назвал «</a:t>
            </a:r>
            <a:r>
              <a:rPr lang="ru-RU" dirty="0" err="1"/>
              <a:t>Минтонет</a:t>
            </a:r>
            <a:r>
              <a:rPr lang="ru-RU" dirty="0"/>
              <a:t>». Спустя два года был разработан и запущен в производство первый волейбольный мяч. Во второй половине 1920-х годов появились национальные федерации Болгарии, СССР, США и Японии. В 1922 году в Бруклине были проведены первые международные соревнования, это был чемпионат YMCA с участием 23 мужских команд. В 1925 году были утверждены современные размеры площадки, а также размеры и вес волейбольного мяча. Эти правила были актуальны для стран Америки, Африки и Европы. В 1947 основана международная федерация по волейболу (FIVB). Членами федерации стали: Бельгия, Бразилия, Венгрия, Египет, Италия, Нидерланды, Польша, Португалия, Румыния, США, Уругвай, Франция, Чехословакия и Югославия. </a:t>
            </a:r>
          </a:p>
        </p:txBody>
      </p:sp>
      <p:pic>
        <p:nvPicPr>
          <p:cNvPr id="2050" name="Picture 2" descr="Уильям Дж. Морган">
            <a:extLst>
              <a:ext uri="{FF2B5EF4-FFF2-40B4-BE49-F238E27FC236}">
                <a16:creationId xmlns:a16="http://schemas.microsoft.com/office/drawing/2014/main" id="{96C92947-C513-427B-A870-15A2BC83D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4877" y="0"/>
            <a:ext cx="19050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78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B430AB-9DBD-49DF-AF94-C41B5A0E6558}"/>
              </a:ext>
            </a:extLst>
          </p:cNvPr>
          <p:cNvSpPr>
            <a:spLocks noGrp="1"/>
          </p:cNvSpPr>
          <p:nvPr>
            <p:ph type="title"/>
          </p:nvPr>
        </p:nvSpPr>
        <p:spPr/>
        <p:txBody>
          <a:bodyPr/>
          <a:lstStyle/>
          <a:p>
            <a:pPr algn="ctr"/>
            <a:r>
              <a:rPr lang="ru-RU" dirty="0"/>
              <a:t>Основные правила игры</a:t>
            </a:r>
          </a:p>
        </p:txBody>
      </p:sp>
      <p:sp>
        <p:nvSpPr>
          <p:cNvPr id="3" name="Объект 2">
            <a:extLst>
              <a:ext uri="{FF2B5EF4-FFF2-40B4-BE49-F238E27FC236}">
                <a16:creationId xmlns:a16="http://schemas.microsoft.com/office/drawing/2014/main" id="{9BDED3EA-5FEE-4458-AA7A-B98F510E760D}"/>
              </a:ext>
            </a:extLst>
          </p:cNvPr>
          <p:cNvSpPr>
            <a:spLocks noGrp="1"/>
          </p:cNvSpPr>
          <p:nvPr>
            <p:ph idx="1"/>
          </p:nvPr>
        </p:nvSpPr>
        <p:spPr>
          <a:xfrm>
            <a:off x="95004" y="2434442"/>
            <a:ext cx="6745184" cy="4263240"/>
          </a:xfrm>
        </p:spPr>
        <p:txBody>
          <a:bodyPr>
            <a:normAutofit/>
          </a:bodyPr>
          <a:lstStyle/>
          <a:p>
            <a:pPr marL="0" indent="0" algn="just">
              <a:buNone/>
            </a:pPr>
            <a:r>
              <a:rPr lang="ru-RU" dirty="0"/>
              <a:t>Волейбольный матч состоит из партий (от 3 до 5). Длительность волейбольной партии не ограничена и продолжается до тех пор, пока одна из команд не наберет 25 очков. Если преимущество над соперником составляет менее 2 очков, то партия продолжается до тех пор, пока преимущество не будет увеличено. Матч продолжается до того момента, пока одна из команд не выиграет три партии. Стоит отметить, что в пятой партии счет идет не до 25, а до 15 очков. Каждая из двух команд может иметь в составе до 14 игроков, но на поле одновременно могут находиться 6. Начальная расстановка игроков указывает порядок перехода участников по площадке, он должен сохраниться в течение всей партии. </a:t>
            </a:r>
          </a:p>
        </p:txBody>
      </p:sp>
      <p:pic>
        <p:nvPicPr>
          <p:cNvPr id="3074" name="Picture 2" descr="волейбольные правила">
            <a:extLst>
              <a:ext uri="{FF2B5EF4-FFF2-40B4-BE49-F238E27FC236}">
                <a16:creationId xmlns:a16="http://schemas.microsoft.com/office/drawing/2014/main" id="{4D3D04A1-8AB3-43FF-AA3A-36CFF1329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744" y="2619469"/>
            <a:ext cx="4544399" cy="303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0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02A1DC-DA4B-49F3-A9D6-7ED49AF819A9}"/>
              </a:ext>
            </a:extLst>
          </p:cNvPr>
          <p:cNvSpPr>
            <a:spLocks noGrp="1"/>
          </p:cNvSpPr>
          <p:nvPr>
            <p:ph type="title"/>
          </p:nvPr>
        </p:nvSpPr>
        <p:spPr/>
        <p:txBody>
          <a:bodyPr/>
          <a:lstStyle/>
          <a:p>
            <a:pPr algn="ctr"/>
            <a:r>
              <a:rPr lang="ru-RU" dirty="0"/>
              <a:t>Правила подачи в волейболе</a:t>
            </a:r>
          </a:p>
        </p:txBody>
      </p:sp>
      <p:sp>
        <p:nvSpPr>
          <p:cNvPr id="3" name="Объект 2">
            <a:extLst>
              <a:ext uri="{FF2B5EF4-FFF2-40B4-BE49-F238E27FC236}">
                <a16:creationId xmlns:a16="http://schemas.microsoft.com/office/drawing/2014/main" id="{D45ACDA8-0034-4F26-BDD1-4C99710F764E}"/>
              </a:ext>
            </a:extLst>
          </p:cNvPr>
          <p:cNvSpPr>
            <a:spLocks noGrp="1"/>
          </p:cNvSpPr>
          <p:nvPr>
            <p:ph idx="1"/>
          </p:nvPr>
        </p:nvSpPr>
        <p:spPr>
          <a:xfrm>
            <a:off x="237506" y="2185060"/>
            <a:ext cx="7422078" cy="4845132"/>
          </a:xfrm>
        </p:spPr>
        <p:txBody>
          <a:bodyPr>
            <a:normAutofit/>
          </a:bodyPr>
          <a:lstStyle/>
          <a:p>
            <a:pPr marL="0" indent="0" algn="just">
              <a:buNone/>
            </a:pPr>
            <a:r>
              <a:rPr lang="ru-RU" dirty="0"/>
              <a:t>Мяч вводится в игру подачей, подающая команда определяется при помощи жребия. После каждого перехода права подачи от одной команды к другой, игроки перемещаются по зонам по часовой стрелке. Подача осуществляется из-за задней линии. Если подающий заступает, отправляет мяч за пределы поля или попадает в сетку, то команда теряет подачу, а противник получает очко. Принимать подачу имеет право любой игрок, но обычно это спортсмены первой линии. Подача не блокируется. Игрок с первой линии может проводить атакующий удар, выполняется такой удар над сеткой. Игроки задней линии атакуют с трехметровой отметки. Блокирование атаки проводится над сеткой так, чтобы помешать мячу перелететь через сетку. При блоке можно переносить руки на сторону соперников, не создавая при этом для них помех. Блокируют только игроки с передней линии. </a:t>
            </a:r>
          </a:p>
        </p:txBody>
      </p:sp>
      <p:pic>
        <p:nvPicPr>
          <p:cNvPr id="4098" name="Picture 2">
            <a:extLst>
              <a:ext uri="{FF2B5EF4-FFF2-40B4-BE49-F238E27FC236}">
                <a16:creationId xmlns:a16="http://schemas.microsoft.com/office/drawing/2014/main" id="{B65FDB57-A2F8-4183-A454-26CA36977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486" y="2643807"/>
            <a:ext cx="3683330" cy="235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82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AE865-B845-4C9B-A33F-4A87B6551485}"/>
              </a:ext>
            </a:extLst>
          </p:cNvPr>
          <p:cNvSpPr>
            <a:spLocks noGrp="1"/>
          </p:cNvSpPr>
          <p:nvPr>
            <p:ph type="title"/>
          </p:nvPr>
        </p:nvSpPr>
        <p:spPr/>
        <p:txBody>
          <a:bodyPr/>
          <a:lstStyle/>
          <a:p>
            <a:pPr algn="ctr"/>
            <a:r>
              <a:rPr lang="ru-RU" dirty="0"/>
              <a:t>Игровой поле для волейбола</a:t>
            </a:r>
          </a:p>
        </p:txBody>
      </p:sp>
      <p:sp>
        <p:nvSpPr>
          <p:cNvPr id="3" name="Объект 2">
            <a:extLst>
              <a:ext uri="{FF2B5EF4-FFF2-40B4-BE49-F238E27FC236}">
                <a16:creationId xmlns:a16="http://schemas.microsoft.com/office/drawing/2014/main" id="{E4FDDAAE-5657-433C-B24C-CF9053D9232F}"/>
              </a:ext>
            </a:extLst>
          </p:cNvPr>
          <p:cNvSpPr>
            <a:spLocks noGrp="1"/>
          </p:cNvSpPr>
          <p:nvPr>
            <p:ph idx="1"/>
          </p:nvPr>
        </p:nvSpPr>
        <p:spPr>
          <a:xfrm>
            <a:off x="106877" y="2410691"/>
            <a:ext cx="7386453" cy="4310743"/>
          </a:xfrm>
        </p:spPr>
        <p:txBody>
          <a:bodyPr>
            <a:normAutofit fontScale="92500" lnSpcReduction="10000"/>
          </a:bodyPr>
          <a:lstStyle/>
          <a:p>
            <a:pPr marL="0" indent="0" algn="just">
              <a:buNone/>
            </a:pPr>
            <a:r>
              <a:rPr lang="ru-RU" dirty="0"/>
              <a:t>Размер стандартного волейбольного поля составляет 18 метров в длину и 9 метров в ширину. Сетка расположена таким образом, что её высшая точка находится на высоте 2,43 метра от земли на мужских соревнованиях и 2,24 метра — на женских. Эти размеры были утверждены Международной федерацией волейбола в 1925 году и являются актуальными до сегодняшнего дня. Игровая поверхность должна быть горизонтальной, плоской, однообразной и светлой. В волейболе есть понятие свободной зоны на игровом поле. Размеры свободной зоны регламентированы и составляют 5-8 метров от лицевых линий и 3-5 метров от боковых. Свободное пространство над игровым полем должно равняться 12,5 метрам. Игровая площадка ограничивается двумя боковыми и лицевыми линиями, которые учитываются в размере поля. Ось средней линии, проведенной между боковыми, делит игровое место на две равные части 9 х 9 м. Она проводится под сеткой и разграничивает зоны соперников. Полоса атаки наносится на каждой половине поля позади средней линии в трех метрах от нее. </a:t>
            </a:r>
          </a:p>
        </p:txBody>
      </p:sp>
      <p:pic>
        <p:nvPicPr>
          <p:cNvPr id="5122" name="Picture 2" descr="волейбольная площадка">
            <a:extLst>
              <a:ext uri="{FF2B5EF4-FFF2-40B4-BE49-F238E27FC236}">
                <a16:creationId xmlns:a16="http://schemas.microsoft.com/office/drawing/2014/main" id="{0C42B89D-7A8E-4FF9-9AA0-910479609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856" y="3110469"/>
            <a:ext cx="4713267" cy="240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9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B89A2D-11CD-4475-81D6-AA8421FAF7EE}"/>
              </a:ext>
            </a:extLst>
          </p:cNvPr>
          <p:cNvSpPr>
            <a:spLocks noGrp="1"/>
          </p:cNvSpPr>
          <p:nvPr>
            <p:ph type="title"/>
          </p:nvPr>
        </p:nvSpPr>
        <p:spPr/>
        <p:txBody>
          <a:bodyPr/>
          <a:lstStyle/>
          <a:p>
            <a:pPr algn="ctr"/>
            <a:r>
              <a:rPr lang="ru-RU" dirty="0"/>
              <a:t>Экипировка и инвентарь</a:t>
            </a:r>
          </a:p>
        </p:txBody>
      </p:sp>
      <p:sp>
        <p:nvSpPr>
          <p:cNvPr id="3" name="Объект 2">
            <a:extLst>
              <a:ext uri="{FF2B5EF4-FFF2-40B4-BE49-F238E27FC236}">
                <a16:creationId xmlns:a16="http://schemas.microsoft.com/office/drawing/2014/main" id="{D6943E5B-53CA-4F9D-99F7-305168169402}"/>
              </a:ext>
            </a:extLst>
          </p:cNvPr>
          <p:cNvSpPr>
            <a:spLocks noGrp="1"/>
          </p:cNvSpPr>
          <p:nvPr>
            <p:ph idx="1"/>
          </p:nvPr>
        </p:nvSpPr>
        <p:spPr>
          <a:xfrm>
            <a:off x="237506" y="2603499"/>
            <a:ext cx="6222671" cy="5424220"/>
          </a:xfrm>
        </p:spPr>
        <p:txBody>
          <a:bodyPr/>
          <a:lstStyle/>
          <a:p>
            <a:pPr algn="just"/>
            <a:r>
              <a:rPr lang="ru-RU" dirty="0"/>
              <a:t>Самым главным атрибутом волейбола является волейбольный мяч. Как и любой другой мяч, волейбольный представляет собой сферическую конструкцию, состоящую из внутренней резиновой камеры, которая спрятана под натуральной или синтетической кожей. Мячи различаются в зависимости от их предназначения (официальные соревнования, тренировочные игры), возраста участников (взрослые, юниоры) и типа площадки (открытая, закрытая)</a:t>
            </a:r>
          </a:p>
        </p:txBody>
      </p:sp>
      <p:pic>
        <p:nvPicPr>
          <p:cNvPr id="6148" name="Picture 4">
            <a:extLst>
              <a:ext uri="{FF2B5EF4-FFF2-40B4-BE49-F238E27FC236}">
                <a16:creationId xmlns:a16="http://schemas.microsoft.com/office/drawing/2014/main" id="{93868DBF-25AB-4188-93CE-92B1F1699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579" y="2879395"/>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9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6A2CE-86BE-44A8-A829-E0063E2EBF80}"/>
              </a:ext>
            </a:extLst>
          </p:cNvPr>
          <p:cNvSpPr>
            <a:spLocks noGrp="1"/>
          </p:cNvSpPr>
          <p:nvPr>
            <p:ph type="title"/>
          </p:nvPr>
        </p:nvSpPr>
        <p:spPr/>
        <p:txBody>
          <a:bodyPr/>
          <a:lstStyle/>
          <a:p>
            <a:pPr algn="ctr"/>
            <a:r>
              <a:rPr lang="ru-RU" dirty="0"/>
              <a:t>Амплуа игроков и их функции</a:t>
            </a:r>
          </a:p>
        </p:txBody>
      </p:sp>
      <p:sp>
        <p:nvSpPr>
          <p:cNvPr id="3" name="Объект 2">
            <a:extLst>
              <a:ext uri="{FF2B5EF4-FFF2-40B4-BE49-F238E27FC236}">
                <a16:creationId xmlns:a16="http://schemas.microsoft.com/office/drawing/2014/main" id="{B8FEA5B9-9978-415B-8B25-184D79CA1D9F}"/>
              </a:ext>
            </a:extLst>
          </p:cNvPr>
          <p:cNvSpPr>
            <a:spLocks noGrp="1"/>
          </p:cNvSpPr>
          <p:nvPr>
            <p:ph idx="1"/>
          </p:nvPr>
        </p:nvSpPr>
        <p:spPr>
          <a:xfrm>
            <a:off x="760022" y="2458192"/>
            <a:ext cx="10426534" cy="4572000"/>
          </a:xfrm>
        </p:spPr>
        <p:txBody>
          <a:bodyPr/>
          <a:lstStyle/>
          <a:p>
            <a:r>
              <a:rPr lang="ru-RU" dirty="0" err="1"/>
              <a:t>Доигровщики</a:t>
            </a:r>
            <a:r>
              <a:rPr lang="ru-RU" dirty="0"/>
              <a:t> (нападающие второго темпа) – игроки, атакующие с края сетки. </a:t>
            </a:r>
          </a:p>
          <a:p>
            <a:r>
              <a:rPr lang="ru-RU" dirty="0"/>
              <a:t>Диагональные – самые высокие и прыгучие игроки команды, как правило, атакуют с задней линии. </a:t>
            </a:r>
          </a:p>
          <a:p>
            <a:r>
              <a:rPr lang="ru-RU" dirty="0"/>
              <a:t>Центральные блокирующие (нападающие первого темпа) – высокие игроки, блокирующие атаки соперника, атакуют из третьей зоны.</a:t>
            </a:r>
          </a:p>
          <a:p>
            <a:r>
              <a:rPr lang="ru-RU" dirty="0"/>
              <a:t> Связующий – игрок, определяющий варианты атаки. </a:t>
            </a:r>
          </a:p>
          <a:p>
            <a:r>
              <a:rPr lang="ru-RU" dirty="0"/>
              <a:t>Либеро – основной принимающий, рост обычно меньше 190 сантиметров. </a:t>
            </a:r>
          </a:p>
        </p:txBody>
      </p:sp>
    </p:spTree>
    <p:extLst>
      <p:ext uri="{BB962C8B-B14F-4D97-AF65-F5344CB8AC3E}">
        <p14:creationId xmlns:p14="http://schemas.microsoft.com/office/powerpoint/2010/main" val="251355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92B17A-2D29-41F1-9452-9E6DA21CE3A9}"/>
              </a:ext>
            </a:extLst>
          </p:cNvPr>
          <p:cNvSpPr>
            <a:spLocks noGrp="1"/>
          </p:cNvSpPr>
          <p:nvPr>
            <p:ph type="title"/>
          </p:nvPr>
        </p:nvSpPr>
        <p:spPr/>
        <p:txBody>
          <a:bodyPr/>
          <a:lstStyle/>
          <a:p>
            <a:r>
              <a:rPr lang="ru-RU" dirty="0"/>
              <a:t>Судьи в волейболе и их обязанности</a:t>
            </a:r>
          </a:p>
        </p:txBody>
      </p:sp>
      <p:sp>
        <p:nvSpPr>
          <p:cNvPr id="3" name="Объект 2">
            <a:extLst>
              <a:ext uri="{FF2B5EF4-FFF2-40B4-BE49-F238E27FC236}">
                <a16:creationId xmlns:a16="http://schemas.microsoft.com/office/drawing/2014/main" id="{F9385D69-3318-4344-8A94-C0138534AC06}"/>
              </a:ext>
            </a:extLst>
          </p:cNvPr>
          <p:cNvSpPr>
            <a:spLocks noGrp="1"/>
          </p:cNvSpPr>
          <p:nvPr>
            <p:ph idx="1"/>
          </p:nvPr>
        </p:nvSpPr>
        <p:spPr>
          <a:xfrm>
            <a:off x="1" y="2291938"/>
            <a:ext cx="5486400" cy="5296394"/>
          </a:xfrm>
        </p:spPr>
        <p:txBody>
          <a:bodyPr>
            <a:normAutofit/>
          </a:bodyPr>
          <a:lstStyle/>
          <a:p>
            <a:pPr algn="just"/>
            <a:r>
              <a:rPr lang="ru-RU" dirty="0"/>
              <a:t>Первый судья. Он выполняет свои обязанности, сидя или стоя на судейской вышке, которая расположена у одного из концов сетки.</a:t>
            </a:r>
          </a:p>
          <a:p>
            <a:pPr algn="just"/>
            <a:r>
              <a:rPr lang="ru-RU" dirty="0"/>
              <a:t> Второй судья. Находится за пределами игровой площадки около стойки, на противоположной стороне от первого судьи.</a:t>
            </a:r>
          </a:p>
          <a:p>
            <a:pPr algn="just"/>
            <a:r>
              <a:rPr lang="ru-RU" dirty="0"/>
              <a:t> Секретарь. Секретарь выполняет свои обязанности, сидя за столиком секретаря на противоположной стороне от первого судьи. </a:t>
            </a:r>
          </a:p>
          <a:p>
            <a:pPr algn="just"/>
            <a:r>
              <a:rPr lang="ru-RU" dirty="0"/>
              <a:t>Четыре (два) судьи на линии. Контролируют боковую и лицевую линии. </a:t>
            </a:r>
          </a:p>
        </p:txBody>
      </p:sp>
      <p:pic>
        <p:nvPicPr>
          <p:cNvPr id="7170" name="Picture 2" descr="волейбольные судьи">
            <a:extLst>
              <a:ext uri="{FF2B5EF4-FFF2-40B4-BE49-F238E27FC236}">
                <a16:creationId xmlns:a16="http://schemas.microsoft.com/office/drawing/2014/main" id="{6D8BD249-8525-4252-B402-BBE17F6068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2" b="14894"/>
          <a:stretch/>
        </p:blipFill>
        <p:spPr bwMode="auto">
          <a:xfrm>
            <a:off x="6436427" y="2612573"/>
            <a:ext cx="3812721" cy="359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57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TotalTime>
  <Words>1014</Words>
  <Application>Microsoft Office PowerPoint</Application>
  <PresentationFormat>Широкоэкранный</PresentationFormat>
  <Paragraphs>28</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Century Gothic</vt:lpstr>
      <vt:lpstr>Wingdings 3</vt:lpstr>
      <vt:lpstr>Совет директоров</vt:lpstr>
      <vt:lpstr>Презентация PowerPoint</vt:lpstr>
      <vt:lpstr>Волейбол</vt:lpstr>
      <vt:lpstr>История возникновения и развития волейбола</vt:lpstr>
      <vt:lpstr>Основные правила игры</vt:lpstr>
      <vt:lpstr>Правила подачи в волейболе</vt:lpstr>
      <vt:lpstr>Игровой поле для волейбола</vt:lpstr>
      <vt:lpstr>Экипировка и инвентарь</vt:lpstr>
      <vt:lpstr>Амплуа игроков и их функции</vt:lpstr>
      <vt:lpstr>Судьи в волейболе и их обязанности</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cp:revision>
  <dcterms:created xsi:type="dcterms:W3CDTF">2023-03-15T10:17:28Z</dcterms:created>
  <dcterms:modified xsi:type="dcterms:W3CDTF">2023-03-15T10:40:18Z</dcterms:modified>
</cp:coreProperties>
</file>