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60" r:id="rId3"/>
    <p:sldId id="257" r:id="rId4"/>
    <p:sldId id="259" r:id="rId5"/>
    <p:sldId id="258"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37585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21842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30784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3913580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8965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2805233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1003872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124310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287703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7591847-35A5-4613-BD61-03BCB440BCFA}" type="datetimeFigureOut">
              <a:rPr lang="ru-RU" smtClean="0"/>
              <a:t>15.03.2023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392583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7591847-35A5-4613-BD61-03BCB440BCFA}"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2790105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7591847-35A5-4613-BD61-03BCB440BCFA}" type="datetimeFigureOut">
              <a:rPr lang="ru-RU" smtClean="0"/>
              <a:t>15.03.2023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540302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7591847-35A5-4613-BD61-03BCB440BCFA}" type="datetimeFigureOut">
              <a:rPr lang="ru-RU" smtClean="0"/>
              <a:t>15.03.2023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180035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91847-35A5-4613-BD61-03BCB440BCFA}" type="datetimeFigureOut">
              <a:rPr lang="ru-RU" smtClean="0"/>
              <a:t>15.03.2023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305059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7591847-35A5-4613-BD61-03BCB440BCFA}"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251284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7591847-35A5-4613-BD61-03BCB440BCFA}" type="datetimeFigureOut">
              <a:rPr lang="ru-RU" smtClean="0"/>
              <a:t>15.03.2023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A7DC77E-F7A9-4DA5-BE9F-5FDCF867D778}" type="slidenum">
              <a:rPr lang="ru-RU" smtClean="0"/>
              <a:t>‹#›</a:t>
            </a:fld>
            <a:endParaRPr lang="ru-RU"/>
          </a:p>
        </p:txBody>
      </p:sp>
    </p:spTree>
    <p:extLst>
      <p:ext uri="{BB962C8B-B14F-4D97-AF65-F5344CB8AC3E}">
        <p14:creationId xmlns:p14="http://schemas.microsoft.com/office/powerpoint/2010/main" val="111077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591847-35A5-4613-BD61-03BCB440BCFA}" type="datetimeFigureOut">
              <a:rPr lang="ru-RU" smtClean="0"/>
              <a:t>15.03.2023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7DC77E-F7A9-4DA5-BE9F-5FDCF867D778}" type="slidenum">
              <a:rPr lang="ru-RU" smtClean="0"/>
              <a:t>‹#›</a:t>
            </a:fld>
            <a:endParaRPr lang="ru-RU"/>
          </a:p>
        </p:txBody>
      </p:sp>
    </p:spTree>
    <p:extLst>
      <p:ext uri="{BB962C8B-B14F-4D97-AF65-F5344CB8AC3E}">
        <p14:creationId xmlns:p14="http://schemas.microsoft.com/office/powerpoint/2010/main" val="156080893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1753" y="209974"/>
            <a:ext cx="7766936" cy="1646302"/>
          </a:xfrm>
        </p:spPr>
        <p:txBody>
          <a:bodyPr/>
          <a:lstStyle/>
          <a:p>
            <a:r>
              <a:rPr lang="ru-RU" sz="9600" dirty="0" smtClean="0">
                <a:solidFill>
                  <a:schemeClr val="accent1">
                    <a:lumMod val="75000"/>
                  </a:schemeClr>
                </a:solidFill>
              </a:rPr>
              <a:t>ВОЛЕЙБОЛ</a:t>
            </a:r>
            <a:endParaRPr lang="ru-RU" sz="9600" dirty="0">
              <a:solidFill>
                <a:schemeClr val="accent1">
                  <a:lumMod val="75000"/>
                </a:schemeClr>
              </a:solidFill>
            </a:endParaRPr>
          </a:p>
        </p:txBody>
      </p:sp>
      <p:sp>
        <p:nvSpPr>
          <p:cNvPr id="3" name="Подзаголовок 2"/>
          <p:cNvSpPr>
            <a:spLocks noGrp="1"/>
          </p:cNvSpPr>
          <p:nvPr>
            <p:ph type="subTitle" idx="1"/>
          </p:nvPr>
        </p:nvSpPr>
        <p:spPr>
          <a:xfrm>
            <a:off x="6400799" y="5297885"/>
            <a:ext cx="3878318" cy="2349967"/>
          </a:xfrm>
        </p:spPr>
        <p:txBody>
          <a:bodyPr>
            <a:noAutofit/>
          </a:bodyPr>
          <a:lstStyle/>
          <a:p>
            <a:pPr algn="ctr"/>
            <a:endParaRPr lang="ru-RU" sz="2800" dirty="0"/>
          </a:p>
        </p:txBody>
      </p:sp>
    </p:spTree>
    <p:extLst>
      <p:ext uri="{BB962C8B-B14F-4D97-AF65-F5344CB8AC3E}">
        <p14:creationId xmlns:p14="http://schemas.microsoft.com/office/powerpoint/2010/main" val="42887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0" y="0"/>
            <a:ext cx="3599062" cy="707886"/>
          </a:xfrm>
          <a:prstGeom prst="rect">
            <a:avLst/>
          </a:prstGeom>
          <a:noFill/>
        </p:spPr>
        <p:txBody>
          <a:bodyPr wrap="none" rtlCol="0">
            <a:spAutoFit/>
          </a:bodyPr>
          <a:lstStyle/>
          <a:p>
            <a:r>
              <a:rPr lang="ru-RU" sz="4000" dirty="0" smtClean="0">
                <a:solidFill>
                  <a:schemeClr val="accent1">
                    <a:lumMod val="75000"/>
                  </a:schemeClr>
                </a:solidFill>
                <a:latin typeface="Times New Roman" panose="02020603050405020304" pitchFamily="18" charset="0"/>
                <a:cs typeface="Times New Roman" panose="02020603050405020304" pitchFamily="18" charset="0"/>
                <a:hlinkClick r:id="rId2" action="ppaction://hlinksldjump"/>
              </a:rPr>
              <a:t>Общие правила</a:t>
            </a:r>
            <a:endParaRPr lang="ru-RU" sz="4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09903" y="3075057"/>
            <a:ext cx="1750800" cy="707886"/>
          </a:xfrm>
          <a:prstGeom prst="rect">
            <a:avLst/>
          </a:prstGeom>
          <a:noFill/>
        </p:spPr>
        <p:txBody>
          <a:bodyPr wrap="none" rtlCol="0">
            <a:spAutoFit/>
          </a:bodyPr>
          <a:lstStyle/>
          <a:p>
            <a:r>
              <a:rPr lang="ru-RU" sz="4000" dirty="0" smtClean="0">
                <a:solidFill>
                  <a:schemeClr val="accent1">
                    <a:lumMod val="75000"/>
                  </a:schemeClr>
                </a:solidFill>
                <a:latin typeface="Times New Roman" panose="02020603050405020304" pitchFamily="18" charset="0"/>
                <a:cs typeface="Times New Roman" panose="02020603050405020304" pitchFamily="18" charset="0"/>
                <a:hlinkClick r:id="rId3" action="ppaction://hlinksldjump"/>
              </a:rPr>
              <a:t>Подача</a:t>
            </a:r>
            <a:endParaRPr lang="ru-RU" sz="4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66008" y="6150114"/>
            <a:ext cx="1638590" cy="707886"/>
          </a:xfrm>
          <a:prstGeom prst="rect">
            <a:avLst/>
          </a:prstGeom>
          <a:noFill/>
        </p:spPr>
        <p:txBody>
          <a:bodyPr wrap="none" rtlCol="0">
            <a:spAutoFit/>
          </a:bodyPr>
          <a:lstStyle/>
          <a:p>
            <a:r>
              <a:rPr lang="ru-RU" sz="4000" dirty="0" smtClean="0">
                <a:solidFill>
                  <a:schemeClr val="accent1">
                    <a:lumMod val="75000"/>
                  </a:schemeClr>
                </a:solidFill>
                <a:latin typeface="Times New Roman" panose="02020603050405020304" pitchFamily="18" charset="0"/>
                <a:cs typeface="Times New Roman" panose="02020603050405020304" pitchFamily="18" charset="0"/>
                <a:hlinkClick r:id="rId4" action="ppaction://hlinksldjump"/>
              </a:rPr>
              <a:t>Приём</a:t>
            </a:r>
            <a:endParaRPr lang="ru-RU" sz="4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119195" y="0"/>
            <a:ext cx="1456104" cy="707886"/>
          </a:xfrm>
          <a:prstGeom prst="rect">
            <a:avLst/>
          </a:prstGeom>
          <a:noFill/>
        </p:spPr>
        <p:txBody>
          <a:bodyPr wrap="none" rtlCol="0">
            <a:spAutoFit/>
          </a:bodyPr>
          <a:lstStyle/>
          <a:p>
            <a:r>
              <a:rPr lang="ru-RU" sz="4000" dirty="0" smtClean="0">
                <a:solidFill>
                  <a:schemeClr val="accent1">
                    <a:lumMod val="75000"/>
                  </a:schemeClr>
                </a:solidFill>
                <a:latin typeface="Times New Roman" panose="02020603050405020304" pitchFamily="18" charset="0"/>
                <a:cs typeface="Times New Roman" panose="02020603050405020304" pitchFamily="18" charset="0"/>
                <a:hlinkClick r:id="rId5" action="ppaction://hlinksldjump"/>
              </a:rPr>
              <a:t>Атака</a:t>
            </a:r>
            <a:endParaRPr lang="ru-RU" sz="4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481360" y="3075057"/>
            <a:ext cx="2731773" cy="707886"/>
          </a:xfrm>
          <a:prstGeom prst="rect">
            <a:avLst/>
          </a:prstGeom>
          <a:noFill/>
        </p:spPr>
        <p:txBody>
          <a:bodyPr wrap="none" rtlCol="0">
            <a:spAutoFit/>
          </a:bodyPr>
          <a:lstStyle/>
          <a:p>
            <a:r>
              <a:rPr lang="ru-RU" sz="4000" dirty="0" smtClean="0">
                <a:solidFill>
                  <a:schemeClr val="accent1">
                    <a:lumMod val="75000"/>
                  </a:schemeClr>
                </a:solidFill>
                <a:latin typeface="Times New Roman" panose="02020603050405020304" pitchFamily="18" charset="0"/>
                <a:cs typeface="Times New Roman" panose="02020603050405020304" pitchFamily="18" charset="0"/>
                <a:hlinkClick r:id="rId6" action="ppaction://hlinksldjump"/>
              </a:rPr>
              <a:t>Блокировка</a:t>
            </a:r>
            <a:endParaRPr lang="ru-RU" sz="40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674378" y="6150114"/>
            <a:ext cx="4345741" cy="707886"/>
          </a:xfrm>
          <a:prstGeom prst="rect">
            <a:avLst/>
          </a:prstGeom>
          <a:noFill/>
        </p:spPr>
        <p:txBody>
          <a:bodyPr wrap="none" rtlCol="0">
            <a:spAutoFit/>
          </a:bodyPr>
          <a:lstStyle/>
          <a:p>
            <a:r>
              <a:rPr lang="ru-RU" sz="4000" dirty="0" smtClean="0">
                <a:solidFill>
                  <a:schemeClr val="accent1">
                    <a:lumMod val="75000"/>
                  </a:schemeClr>
                </a:solidFill>
                <a:latin typeface="Times New Roman" panose="02020603050405020304" pitchFamily="18" charset="0"/>
                <a:cs typeface="Times New Roman" panose="02020603050405020304" pitchFamily="18" charset="0"/>
                <a:hlinkClick r:id="rId7" action="ppaction://hlinksldjump"/>
              </a:rPr>
              <a:t>Нарушение правил</a:t>
            </a:r>
            <a:endParaRPr lang="ru-RU" sz="40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922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596668" cy="1320800"/>
          </a:xfrm>
        </p:spPr>
        <p:txBody>
          <a:bodyPr>
            <a:normAutofit/>
          </a:bodyPr>
          <a:lstStyle/>
          <a:p>
            <a:r>
              <a:rPr lang="ru-RU" sz="4400" dirty="0" smtClean="0">
                <a:solidFill>
                  <a:schemeClr val="accent1">
                    <a:lumMod val="75000"/>
                  </a:schemeClr>
                </a:solidFill>
                <a:latin typeface="Times New Roman" panose="02020603050405020304" pitchFamily="18" charset="0"/>
                <a:cs typeface="Times New Roman" panose="02020603050405020304" pitchFamily="18" charset="0"/>
              </a:rPr>
              <a:t>Общие правила</a:t>
            </a:r>
            <a:endParaRPr lang="ru-RU" sz="4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60400"/>
            <a:ext cx="10925503" cy="6274676"/>
          </a:xfrm>
        </p:spPr>
        <p:txBody>
          <a:bodyPr>
            <a:normAutofit lnSpcReduction="10000"/>
          </a:bodyPr>
          <a:lstStyle/>
          <a:p>
            <a:pPr>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Игра </a:t>
            </a:r>
            <a:r>
              <a:rPr lang="ru-RU" dirty="0">
                <a:latin typeface="Times New Roman" panose="02020603050405020304" pitchFamily="18" charset="0"/>
                <a:cs typeface="Times New Roman" panose="02020603050405020304" pitchFamily="18" charset="0"/>
              </a:rPr>
              <a:t>ведётся на </a:t>
            </a:r>
            <a:r>
              <a:rPr lang="ru-RU" dirty="0" smtClean="0">
                <a:latin typeface="Times New Roman" panose="02020603050405020304" pitchFamily="18" charset="0"/>
                <a:cs typeface="Times New Roman" panose="02020603050405020304" pitchFamily="18" charset="0"/>
              </a:rPr>
              <a:t>прямоугольной площадке </a:t>
            </a:r>
            <a:r>
              <a:rPr lang="ru-RU" dirty="0">
                <a:latin typeface="Times New Roman" panose="02020603050405020304" pitchFamily="18" charset="0"/>
                <a:cs typeface="Times New Roman" panose="02020603050405020304" pitchFamily="18" charset="0"/>
              </a:rPr>
              <a:t>размером 18х9 метров. Площадка разделена посередине сеткой. Высота сетки для мужчин — 2,43 м, для женщин — 2,24 м.</a:t>
            </a:r>
          </a:p>
          <a:p>
            <a:pPr>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Игра </a:t>
            </a:r>
            <a:r>
              <a:rPr lang="ru-RU" dirty="0">
                <a:latin typeface="Times New Roman" panose="02020603050405020304" pitchFamily="18" charset="0"/>
                <a:cs typeface="Times New Roman" panose="02020603050405020304" pitchFamily="18" charset="0"/>
              </a:rPr>
              <a:t>ведётся сферическим мячом окружностью 65—67 см весом 260—280 г.</a:t>
            </a:r>
          </a:p>
          <a:p>
            <a:pPr>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Каждая </a:t>
            </a:r>
            <a:r>
              <a:rPr lang="ru-RU" dirty="0">
                <a:latin typeface="Times New Roman" panose="02020603050405020304" pitchFamily="18" charset="0"/>
                <a:cs typeface="Times New Roman" panose="02020603050405020304" pitchFamily="18" charset="0"/>
              </a:rPr>
              <a:t>из двух команд может иметь в составе до 14 игроков, на поле в каждый момент времени могут находиться 6 игроков. Цель игры — атакующим ударом добить мяч </a:t>
            </a:r>
            <a:r>
              <a:rPr lang="ru-RU" i="1" dirty="0">
                <a:latin typeface="Times New Roman" panose="02020603050405020304" pitchFamily="18" charset="0"/>
                <a:cs typeface="Times New Roman" panose="02020603050405020304" pitchFamily="18" charset="0"/>
              </a:rPr>
              <a:t>до пола</a:t>
            </a:r>
            <a:r>
              <a:rPr lang="ru-RU" dirty="0">
                <a:latin typeface="Times New Roman" panose="02020603050405020304" pitchFamily="18" charset="0"/>
                <a:cs typeface="Times New Roman" panose="02020603050405020304" pitchFamily="18" charset="0"/>
              </a:rPr>
              <a:t>, то есть до игровой поверхности площадки половины противника, или заставить его ошибиться.</a:t>
            </a:r>
          </a:p>
          <a:p>
            <a:pPr>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Игра начинается вводом мяча в игру при помощи подачи согласно жребию. После ввода мяча в игру подачей и успешного розыгрыша подача переходит к той команде, которая выиграла очко. Площадка по количеству игроков условно разделена на 6 зон. После каждого перехода права подачи от одной команды к другой в результате розыгрыша очка, игроки перемещаются в следующую зону по часовой стрелке.</a:t>
            </a:r>
          </a:p>
          <a:p>
            <a:pPr>
              <a:buFont typeface="Wingdings" panose="05000000000000000000" pitchFamily="2" charset="2"/>
              <a:buChar char="§"/>
            </a:pPr>
            <a:r>
              <a:rPr lang="ru-RU" dirty="0" smtClean="0">
                <a:latin typeface="Times New Roman" panose="02020603050405020304" pitchFamily="18" charset="0"/>
                <a:cs typeface="Times New Roman" panose="02020603050405020304" pitchFamily="18" charset="0"/>
              </a:rPr>
              <a:t>Выполняет </a:t>
            </a:r>
            <a:r>
              <a:rPr lang="ru-RU" dirty="0">
                <a:latin typeface="Times New Roman" panose="02020603050405020304" pitchFamily="18" charset="0"/>
                <a:cs typeface="Times New Roman" panose="02020603050405020304" pitchFamily="18" charset="0"/>
              </a:rPr>
              <a:t>подачу игрок, который в результате последнего перехода перемещается из второй в первую зону. Подача производится из зоны подачи за задней линией игровой площадки с целью приземлить мяч на половине противника или максимально усложнить приём. До того как игрок не коснётся мяча при подаче, ни одна часть его тела не должна коснуться поверхности площадки (в особенности это касается подачи в прыжке). В полёте мяч может коснуться сетки, но не должен касаться антенн или их мысленного продолжения вверх. Если мяч коснётся поверхности игровой площадки, подающей команде засчитывается очко. Если игрок, который подавал, нарушил правила или отправил мяч в </a:t>
            </a:r>
            <a:r>
              <a:rPr lang="ru-RU" i="1" dirty="0">
                <a:latin typeface="Times New Roman" panose="02020603050405020304" pitchFamily="18" charset="0"/>
                <a:cs typeface="Times New Roman" panose="02020603050405020304" pitchFamily="18" charset="0"/>
              </a:rPr>
              <a:t>аут</a:t>
            </a:r>
            <a:r>
              <a:rPr lang="ru-RU" dirty="0">
                <a:latin typeface="Times New Roman" panose="02020603050405020304" pitchFamily="18" charset="0"/>
                <a:cs typeface="Times New Roman" panose="02020603050405020304" pitchFamily="18" charset="0"/>
              </a:rPr>
              <a:t>, то очко засчитывается принимающей команде. Не разрешается блокировать мяч при подаче, прерывая его траекторию над сеткой. Если очко выиграно командой, которая подавала мяч, то подачу продолжает выполнять тот же игрок.</a:t>
            </a:r>
          </a:p>
          <a:p>
            <a:pPr>
              <a:buFont typeface="Wingdings" panose="05000000000000000000" pitchFamily="2" charset="2"/>
              <a:buChar char="§"/>
            </a:pPr>
            <a:r>
              <a:rPr lang="ru-RU" dirty="0">
                <a:latin typeface="Times New Roman" panose="02020603050405020304" pitchFamily="18" charset="0"/>
                <a:cs typeface="Times New Roman" panose="02020603050405020304" pitchFamily="18" charset="0"/>
              </a:rPr>
              <a:t>В современном волейболе наиболее распространена силовая подача в </a:t>
            </a:r>
            <a:r>
              <a:rPr lang="ru-RU" dirty="0" smtClean="0">
                <a:latin typeface="Times New Roman" panose="02020603050405020304" pitchFamily="18" charset="0"/>
                <a:cs typeface="Times New Roman" panose="02020603050405020304" pitchFamily="18" charset="0"/>
              </a:rPr>
              <a:t>прыжке. </a:t>
            </a:r>
            <a:r>
              <a:rPr lang="ru-RU" dirty="0">
                <a:latin typeface="Times New Roman" panose="02020603050405020304" pitchFamily="18" charset="0"/>
                <a:cs typeface="Times New Roman" panose="02020603050405020304" pitchFamily="18" charset="0"/>
              </a:rPr>
              <a:t>Её противоположностью является укороченная (планирующая, тактическая) подача, когда мяч направляется близко к сетке.</a:t>
            </a:r>
          </a:p>
          <a:p>
            <a:endParaRPr lang="ru-RU" dirty="0"/>
          </a:p>
        </p:txBody>
      </p:sp>
      <p:sp>
        <p:nvSpPr>
          <p:cNvPr id="4" name="TextBox 3"/>
          <p:cNvSpPr txBox="1"/>
          <p:nvPr/>
        </p:nvSpPr>
        <p:spPr>
          <a:xfrm>
            <a:off x="8101179" y="0"/>
            <a:ext cx="990977" cy="461665"/>
          </a:xfrm>
          <a:prstGeom prst="rect">
            <a:avLst/>
          </a:prstGeom>
          <a:noFill/>
        </p:spPr>
        <p:txBody>
          <a:bodyPr wrap="none" rtlCol="0">
            <a:spAutoFit/>
          </a:bodyPr>
          <a:lstStyle/>
          <a:p>
            <a:r>
              <a:rPr lang="ru-RU" sz="2400" dirty="0" smtClean="0">
                <a:solidFill>
                  <a:schemeClr val="accent4"/>
                </a:solidFill>
                <a:hlinkClick r:id="rId2" action="ppaction://hlinksldjump"/>
              </a:rPr>
              <a:t>назад</a:t>
            </a:r>
            <a:endParaRPr lang="ru-RU" sz="2400" dirty="0">
              <a:solidFill>
                <a:schemeClr val="accent4"/>
              </a:solidFill>
            </a:endParaRPr>
          </a:p>
        </p:txBody>
      </p:sp>
    </p:spTree>
    <p:extLst>
      <p:ext uri="{BB962C8B-B14F-4D97-AF65-F5344CB8AC3E}">
        <p14:creationId xmlns:p14="http://schemas.microsoft.com/office/powerpoint/2010/main" val="340880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par>
                          <p:cTn id="23" fill="hold">
                            <p:stCondLst>
                              <p:cond delay="2500"/>
                            </p:stCondLst>
                            <p:childTnLst>
                              <p:par>
                                <p:cTn id="24" presetID="10"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par>
                          <p:cTn id="27" fill="hold">
                            <p:stCondLst>
                              <p:cond delay="3000"/>
                            </p:stCondLst>
                            <p:childTnLst>
                              <p:par>
                                <p:cTn id="28" presetID="10"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par>
                          <p:cTn id="31" fill="hold">
                            <p:stCondLst>
                              <p:cond delay="350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5260"/>
            <a:ext cx="8596668" cy="1320800"/>
          </a:xfrm>
        </p:spPr>
        <p:txBody>
          <a:bodyPr>
            <a:normAutofit/>
          </a:bodyPr>
          <a:lstStyle/>
          <a:p>
            <a:r>
              <a:rPr lang="ru-RU" sz="4800" dirty="0" smtClean="0">
                <a:solidFill>
                  <a:schemeClr val="accent1">
                    <a:lumMod val="75000"/>
                  </a:schemeClr>
                </a:solidFill>
                <a:latin typeface="Times New Roman" panose="02020603050405020304" pitchFamily="18" charset="0"/>
                <a:cs typeface="Times New Roman" panose="02020603050405020304" pitchFamily="18" charset="0"/>
              </a:rPr>
              <a:t>Подача</a:t>
            </a:r>
            <a:endParaRPr lang="ru-RU" sz="4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982981"/>
            <a:ext cx="12192000" cy="5143500"/>
          </a:xfrm>
        </p:spPr>
        <p:txBody>
          <a:bodyPr>
            <a:noAutofit/>
          </a:bodyPr>
          <a:lstStyle/>
          <a:p>
            <a:pPr marL="0" indent="0">
              <a:buNone/>
            </a:pPr>
            <a:r>
              <a:rPr lang="ru-RU" sz="2200" dirty="0">
                <a:latin typeface="Times New Roman" panose="02020603050405020304" pitchFamily="18" charset="0"/>
                <a:cs typeface="Times New Roman" panose="02020603050405020304" pitchFamily="18" charset="0"/>
              </a:rPr>
              <a:t>Выполняет подачу игрок, который в результате последнего перехода перемещается из второй в первую зону. Подача производится из зоны подачи за задней линией игровой площадки с целью приземлить мяч на половине противника или максимально усложнить приём. До того как игрок не коснётся мяча при подаче, ни одна часть его тела не должна коснуться поверхности площадки (в особенности это касается подачи в прыжке). В полёте мяч может коснуться сетки, но не должен касаться антенн или их мысленного продолжения вверх. Если мяч коснётся поверхности игровой площадки, подающей команде засчитывается очко. Если игрок, который подавал, нарушил правила или отправил мяч в </a:t>
            </a:r>
            <a:r>
              <a:rPr lang="ru-RU" sz="2200" i="1" dirty="0">
                <a:latin typeface="Times New Roman" panose="02020603050405020304" pitchFamily="18" charset="0"/>
                <a:cs typeface="Times New Roman" panose="02020603050405020304" pitchFamily="18" charset="0"/>
              </a:rPr>
              <a:t>аут</a:t>
            </a:r>
            <a:r>
              <a:rPr lang="ru-RU" sz="2200" dirty="0">
                <a:latin typeface="Times New Roman" panose="02020603050405020304" pitchFamily="18" charset="0"/>
                <a:cs typeface="Times New Roman" panose="02020603050405020304" pitchFamily="18" charset="0"/>
              </a:rPr>
              <a:t>, то очко засчитывается принимающей команде. Не разрешается блокировать мяч при подаче, прерывая его траекторию над сеткой. Если очко выиграно командой, которая подавала мяч, то подачу продолжает выполнять тот же </a:t>
            </a:r>
            <a:r>
              <a:rPr lang="ru-RU" sz="2200" dirty="0" smtClean="0">
                <a:latin typeface="Times New Roman" panose="02020603050405020304" pitchFamily="18" charset="0"/>
                <a:cs typeface="Times New Roman" panose="02020603050405020304" pitchFamily="18" charset="0"/>
              </a:rPr>
              <a:t>игрок</a:t>
            </a:r>
            <a:r>
              <a:rPr lang="ru-RU" sz="2200" dirty="0">
                <a:latin typeface="Times New Roman" panose="02020603050405020304" pitchFamily="18" charset="0"/>
                <a:cs typeface="Times New Roman" panose="02020603050405020304" pitchFamily="18" charset="0"/>
              </a:rPr>
              <a:t>.</a:t>
            </a:r>
          </a:p>
        </p:txBody>
      </p:sp>
      <p:pic>
        <p:nvPicPr>
          <p:cNvPr id="1026" name="Picture 2" descr="ÐÐ°ÑÑÐ¸Ð½ÐºÐ¸ Ð¿Ð¾ Ð·Ð°Ð¿ÑÐ¾ÑÑ Ð¿Ð¾Ð´Ð°Ñ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759" y="4526280"/>
            <a:ext cx="7677150" cy="23317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101179" y="0"/>
            <a:ext cx="990977" cy="461665"/>
          </a:xfrm>
          <a:prstGeom prst="rect">
            <a:avLst/>
          </a:prstGeom>
          <a:noFill/>
        </p:spPr>
        <p:txBody>
          <a:bodyPr wrap="none" rtlCol="0">
            <a:spAutoFit/>
          </a:bodyPr>
          <a:lstStyle/>
          <a:p>
            <a:r>
              <a:rPr lang="ru-RU" sz="2400" dirty="0" smtClean="0">
                <a:solidFill>
                  <a:schemeClr val="accent4"/>
                </a:solidFill>
                <a:hlinkClick r:id="rId3" action="ppaction://hlinksldjump"/>
              </a:rPr>
              <a:t>назад</a:t>
            </a:r>
            <a:endParaRPr lang="ru-RU" sz="2400" dirty="0">
              <a:solidFill>
                <a:schemeClr val="accent4"/>
              </a:solidFill>
            </a:endParaRPr>
          </a:p>
        </p:txBody>
      </p:sp>
    </p:spTree>
    <p:extLst>
      <p:ext uri="{BB962C8B-B14F-4D97-AF65-F5344CB8AC3E}">
        <p14:creationId xmlns:p14="http://schemas.microsoft.com/office/powerpoint/2010/main" val="353705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596668" cy="960120"/>
          </a:xfrm>
        </p:spPr>
        <p:txBody>
          <a:bodyPr>
            <a:normAutofit/>
          </a:bodyPr>
          <a:lstStyle/>
          <a:p>
            <a:r>
              <a:rPr lang="ru-RU" sz="5400" dirty="0" smtClean="0">
                <a:solidFill>
                  <a:schemeClr val="accent1">
                    <a:lumMod val="75000"/>
                  </a:schemeClr>
                </a:solidFill>
                <a:latin typeface="Times New Roman" panose="02020603050405020304" pitchFamily="18" charset="0"/>
                <a:cs typeface="Times New Roman" panose="02020603050405020304" pitchFamily="18" charset="0"/>
              </a:rPr>
              <a:t>Прием</a:t>
            </a:r>
            <a:endParaRPr lang="ru-RU" sz="5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29336" y="800101"/>
            <a:ext cx="7292340" cy="6057899"/>
          </a:xfrm>
        </p:spPr>
        <p:txBody>
          <a:bodyPr>
            <a:normAutofit lnSpcReduction="10000"/>
          </a:bodyPr>
          <a:lstStyle/>
          <a:p>
            <a:pPr marL="0" indent="0">
              <a:buNone/>
            </a:pPr>
            <a:r>
              <a:rPr lang="ru-RU" sz="2400" dirty="0" smtClean="0">
                <a:latin typeface="Times New Roman" panose="02020603050405020304" pitchFamily="18" charset="0"/>
                <a:cs typeface="Times New Roman" panose="02020603050405020304" pitchFamily="18" charset="0"/>
              </a:rPr>
              <a:t>Обычно </a:t>
            </a:r>
            <a:r>
              <a:rPr lang="ru-RU" sz="2400" dirty="0">
                <a:latin typeface="Times New Roman" panose="02020603050405020304" pitchFamily="18" charset="0"/>
                <a:cs typeface="Times New Roman" panose="02020603050405020304" pitchFamily="18" charset="0"/>
              </a:rPr>
              <a:t>принимают мяч игроки, стоящие на задней линии, то есть в 5-й, 6-й, 1-й зонах. Однако принять подачу может любой игрок. Игрокам принимающей команды разрешается сделать три касания и максимум после третьего касания перевести мяч на половину противника. Обрабатывать мяч на приёме можно в любом месте площадки и свободного пространства, но только не на самой половине площадки противника. При этом если приходится пасом переводить мяч обратно на свою игровую половину, вторая передача из трёх не может проходить между антеннами, а обязательно должна проходить мимо антенн. При приёме не допускается никакая задержка мяча при его обработке, хотя принимать мяч можно любой частью тела. Планирующую подачу могут принимать 2 игрока на задней линии, но для приема силовой подачи требуется уже 3 игрока.</a:t>
            </a:r>
          </a:p>
          <a:p>
            <a:endParaRPr lang="ru-RU" dirty="0"/>
          </a:p>
        </p:txBody>
      </p:sp>
      <p:pic>
        <p:nvPicPr>
          <p:cNvPr id="4" name="Рисунок 7" descr="http://bmsi.ru/_uf/image/%D0%A7%D0%B5%D1%85%D0%BE%D0%B2_%D0%9E_%D0%A1%2832%29.jpg"/>
          <p:cNvPicPr>
            <a:picLocks noChangeAspect="1" noChangeArrowheads="1"/>
          </p:cNvPicPr>
          <p:nvPr/>
        </p:nvPicPr>
        <p:blipFill>
          <a:blip r:embed="rId2">
            <a:extLst>
              <a:ext uri="{28A0092B-C50C-407E-A947-70E740481C1C}">
                <a14:useLocalDpi xmlns:a14="http://schemas.microsoft.com/office/drawing/2010/main" val="0"/>
              </a:ext>
            </a:extLst>
          </a:blip>
          <a:srcRect l="4974" r="48656" b="54964"/>
          <a:stretch>
            <a:fillRect/>
          </a:stretch>
        </p:blipFill>
        <p:spPr bwMode="auto">
          <a:xfrm>
            <a:off x="7840980" y="1433"/>
            <a:ext cx="4351020" cy="6856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8801100" y="480060"/>
            <a:ext cx="1394460" cy="128016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7" name="TextBox 6"/>
          <p:cNvSpPr txBox="1"/>
          <p:nvPr/>
        </p:nvSpPr>
        <p:spPr>
          <a:xfrm>
            <a:off x="8101179" y="0"/>
            <a:ext cx="990977" cy="461665"/>
          </a:xfrm>
          <a:prstGeom prst="rect">
            <a:avLst/>
          </a:prstGeom>
          <a:noFill/>
        </p:spPr>
        <p:txBody>
          <a:bodyPr wrap="none" rtlCol="0">
            <a:spAutoFit/>
          </a:bodyPr>
          <a:lstStyle/>
          <a:p>
            <a:r>
              <a:rPr lang="ru-RU" sz="2400" dirty="0" smtClean="0">
                <a:solidFill>
                  <a:schemeClr val="accent4"/>
                </a:solidFill>
                <a:hlinkClick r:id="rId3" action="ppaction://hlinksldjump"/>
              </a:rPr>
              <a:t>назад</a:t>
            </a:r>
            <a:endParaRPr lang="ru-RU" sz="2400" dirty="0">
              <a:solidFill>
                <a:schemeClr val="accent4"/>
              </a:solidFill>
            </a:endParaRPr>
          </a:p>
        </p:txBody>
      </p:sp>
    </p:spTree>
    <p:extLst>
      <p:ext uri="{BB962C8B-B14F-4D97-AF65-F5344CB8AC3E}">
        <p14:creationId xmlns:p14="http://schemas.microsoft.com/office/powerpoint/2010/main" val="266046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596668" cy="1320800"/>
          </a:xfrm>
        </p:spPr>
        <p:txBody>
          <a:bodyPr>
            <a:normAutofit/>
          </a:bodyPr>
          <a:lstStyle/>
          <a:p>
            <a:r>
              <a:rPr lang="ru-RU" sz="5400" dirty="0" smtClean="0">
                <a:solidFill>
                  <a:schemeClr val="accent1">
                    <a:lumMod val="75000"/>
                  </a:schemeClr>
                </a:solidFill>
                <a:latin typeface="Times New Roman" panose="02020603050405020304" pitchFamily="18" charset="0"/>
                <a:cs typeface="Times New Roman" panose="02020603050405020304" pitchFamily="18" charset="0"/>
              </a:rPr>
              <a:t>Атака</a:t>
            </a:r>
            <a:endParaRPr lang="ru-RU" sz="54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1" y="1109029"/>
            <a:ext cx="6995160" cy="5748971"/>
          </a:xfrm>
        </p:spPr>
        <p:txBody>
          <a:bodyPr>
            <a:noAutofit/>
          </a:bodyPr>
          <a:lstStyle/>
          <a:p>
            <a:pPr marL="0" indent="0">
              <a:buNone/>
            </a:pPr>
            <a:r>
              <a:rPr lang="ru-RU" sz="2400" dirty="0">
                <a:latin typeface="Times New Roman" panose="02020603050405020304" pitchFamily="18" charset="0"/>
                <a:cs typeface="Times New Roman" panose="02020603050405020304" pitchFamily="18" charset="0"/>
              </a:rPr>
              <a:t>Обычно при позитивном приёме мяч принимается игроками задней линии (1-е касание), доводится до связующего игрока (2-е касание), связующий передаёт мяч игроку атаки (3-е касание). При атакующем ударе мяч должен пройти над сеткой, но в пространстве между двумя антеннами. При этом мяч может задеть сетку, но не должен задевать антенны или их мысленного продолжения вверх. Игроки передней линии могут атаковать с любой точки площадки. Игроки задней линии перед атакой должны отталкиваться за специальной трёхметровой линией. Запрещено атаковать (то есть наносить удар по мячу выше линии верхнего края сетки)</a:t>
            </a:r>
          </a:p>
        </p:txBody>
      </p:sp>
      <p:pic>
        <p:nvPicPr>
          <p:cNvPr id="3078" name="Picture 6" descr="ÐÐ°ÑÑÐ¸Ð½ÐºÐ¸ Ð¿Ð¾ Ð·Ð°Ð¿ÑÐ¾ÑÑ Ð°ÑÐ°ÐºÐ° Ð² Ð²Ð¾Ð»ÐµÐ¹Ð±Ð¾Ð»Ð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5160" y="0"/>
            <a:ext cx="5196840" cy="414407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294917" y="0"/>
            <a:ext cx="990977" cy="461665"/>
          </a:xfrm>
          <a:prstGeom prst="rect">
            <a:avLst/>
          </a:prstGeom>
          <a:noFill/>
        </p:spPr>
        <p:txBody>
          <a:bodyPr wrap="none" rtlCol="0">
            <a:spAutoFit/>
          </a:bodyPr>
          <a:lstStyle/>
          <a:p>
            <a:r>
              <a:rPr lang="ru-RU" sz="2400" dirty="0" smtClean="0">
                <a:solidFill>
                  <a:schemeClr val="accent4"/>
                </a:solidFill>
                <a:hlinkClick r:id="rId3" action="ppaction://hlinksldjump"/>
              </a:rPr>
              <a:t>назад</a:t>
            </a:r>
            <a:endParaRPr lang="ru-RU" sz="2400" dirty="0">
              <a:solidFill>
                <a:schemeClr val="accent4"/>
              </a:solidFill>
            </a:endParaRPr>
          </a:p>
        </p:txBody>
      </p:sp>
    </p:spTree>
    <p:extLst>
      <p:ext uri="{BB962C8B-B14F-4D97-AF65-F5344CB8AC3E}">
        <p14:creationId xmlns:p14="http://schemas.microsoft.com/office/powerpoint/2010/main" val="280964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078"/>
                                        </p:tgtEl>
                                        <p:attrNameLst>
                                          <p:attrName>style.visibility</p:attrName>
                                        </p:attrNameLst>
                                      </p:cBhvr>
                                      <p:to>
                                        <p:strVal val="visible"/>
                                      </p:to>
                                    </p:set>
                                    <p:animEffect transition="in" filter="fade">
                                      <p:cBhvr>
                                        <p:cTn id="14" dur="500"/>
                                        <p:tgtEl>
                                          <p:spTgt spid="307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596668" cy="1320800"/>
          </a:xfrm>
        </p:spPr>
        <p:txBody>
          <a:bodyPr>
            <a:normAutofit/>
          </a:bodyPr>
          <a:lstStyle/>
          <a:p>
            <a:r>
              <a:rPr lang="ru-RU" sz="5400" dirty="0">
                <a:solidFill>
                  <a:schemeClr val="accent1">
                    <a:lumMod val="75000"/>
                  </a:schemeClr>
                </a:solidFill>
                <a:latin typeface="Times New Roman" panose="02020603050405020304" pitchFamily="18" charset="0"/>
                <a:cs typeface="Times New Roman" panose="02020603050405020304" pitchFamily="18" charset="0"/>
              </a:rPr>
              <a:t>Блокирование</a:t>
            </a:r>
          </a:p>
        </p:txBody>
      </p:sp>
      <p:sp>
        <p:nvSpPr>
          <p:cNvPr id="3" name="Объект 2"/>
          <p:cNvSpPr>
            <a:spLocks noGrp="1"/>
          </p:cNvSpPr>
          <p:nvPr>
            <p:ph idx="1"/>
          </p:nvPr>
        </p:nvSpPr>
        <p:spPr>
          <a:xfrm>
            <a:off x="0" y="868680"/>
            <a:ext cx="11978640" cy="3977641"/>
          </a:xfrm>
        </p:spPr>
        <p:txBody>
          <a:bodyPr>
            <a:normAutofit/>
          </a:bodyPr>
          <a:lstStyle/>
          <a:p>
            <a:pPr>
              <a:buFont typeface="Wingdings" panose="05000000000000000000" pitchFamily="2" charset="2"/>
              <a:buChar char="§"/>
            </a:pPr>
            <a:r>
              <a:rPr lang="ru-RU" sz="2400" dirty="0">
                <a:latin typeface="Times New Roman" panose="02020603050405020304" pitchFamily="18" charset="0"/>
                <a:cs typeface="Times New Roman" panose="02020603050405020304" pitchFamily="18" charset="0"/>
              </a:rPr>
              <a:t>Это игровой приём, при котором защищающаяся команда препятствует переводу мяча при атаке противника на свою сторону, перекрывая его ход любой частью тела над сеткой, обычно руками, перенесёнными на сторону противника в рамках правил. Разрешается переносить руки на сторону противника при блокировании в той степени, чтобы они не мешали противнику до его атаки или другого игрового действия.</a:t>
            </a:r>
          </a:p>
          <a:p>
            <a:pPr>
              <a:buFont typeface="Wingdings" panose="05000000000000000000" pitchFamily="2" charset="2"/>
              <a:buChar char="§"/>
            </a:pPr>
            <a:r>
              <a:rPr lang="ru-RU" sz="2400" dirty="0">
                <a:latin typeface="Times New Roman" panose="02020603050405020304" pitchFamily="18" charset="0"/>
                <a:cs typeface="Times New Roman" panose="02020603050405020304" pitchFamily="18" charset="0"/>
              </a:rPr>
              <a:t>Блок может быть одиночным или групповым (двойным, тройным). Касание блока не считается за одно из трёх касаний. Блокировать могут только те игроки, что стоят на передней линии, то есть в зонах 2, 3, 4.</a:t>
            </a:r>
          </a:p>
          <a:p>
            <a:endParaRPr lang="ru-RU" dirty="0"/>
          </a:p>
        </p:txBody>
      </p:sp>
      <p:pic>
        <p:nvPicPr>
          <p:cNvPr id="4098" name="Picture 2" descr="ÐÐ°ÑÑÐ¸Ð½ÐºÐ¸ Ð¿Ð¾ Ð·Ð°Ð¿ÑÐ¾ÑÑ Ð±Ð»Ð¾ÐºÐ¸ÑÐ¾Ð²ÐºÐ° Ð² Ð²Ð¾Ð»ÐµÐ¹Ð±Ð¾Ð»Ð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1" y="4121853"/>
            <a:ext cx="8253767" cy="273614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101179" y="0"/>
            <a:ext cx="990977" cy="461665"/>
          </a:xfrm>
          <a:prstGeom prst="rect">
            <a:avLst/>
          </a:prstGeom>
          <a:noFill/>
        </p:spPr>
        <p:txBody>
          <a:bodyPr wrap="none" rtlCol="0">
            <a:spAutoFit/>
          </a:bodyPr>
          <a:lstStyle/>
          <a:p>
            <a:r>
              <a:rPr lang="ru-RU" sz="2400" dirty="0" smtClean="0">
                <a:solidFill>
                  <a:schemeClr val="accent4"/>
                </a:solidFill>
                <a:hlinkClick r:id="rId3" action="ppaction://hlinksldjump"/>
              </a:rPr>
              <a:t>назад</a:t>
            </a:r>
            <a:endParaRPr lang="ru-RU" sz="2400" dirty="0">
              <a:solidFill>
                <a:schemeClr val="accent4"/>
              </a:solidFill>
            </a:endParaRPr>
          </a:p>
        </p:txBody>
      </p:sp>
    </p:spTree>
    <p:extLst>
      <p:ext uri="{BB962C8B-B14F-4D97-AF65-F5344CB8AC3E}">
        <p14:creationId xmlns:p14="http://schemas.microsoft.com/office/powerpoint/2010/main" val="142334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4098"/>
                                        </p:tgtEl>
                                        <p:attrNameLst>
                                          <p:attrName>style.visibility</p:attrName>
                                        </p:attrNameLst>
                                      </p:cBhvr>
                                      <p:to>
                                        <p:strVal val="visible"/>
                                      </p:to>
                                    </p:set>
                                    <p:animEffect transition="in" filter="fade">
                                      <p:cBhvr>
                                        <p:cTn id="2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596668" cy="1320800"/>
          </a:xfrm>
        </p:spPr>
        <p:txBody>
          <a:bodyPr>
            <a:normAutofit/>
          </a:bodyPr>
          <a:lstStyle/>
          <a:p>
            <a:r>
              <a:rPr lang="ru-RU" sz="5400" dirty="0">
                <a:solidFill>
                  <a:schemeClr val="accent1">
                    <a:lumMod val="75000"/>
                  </a:schemeClr>
                </a:solidFill>
                <a:latin typeface="Times New Roman" panose="02020603050405020304" pitchFamily="18" charset="0"/>
                <a:cs typeface="Times New Roman" panose="02020603050405020304" pitchFamily="18" charset="0"/>
              </a:rPr>
              <a:t>Нарушение правил</a:t>
            </a:r>
          </a:p>
        </p:txBody>
      </p:sp>
      <p:sp>
        <p:nvSpPr>
          <p:cNvPr id="3" name="Объект 2"/>
          <p:cNvSpPr>
            <a:spLocks noGrp="1"/>
          </p:cNvSpPr>
          <p:nvPr>
            <p:ph idx="1"/>
          </p:nvPr>
        </p:nvSpPr>
        <p:spPr>
          <a:xfrm>
            <a:off x="365760" y="1005840"/>
            <a:ext cx="11826240" cy="5852159"/>
          </a:xfrm>
        </p:spPr>
        <p:txBody>
          <a:bodyPr>
            <a:normAutofit lnSpcReduction="10000"/>
          </a:bodyPr>
          <a:lstStyle/>
          <a:p>
            <a:pPr marL="0" indent="0">
              <a:buNone/>
            </a:pPr>
            <a:r>
              <a:rPr lang="ru-RU" sz="2800" b="1" dirty="0">
                <a:latin typeface="Times New Roman" panose="02020603050405020304" pitchFamily="18" charset="0"/>
                <a:cs typeface="Times New Roman" panose="02020603050405020304" pitchFamily="18" charset="0"/>
              </a:rPr>
              <a:t>При </a:t>
            </a:r>
            <a:r>
              <a:rPr lang="ru-RU" sz="2800" b="1" dirty="0" smtClean="0">
                <a:latin typeface="Times New Roman" panose="02020603050405020304" pitchFamily="18" charset="0"/>
                <a:cs typeface="Times New Roman" panose="02020603050405020304" pitchFamily="18" charset="0"/>
              </a:rPr>
              <a:t>подаче</a:t>
            </a:r>
            <a:r>
              <a:rPr lang="en-US" sz="2800" b="1" dirty="0" smtClean="0">
                <a:latin typeface="Times New Roman" panose="02020603050405020304" pitchFamily="18" charset="0"/>
                <a:cs typeface="Times New Roman" panose="02020603050405020304" pitchFamily="18" charset="0"/>
              </a:rPr>
              <a:t>:</a:t>
            </a:r>
            <a:endParaRPr lang="ru-RU"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Игрок заступил ногой на пространство площадки. </a:t>
            </a: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Игрок подбросил и поймал мяч. </a:t>
            </a: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По истечении 8 секунд после свистка судьи мяч передаётся команде соперников. </a:t>
            </a:r>
          </a:p>
          <a:p>
            <a:pPr marL="0" indent="0">
              <a:buNone/>
            </a:pPr>
            <a:r>
              <a:rPr lang="ru-RU" sz="2800" b="1" dirty="0">
                <a:latin typeface="Times New Roman" panose="02020603050405020304" pitchFamily="18" charset="0"/>
                <a:cs typeface="Times New Roman" panose="02020603050405020304" pitchFamily="18" charset="0"/>
              </a:rPr>
              <a:t>При </a:t>
            </a:r>
            <a:r>
              <a:rPr lang="ru-RU" sz="2800" b="1" dirty="0" smtClean="0">
                <a:latin typeface="Times New Roman" panose="02020603050405020304" pitchFamily="18" charset="0"/>
                <a:cs typeface="Times New Roman" panose="02020603050405020304" pitchFamily="18" charset="0"/>
              </a:rPr>
              <a:t>розыгрыше</a:t>
            </a:r>
            <a:r>
              <a:rPr lang="en-US" sz="2800" b="1" dirty="0" smtClean="0">
                <a:latin typeface="Times New Roman" panose="02020603050405020304" pitchFamily="18" charset="0"/>
                <a:cs typeface="Times New Roman" panose="02020603050405020304" pitchFamily="18" charset="0"/>
              </a:rPr>
              <a:t>:</a:t>
            </a:r>
            <a:endParaRPr lang="ru-RU" sz="28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Сделано более трёх касаний. </a:t>
            </a: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Касание верхнего края сетки игроком, выполняющим активное игровое действие. </a:t>
            </a: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Заступ игроком задней линии трёхметровой линии при атаке. </a:t>
            </a: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Ошибка на приёме: двойное касание или задержка мяча. </a:t>
            </a:r>
          </a:p>
          <a:p>
            <a:pPr>
              <a:buFont typeface="Wingdings" panose="05000000000000000000" pitchFamily="2" charset="2"/>
              <a:buChar char="§"/>
            </a:pPr>
            <a:r>
              <a:rPr lang="ru-RU" sz="2800" dirty="0">
                <a:latin typeface="Times New Roman" panose="02020603050405020304" pitchFamily="18" charset="0"/>
                <a:cs typeface="Times New Roman" panose="02020603050405020304" pitchFamily="18" charset="0"/>
              </a:rPr>
              <a:t>Касание антенны мячом при ударе. </a:t>
            </a:r>
          </a:p>
          <a:p>
            <a:endParaRPr lang="ru-RU" dirty="0"/>
          </a:p>
        </p:txBody>
      </p:sp>
      <p:sp>
        <p:nvSpPr>
          <p:cNvPr id="5" name="TextBox 4"/>
          <p:cNvSpPr txBox="1"/>
          <p:nvPr/>
        </p:nvSpPr>
        <p:spPr>
          <a:xfrm>
            <a:off x="8101179" y="0"/>
            <a:ext cx="990977" cy="461665"/>
          </a:xfrm>
          <a:prstGeom prst="rect">
            <a:avLst/>
          </a:prstGeom>
          <a:noFill/>
        </p:spPr>
        <p:txBody>
          <a:bodyPr wrap="none" rtlCol="0">
            <a:spAutoFit/>
          </a:bodyPr>
          <a:lstStyle/>
          <a:p>
            <a:r>
              <a:rPr lang="ru-RU" sz="2400" dirty="0" smtClean="0">
                <a:solidFill>
                  <a:schemeClr val="accent4"/>
                </a:solidFill>
                <a:hlinkClick r:id="rId2" action="ppaction://hlinksldjump"/>
              </a:rPr>
              <a:t>назад</a:t>
            </a:r>
            <a:endParaRPr lang="ru-RU" sz="2400" dirty="0">
              <a:solidFill>
                <a:schemeClr val="accent4"/>
              </a:solidFill>
            </a:endParaRPr>
          </a:p>
        </p:txBody>
      </p:sp>
    </p:spTree>
    <p:extLst>
      <p:ext uri="{BB962C8B-B14F-4D97-AF65-F5344CB8AC3E}">
        <p14:creationId xmlns:p14="http://schemas.microsoft.com/office/powerpoint/2010/main" val="310659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par>
                          <p:cTn id="47" fill="hold">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TotalTime>
  <Words>911</Words>
  <Application>Microsoft Office PowerPoint</Application>
  <PresentationFormat>Широкоэкранный</PresentationFormat>
  <Paragraphs>40</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Times New Roman</vt:lpstr>
      <vt:lpstr>Trebuchet MS</vt:lpstr>
      <vt:lpstr>Wingdings</vt:lpstr>
      <vt:lpstr>Wingdings 3</vt:lpstr>
      <vt:lpstr>Грань</vt:lpstr>
      <vt:lpstr>ВОЛЕЙБОЛ</vt:lpstr>
      <vt:lpstr>Презентация PowerPoint</vt:lpstr>
      <vt:lpstr>Общие правила</vt:lpstr>
      <vt:lpstr>Подача</vt:lpstr>
      <vt:lpstr>Прием</vt:lpstr>
      <vt:lpstr>Атака</vt:lpstr>
      <vt:lpstr>Блокирование</vt:lpstr>
      <vt:lpstr>Нарушение правил</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ВОЛЕЙБОЛ</dc:title>
  <dc:creator>zeraku@outlook.com</dc:creator>
  <cp:lastModifiedBy>СпортЗал</cp:lastModifiedBy>
  <cp:revision>10</cp:revision>
  <dcterms:created xsi:type="dcterms:W3CDTF">2019-04-05T08:19:23Z</dcterms:created>
  <dcterms:modified xsi:type="dcterms:W3CDTF">2023-03-15T01:30:33Z</dcterms:modified>
</cp:coreProperties>
</file>