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256" r:id="rId2"/>
    <p:sldId id="257" r:id="rId3"/>
    <p:sldId id="258" r:id="rId4"/>
    <p:sldId id="259" r:id="rId5"/>
    <p:sldId id="260" r:id="rId6"/>
    <p:sldId id="261" r:id="rId7"/>
    <p:sldId id="262" r:id="rId8"/>
    <p:sldId id="264" r:id="rId9"/>
    <p:sldId id="263" r:id="rId10"/>
    <p:sldId id="269" r:id="rId11"/>
    <p:sldId id="266" r:id="rId12"/>
    <p:sldId id="267" r:id="rId13"/>
    <p:sldId id="270" r:id="rId14"/>
    <p:sldId id="268"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37" autoAdjust="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4034"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4403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fld id="{26153E6A-D213-4314-95FF-010DE1E70648}" type="datetimeFigureOut">
              <a:rPr lang="ru-RU"/>
              <a:pPr>
                <a:defRPr/>
              </a:pPr>
              <a:t>15.03.2023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689C85D-AF5E-44F0-A940-D2A5A2FB4D8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4584F4D2-0F0F-485C-9E61-99F2A117ACEE}" type="datetimeFigureOut">
              <a:rPr lang="ru-RU"/>
              <a:pPr>
                <a:defRPr/>
              </a:pPr>
              <a:t>15.03.2023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25B6260-2E24-4896-9157-0F9F2D744FA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F1FEFBEA-0AAB-4914-87C9-842422C2547B}" type="datetimeFigureOut">
              <a:rPr lang="ru-RU"/>
              <a:pPr>
                <a:defRPr/>
              </a:pPr>
              <a:t>15.03.2023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D98009C-8FAD-4061-BD54-8875961A29B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E4147BE5-1BAD-491F-990C-BBBC0FC4B406}" type="datetimeFigureOut">
              <a:rPr lang="ru-RU"/>
              <a:pPr>
                <a:defRPr/>
              </a:pPr>
              <a:t>15.03.2023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6DCB733-6C66-4573-9A4A-18B08C390C0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7AB1B54F-748F-4283-B46B-FA82826F2B98}" type="datetimeFigureOut">
              <a:rPr lang="ru-RU"/>
              <a:pPr>
                <a:defRPr/>
              </a:pPr>
              <a:t>15.03.2023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0E0834F-400C-424F-BE91-9EBAA474010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fld id="{052B0749-D195-40B7-ABF0-A4884705431C}" type="datetimeFigureOut">
              <a:rPr lang="ru-RU"/>
              <a:pPr>
                <a:defRPr/>
              </a:pPr>
              <a:t>15.03.2023</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C405094-5612-498C-BBF4-20C01ED5438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fld id="{E02D998E-6190-44EF-8C28-84C64C108603}" type="datetimeFigureOut">
              <a:rPr lang="ru-RU"/>
              <a:pPr>
                <a:defRPr/>
              </a:pPr>
              <a:t>15.03.2023</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BEA1045-A672-4202-BCB7-CF2FE7F659A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fld id="{6DB69152-3997-403A-A376-754D5C72F69A}" type="datetimeFigureOut">
              <a:rPr lang="ru-RU"/>
              <a:pPr>
                <a:defRPr/>
              </a:pPr>
              <a:t>15.03.2023</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C01D83E-7EBF-4AFF-990A-1143DEE18F5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0C80870-3617-4627-BA21-8AD74C29F136}" type="datetimeFigureOut">
              <a:rPr lang="ru-RU"/>
              <a:pPr>
                <a:defRPr/>
              </a:pPr>
              <a:t>15.03.2023</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B2FAFC1-5110-42E6-8504-366754BDF4B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23B213D6-50C2-48FB-8040-FED8D933B3AD}" type="datetimeFigureOut">
              <a:rPr lang="ru-RU"/>
              <a:pPr>
                <a:defRPr/>
              </a:pPr>
              <a:t>15.03.2023</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399035D-4A38-4646-AD58-898E481CC0E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A29ADCF2-E00A-4675-B8E0-02CC9E93F309}" type="datetimeFigureOut">
              <a:rPr lang="ru-RU"/>
              <a:pPr>
                <a:defRPr/>
              </a:pPr>
              <a:t>15.03.2023</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63038A8-AC98-4E18-A2EE-3BCA9303C04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4301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3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Arial" charset="0"/>
              </a:defRPr>
            </a:lvl1pPr>
          </a:lstStyle>
          <a:p>
            <a:pPr>
              <a:defRPr/>
            </a:pPr>
            <a:fld id="{45646326-D81A-4D87-B037-60E4FC175A96}" type="datetimeFigureOut">
              <a:rPr lang="ru-RU"/>
              <a:pPr>
                <a:defRPr/>
              </a:pPr>
              <a:t>15.03.2023</a:t>
            </a:fld>
            <a:endParaRPr lang="ru-RU"/>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Arial" charset="0"/>
              </a:defRPr>
            </a:lvl1pPr>
          </a:lstStyle>
          <a:p>
            <a:pPr>
              <a:defRPr/>
            </a:pPr>
            <a:endParaRPr lang="ru-RU"/>
          </a:p>
        </p:txBody>
      </p:sp>
      <p:sp>
        <p:nvSpPr>
          <p:cNvPr id="43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Arial" charset="0"/>
              </a:defRPr>
            </a:lvl1pPr>
          </a:lstStyle>
          <a:p>
            <a:pPr>
              <a:defRPr/>
            </a:pPr>
            <a:fld id="{858B6F0B-05AE-49CC-A1A3-511001F1E040}"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2"/>
          <a:srcRect/>
          <a:stretch>
            <a:fillRect/>
          </a:stretch>
        </p:blipFill>
        <p:spPr bwMode="auto">
          <a:xfrm>
            <a:off x="2411760" y="2651126"/>
            <a:ext cx="3276600" cy="2492375"/>
          </a:xfrm>
          <a:prstGeom prst="rect">
            <a:avLst/>
          </a:prstGeom>
          <a:noFill/>
          <a:ln w="9525">
            <a:noFill/>
            <a:miter lim="800000"/>
            <a:headEnd/>
            <a:tailEnd/>
          </a:ln>
        </p:spPr>
      </p:pic>
      <p:sp>
        <p:nvSpPr>
          <p:cNvPr id="3075" name="Rectangle 2"/>
          <p:cNvSpPr>
            <a:spLocks noGrp="1" noChangeArrowheads="1"/>
          </p:cNvSpPr>
          <p:nvPr>
            <p:ph type="ctrTitle" idx="4294967295"/>
          </p:nvPr>
        </p:nvSpPr>
        <p:spPr>
          <a:xfrm>
            <a:off x="357188" y="571500"/>
            <a:ext cx="7772400" cy="1143000"/>
          </a:xfrm>
        </p:spPr>
        <p:txBody>
          <a:bodyPr anchor="t" anchorCtr="1"/>
          <a:lstStyle/>
          <a:p>
            <a:pPr eaLnBrk="1" hangingPunct="1">
              <a:defRPr/>
            </a:pPr>
            <a:r>
              <a:rPr lang="ru-RU" sz="6000" i="1" dirty="0">
                <a:solidFill>
                  <a:schemeClr val="hlink"/>
                </a:solidFill>
                <a:latin typeface="Monotype Corsiva" pitchFamily="66" charset="0"/>
              </a:rPr>
              <a:t>Баскетбол</a:t>
            </a:r>
          </a:p>
        </p:txBody>
      </p:sp>
      <p:sp>
        <p:nvSpPr>
          <p:cNvPr id="2052" name="Text Box 4"/>
          <p:cNvSpPr txBox="1">
            <a:spLocks noChangeArrowheads="1"/>
          </p:cNvSpPr>
          <p:nvPr/>
        </p:nvSpPr>
        <p:spPr bwMode="auto">
          <a:xfrm flipH="1" flipV="1">
            <a:off x="-468313" y="6858000"/>
            <a:ext cx="468313" cy="366713"/>
          </a:xfrm>
          <a:prstGeom prst="rect">
            <a:avLst/>
          </a:prstGeom>
          <a:noFill/>
          <a:ln w="9525">
            <a:noFill/>
            <a:miter lim="800000"/>
            <a:headEnd/>
            <a:tailEnd/>
          </a:ln>
        </p:spPr>
        <p:txBody>
          <a:bodyPr rot="10800000">
            <a:spAutoFit/>
          </a:bodyPr>
          <a:lstStyle/>
          <a:p>
            <a:endParaRPr kumimoji="1" lang="ru-RU">
              <a:latin typeface="Times New Roman" pitchFamily="18" charset="0"/>
            </a:endParaRPr>
          </a:p>
        </p:txBody>
      </p:sp>
      <p:pic>
        <p:nvPicPr>
          <p:cNvPr id="2053" name="Picture 6"/>
          <p:cNvPicPr>
            <a:picLocks noChangeAspect="1" noChangeArrowheads="1"/>
          </p:cNvPicPr>
          <p:nvPr/>
        </p:nvPicPr>
        <p:blipFill>
          <a:blip r:embed="rId3"/>
          <a:srcRect/>
          <a:stretch>
            <a:fillRect/>
          </a:stretch>
        </p:blipFill>
        <p:spPr bwMode="auto">
          <a:xfrm>
            <a:off x="5688360" y="1607010"/>
            <a:ext cx="2659319" cy="2088232"/>
          </a:xfrm>
          <a:prstGeom prst="rect">
            <a:avLst/>
          </a:prstGeom>
          <a:noFill/>
          <a:ln w="9525">
            <a:noFill/>
            <a:miter lim="800000"/>
            <a:headEnd/>
            <a:tailEnd/>
          </a:ln>
        </p:spPr>
      </p:pic>
      <p:sp>
        <p:nvSpPr>
          <p:cNvPr id="6" name="Прямоугольник 5"/>
          <p:cNvSpPr/>
          <p:nvPr/>
        </p:nvSpPr>
        <p:spPr bwMode="auto">
          <a:xfrm flipH="1">
            <a:off x="357188" y="0"/>
            <a:ext cx="3024336" cy="716103"/>
          </a:xfrm>
          <a:prstGeom prst="rect">
            <a:avLst/>
          </a:prstGeom>
          <a:solidFill>
            <a:schemeClr val="bg1">
              <a:lumMod val="75000"/>
            </a:schemeClr>
          </a:solidFill>
          <a:ln>
            <a:solidFill>
              <a:schemeClr val="accent1">
                <a:lumMod val="20000"/>
                <a:lumOff val="8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lgn="ctr" eaLnBrk="0" hangingPunct="0">
              <a:defRPr/>
            </a:pP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nchor="t"/>
          <a:lstStyle/>
          <a:p>
            <a:pPr eaLnBrk="1" hangingPunct="1">
              <a:defRPr/>
            </a:pPr>
            <a:r>
              <a:rPr lang="ru-RU" i="1">
                <a:solidFill>
                  <a:schemeClr val="hlink"/>
                </a:solidFill>
              </a:rPr>
              <a:t>Фолы</a:t>
            </a:r>
          </a:p>
        </p:txBody>
      </p:sp>
      <p:sp>
        <p:nvSpPr>
          <p:cNvPr id="15363" name="Rectangle 5"/>
          <p:cNvSpPr>
            <a:spLocks noGrp="1" noChangeArrowheads="1"/>
          </p:cNvSpPr>
          <p:nvPr>
            <p:ph type="body" sz="half" idx="4294967295"/>
          </p:nvPr>
        </p:nvSpPr>
        <p:spPr>
          <a:xfrm>
            <a:off x="323850" y="1196975"/>
            <a:ext cx="4319588" cy="4648200"/>
          </a:xfrm>
        </p:spPr>
        <p:txBody>
          <a:bodyPr/>
          <a:lstStyle/>
          <a:p>
            <a:pPr eaLnBrk="1" hangingPunct="1">
              <a:buFont typeface="Wingdings" pitchFamily="2" charset="2"/>
              <a:buNone/>
              <a:defRPr/>
            </a:pPr>
            <a:r>
              <a:rPr lang="ru-RU" sz="2800">
                <a:solidFill>
                  <a:schemeClr val="hlink"/>
                </a:solidFill>
              </a:rPr>
              <a:t>   </a:t>
            </a:r>
            <a:r>
              <a:rPr lang="ru-RU" sz="2400">
                <a:solidFill>
                  <a:schemeClr val="hlink"/>
                </a:solidFill>
              </a:rPr>
              <a:t>Фол</a:t>
            </a:r>
            <a:r>
              <a:rPr lang="ru-RU" sz="2400"/>
              <a:t> — это несоблюдение правил, вызванное персональным контактом или неспортивным поведением. </a:t>
            </a:r>
          </a:p>
          <a:p>
            <a:pPr eaLnBrk="1" hangingPunct="1">
              <a:buFont typeface="Wingdings" pitchFamily="2" charset="2"/>
              <a:buNone/>
              <a:defRPr/>
            </a:pPr>
            <a:r>
              <a:rPr lang="ru-RU" sz="2400"/>
              <a:t>    </a:t>
            </a:r>
          </a:p>
          <a:p>
            <a:pPr eaLnBrk="1" hangingPunct="1">
              <a:buFont typeface="Wingdings" pitchFamily="2" charset="2"/>
              <a:buNone/>
              <a:defRPr/>
            </a:pPr>
            <a:r>
              <a:rPr lang="ru-RU" sz="2400"/>
              <a:t>    </a:t>
            </a:r>
            <a:r>
              <a:rPr lang="ru-RU" sz="2400">
                <a:solidFill>
                  <a:schemeClr val="hlink"/>
                </a:solidFill>
              </a:rPr>
              <a:t>Виды фолов:</a:t>
            </a:r>
            <a:endParaRPr lang="ru-RU" sz="2800">
              <a:solidFill>
                <a:schemeClr val="hlink"/>
              </a:solidFill>
            </a:endParaRPr>
          </a:p>
          <a:p>
            <a:pPr eaLnBrk="1" hangingPunct="1">
              <a:defRPr/>
            </a:pPr>
            <a:r>
              <a:rPr lang="ru-RU" sz="2000"/>
              <a:t>персональный;</a:t>
            </a:r>
          </a:p>
          <a:p>
            <a:pPr eaLnBrk="1" hangingPunct="1">
              <a:defRPr/>
            </a:pPr>
            <a:r>
              <a:rPr lang="ru-RU" sz="2000"/>
              <a:t>технический;</a:t>
            </a:r>
          </a:p>
          <a:p>
            <a:pPr eaLnBrk="1" hangingPunct="1">
              <a:defRPr/>
            </a:pPr>
            <a:r>
              <a:rPr lang="ru-RU" sz="2000"/>
              <a:t>неспортивный;</a:t>
            </a:r>
          </a:p>
          <a:p>
            <a:pPr eaLnBrk="1" hangingPunct="1">
              <a:defRPr/>
            </a:pPr>
            <a:r>
              <a:rPr lang="ru-RU" sz="2000"/>
              <a:t>дисквалифицирующий.</a:t>
            </a:r>
          </a:p>
        </p:txBody>
      </p:sp>
      <p:pic>
        <p:nvPicPr>
          <p:cNvPr id="14340" name="Picture 6"/>
          <p:cNvPicPr>
            <a:picLocks noChangeAspect="1" noChangeArrowheads="1"/>
          </p:cNvPicPr>
          <p:nvPr/>
        </p:nvPicPr>
        <p:blipFill>
          <a:blip r:embed="rId2"/>
          <a:srcRect/>
          <a:stretch>
            <a:fillRect/>
          </a:stretch>
        </p:blipFill>
        <p:spPr bwMode="auto">
          <a:xfrm>
            <a:off x="4572000" y="1125538"/>
            <a:ext cx="2124075" cy="2736850"/>
          </a:xfrm>
          <a:prstGeom prst="rect">
            <a:avLst/>
          </a:prstGeom>
          <a:noFill/>
          <a:ln w="9525">
            <a:noFill/>
            <a:miter lim="800000"/>
            <a:headEnd/>
            <a:tailEnd/>
          </a:ln>
        </p:spPr>
      </p:pic>
      <p:pic>
        <p:nvPicPr>
          <p:cNvPr id="14341" name="Picture 7"/>
          <p:cNvPicPr>
            <a:picLocks noChangeAspect="1" noChangeArrowheads="1"/>
          </p:cNvPicPr>
          <p:nvPr/>
        </p:nvPicPr>
        <p:blipFill>
          <a:blip r:embed="rId3"/>
          <a:srcRect/>
          <a:stretch>
            <a:fillRect/>
          </a:stretch>
        </p:blipFill>
        <p:spPr bwMode="auto">
          <a:xfrm>
            <a:off x="6084888" y="3284538"/>
            <a:ext cx="2339975" cy="2808287"/>
          </a:xfrm>
          <a:prstGeom prst="rect">
            <a:avLst/>
          </a:prstGeom>
          <a:noFill/>
          <a:ln w="9525">
            <a:noFill/>
            <a:miter lim="800000"/>
            <a:headEnd/>
            <a:tailEnd/>
          </a:ln>
        </p:spPr>
      </p:pic>
      <p:pic>
        <p:nvPicPr>
          <p:cNvPr id="14342" name="Picture 9"/>
          <p:cNvPicPr>
            <a:picLocks noChangeAspect="1" noChangeArrowheads="1"/>
          </p:cNvPicPr>
          <p:nvPr/>
        </p:nvPicPr>
        <p:blipFill>
          <a:blip r:embed="rId4"/>
          <a:srcRect/>
          <a:stretch>
            <a:fillRect/>
          </a:stretch>
        </p:blipFill>
        <p:spPr bwMode="auto">
          <a:xfrm>
            <a:off x="6877050" y="476250"/>
            <a:ext cx="1779588" cy="18002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chor="t"/>
          <a:lstStyle/>
          <a:p>
            <a:pPr eaLnBrk="1" hangingPunct="1">
              <a:defRPr/>
            </a:pPr>
            <a:r>
              <a:rPr lang="ru-RU" i="1">
                <a:solidFill>
                  <a:schemeClr val="hlink"/>
                </a:solidFill>
              </a:rPr>
              <a:t>Фолы</a:t>
            </a:r>
          </a:p>
        </p:txBody>
      </p:sp>
      <p:sp>
        <p:nvSpPr>
          <p:cNvPr id="16387" name="Rectangle 4"/>
          <p:cNvSpPr>
            <a:spLocks noGrp="1" noChangeArrowheads="1"/>
          </p:cNvSpPr>
          <p:nvPr>
            <p:ph type="body" sz="half" idx="4294967295"/>
          </p:nvPr>
        </p:nvSpPr>
        <p:spPr>
          <a:xfrm>
            <a:off x="457200" y="1981200"/>
            <a:ext cx="4033838" cy="4114800"/>
          </a:xfrm>
        </p:spPr>
        <p:txBody>
          <a:bodyPr/>
          <a:lstStyle/>
          <a:p>
            <a:pPr eaLnBrk="1" hangingPunct="1">
              <a:lnSpc>
                <a:spcPct val="80000"/>
              </a:lnSpc>
              <a:buFont typeface="Wingdings" pitchFamily="2" charset="2"/>
              <a:buNone/>
              <a:defRPr/>
            </a:pPr>
            <a:r>
              <a:rPr lang="ru-RU" sz="2000"/>
              <a:t>Тренер дисквалифицируется,</a:t>
            </a:r>
          </a:p>
          <a:p>
            <a:pPr eaLnBrk="1" hangingPunct="1">
              <a:lnSpc>
                <a:spcPct val="80000"/>
              </a:lnSpc>
              <a:buFont typeface="Wingdings" pitchFamily="2" charset="2"/>
              <a:buNone/>
              <a:defRPr/>
            </a:pPr>
            <a:r>
              <a:rPr lang="ru-RU" sz="2000"/>
              <a:t>если:</a:t>
            </a:r>
          </a:p>
          <a:p>
            <a:pPr eaLnBrk="1" hangingPunct="1">
              <a:lnSpc>
                <a:spcPct val="80000"/>
              </a:lnSpc>
              <a:buFont typeface="Wingdings" pitchFamily="2" charset="2"/>
              <a:buNone/>
              <a:defRPr/>
            </a:pPr>
            <a:endParaRPr lang="ru-RU" sz="2000"/>
          </a:p>
          <a:p>
            <a:pPr eaLnBrk="1" hangingPunct="1">
              <a:lnSpc>
                <a:spcPct val="80000"/>
              </a:lnSpc>
              <a:defRPr/>
            </a:pPr>
            <a:r>
              <a:rPr lang="ru-RU" sz="2000"/>
              <a:t>он совершит 2 технических фола;</a:t>
            </a:r>
          </a:p>
          <a:p>
            <a:pPr eaLnBrk="1" hangingPunct="1">
              <a:lnSpc>
                <a:spcPct val="80000"/>
              </a:lnSpc>
              <a:defRPr/>
            </a:pPr>
            <a:r>
              <a:rPr lang="ru-RU" sz="2000"/>
              <a:t>официальное лицо команды или запасной игрок совершат 3 технических фола;</a:t>
            </a:r>
          </a:p>
          <a:p>
            <a:pPr eaLnBrk="1" hangingPunct="1">
              <a:lnSpc>
                <a:spcPct val="80000"/>
              </a:lnSpc>
              <a:defRPr/>
            </a:pPr>
            <a:r>
              <a:rPr lang="ru-RU" sz="2000"/>
              <a:t>тренер совершит 1 технический фол и официальное лицо команды или запасной игрок совершат 2 технических фола.</a:t>
            </a:r>
          </a:p>
          <a:p>
            <a:pPr eaLnBrk="1" hangingPunct="1">
              <a:lnSpc>
                <a:spcPct val="80000"/>
              </a:lnSpc>
              <a:defRPr/>
            </a:pPr>
            <a:r>
              <a:rPr lang="ru-RU" sz="2000"/>
              <a:t>запрещена нецензурная брань и оскорбления</a:t>
            </a:r>
          </a:p>
        </p:txBody>
      </p:sp>
      <p:pic>
        <p:nvPicPr>
          <p:cNvPr id="15364" name="Picture 6"/>
          <p:cNvPicPr>
            <a:picLocks noChangeAspect="1" noChangeArrowheads="1"/>
          </p:cNvPicPr>
          <p:nvPr/>
        </p:nvPicPr>
        <p:blipFill>
          <a:blip r:embed="rId2"/>
          <a:srcRect/>
          <a:stretch>
            <a:fillRect/>
          </a:stretch>
        </p:blipFill>
        <p:spPr bwMode="auto">
          <a:xfrm>
            <a:off x="4716463" y="1052513"/>
            <a:ext cx="3095625" cy="2095500"/>
          </a:xfrm>
          <a:prstGeom prst="rect">
            <a:avLst/>
          </a:prstGeom>
          <a:noFill/>
          <a:ln w="9525">
            <a:noFill/>
            <a:miter lim="800000"/>
            <a:headEnd/>
            <a:tailEnd/>
          </a:ln>
        </p:spPr>
      </p:pic>
      <p:pic>
        <p:nvPicPr>
          <p:cNvPr id="15365" name="Picture 7"/>
          <p:cNvPicPr>
            <a:picLocks noChangeAspect="1" noChangeArrowheads="1"/>
          </p:cNvPicPr>
          <p:nvPr/>
        </p:nvPicPr>
        <p:blipFill>
          <a:blip r:embed="rId3"/>
          <a:srcRect/>
          <a:stretch>
            <a:fillRect/>
          </a:stretch>
        </p:blipFill>
        <p:spPr bwMode="auto">
          <a:xfrm>
            <a:off x="4067175" y="3500438"/>
            <a:ext cx="2841625" cy="2133600"/>
          </a:xfrm>
          <a:prstGeom prst="rect">
            <a:avLst/>
          </a:prstGeom>
          <a:noFill/>
          <a:ln w="9525">
            <a:noFill/>
            <a:miter lim="800000"/>
            <a:headEnd/>
            <a:tailEnd/>
          </a:ln>
        </p:spPr>
      </p:pic>
      <p:pic>
        <p:nvPicPr>
          <p:cNvPr id="15366" name="Picture 8"/>
          <p:cNvPicPr>
            <a:picLocks noChangeAspect="1" noChangeArrowheads="1"/>
          </p:cNvPicPr>
          <p:nvPr/>
        </p:nvPicPr>
        <p:blipFill>
          <a:blip r:embed="rId4"/>
          <a:srcRect/>
          <a:stretch>
            <a:fillRect/>
          </a:stretch>
        </p:blipFill>
        <p:spPr bwMode="auto">
          <a:xfrm>
            <a:off x="6948488" y="3500438"/>
            <a:ext cx="1727200" cy="11509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95288" y="404813"/>
            <a:ext cx="8001000" cy="838200"/>
          </a:xfrm>
        </p:spPr>
        <p:txBody>
          <a:bodyPr anchor="t"/>
          <a:lstStyle/>
          <a:p>
            <a:pPr eaLnBrk="1" hangingPunct="1">
              <a:defRPr/>
            </a:pPr>
            <a:r>
              <a:rPr lang="ru-RU" i="1">
                <a:solidFill>
                  <a:schemeClr val="hlink"/>
                </a:solidFill>
              </a:rPr>
              <a:t>Фолы</a:t>
            </a:r>
          </a:p>
        </p:txBody>
      </p:sp>
      <p:sp>
        <p:nvSpPr>
          <p:cNvPr id="17411" name="Rectangle 4"/>
          <p:cNvSpPr>
            <a:spLocks noGrp="1" noChangeArrowheads="1"/>
          </p:cNvSpPr>
          <p:nvPr>
            <p:ph type="body" sz="half" idx="4294967295"/>
          </p:nvPr>
        </p:nvSpPr>
        <p:spPr>
          <a:xfrm>
            <a:off x="421224" y="1051719"/>
            <a:ext cx="4033838" cy="5401468"/>
          </a:xfrm>
        </p:spPr>
        <p:txBody>
          <a:bodyPr/>
          <a:lstStyle/>
          <a:p>
            <a:pPr eaLnBrk="1" hangingPunct="1">
              <a:lnSpc>
                <a:spcPct val="80000"/>
              </a:lnSpc>
              <a:buFont typeface="Wingdings" pitchFamily="2" charset="2"/>
              <a:buNone/>
              <a:defRPr/>
            </a:pPr>
            <a:r>
              <a:rPr lang="ru-RU" sz="1600" dirty="0">
                <a:solidFill>
                  <a:schemeClr val="hlink"/>
                </a:solidFill>
              </a:rPr>
              <a:t>Если</a:t>
            </a:r>
            <a:r>
              <a:rPr lang="ru-RU" sz="1600" dirty="0"/>
              <a:t> фол совершен на игроке, </a:t>
            </a:r>
            <a:r>
              <a:rPr lang="ru-RU" sz="1600" dirty="0">
                <a:solidFill>
                  <a:schemeClr val="hlink"/>
                </a:solidFill>
              </a:rPr>
              <a:t>не</a:t>
            </a:r>
          </a:p>
          <a:p>
            <a:pPr eaLnBrk="1" hangingPunct="1">
              <a:lnSpc>
                <a:spcPct val="80000"/>
              </a:lnSpc>
              <a:buFont typeface="Wingdings" pitchFamily="2" charset="2"/>
              <a:buNone/>
              <a:defRPr/>
            </a:pPr>
            <a:r>
              <a:rPr lang="ru-RU" sz="1600" dirty="0"/>
              <a:t>находящемся в стадии броска, то:</a:t>
            </a:r>
          </a:p>
          <a:p>
            <a:pPr eaLnBrk="1" hangingPunct="1">
              <a:lnSpc>
                <a:spcPct val="80000"/>
              </a:lnSpc>
              <a:defRPr/>
            </a:pPr>
            <a:endParaRPr lang="ru-RU" sz="1600" dirty="0"/>
          </a:p>
          <a:p>
            <a:pPr eaLnBrk="1" hangingPunct="1">
              <a:lnSpc>
                <a:spcPct val="80000"/>
              </a:lnSpc>
              <a:defRPr/>
            </a:pPr>
            <a:r>
              <a:rPr lang="ru-RU" sz="1600" dirty="0"/>
              <a:t>если команда не набрала 5 командных фолов в четверти или фол совершен игроком, команда которого владела мячом, то пострадавшая команда производит вбрасывание;</a:t>
            </a:r>
          </a:p>
          <a:p>
            <a:pPr eaLnBrk="1" hangingPunct="1">
              <a:lnSpc>
                <a:spcPct val="80000"/>
              </a:lnSpc>
              <a:defRPr/>
            </a:pPr>
            <a:r>
              <a:rPr lang="ru-RU" sz="1600" dirty="0"/>
              <a:t>в противном случае пострадавший игрок выполняет 2 штрафных;</a:t>
            </a:r>
          </a:p>
          <a:p>
            <a:pPr eaLnBrk="1" hangingPunct="1">
              <a:lnSpc>
                <a:spcPct val="80000"/>
              </a:lnSpc>
              <a:defRPr/>
            </a:pPr>
            <a:endParaRPr lang="ru-RU" sz="1600" dirty="0"/>
          </a:p>
          <a:p>
            <a:pPr eaLnBrk="1" hangingPunct="1">
              <a:lnSpc>
                <a:spcPct val="80000"/>
              </a:lnSpc>
              <a:buFont typeface="Wingdings" pitchFamily="2" charset="2"/>
              <a:buNone/>
              <a:defRPr/>
            </a:pPr>
            <a:r>
              <a:rPr lang="ru-RU" sz="1600" dirty="0">
                <a:solidFill>
                  <a:schemeClr val="hlink"/>
                </a:solidFill>
              </a:rPr>
              <a:t>Если</a:t>
            </a:r>
            <a:r>
              <a:rPr lang="ru-RU" sz="1600" dirty="0"/>
              <a:t> фол совершен на игроке, </a:t>
            </a:r>
          </a:p>
          <a:p>
            <a:pPr eaLnBrk="1" hangingPunct="1">
              <a:lnSpc>
                <a:spcPct val="80000"/>
              </a:lnSpc>
              <a:buFont typeface="Wingdings" pitchFamily="2" charset="2"/>
              <a:buNone/>
              <a:defRPr/>
            </a:pPr>
            <a:r>
              <a:rPr lang="ru-RU" sz="1600" dirty="0"/>
              <a:t>находящемся в стадии броска, то:</a:t>
            </a:r>
          </a:p>
          <a:p>
            <a:pPr eaLnBrk="1" hangingPunct="1">
              <a:lnSpc>
                <a:spcPct val="80000"/>
              </a:lnSpc>
              <a:defRPr/>
            </a:pPr>
            <a:endParaRPr lang="ru-RU" sz="1600" dirty="0"/>
          </a:p>
          <a:p>
            <a:pPr eaLnBrk="1" hangingPunct="1">
              <a:lnSpc>
                <a:spcPct val="80000"/>
              </a:lnSpc>
              <a:defRPr/>
            </a:pPr>
            <a:r>
              <a:rPr lang="ru-RU" sz="1600" dirty="0"/>
              <a:t>если бросок был удачным, он засчитывается, и пострадавший игрок выполняет 1 штрафной;</a:t>
            </a:r>
          </a:p>
          <a:p>
            <a:pPr eaLnBrk="1" hangingPunct="1">
              <a:lnSpc>
                <a:spcPct val="80000"/>
              </a:lnSpc>
              <a:defRPr/>
            </a:pPr>
            <a:r>
              <a:rPr lang="ru-RU" sz="1600" dirty="0"/>
              <a:t>если бросок был неудачным, то пострадавший игрок выполняет такое количество штрафных бросков, сколько очков заработала бы команда будь бросок удачным.</a:t>
            </a:r>
          </a:p>
        </p:txBody>
      </p:sp>
      <p:pic>
        <p:nvPicPr>
          <p:cNvPr id="16388" name="Picture 6"/>
          <p:cNvPicPr>
            <a:picLocks noChangeAspect="1" noChangeArrowheads="1"/>
          </p:cNvPicPr>
          <p:nvPr/>
        </p:nvPicPr>
        <p:blipFill>
          <a:blip r:embed="rId2"/>
          <a:srcRect/>
          <a:stretch>
            <a:fillRect/>
          </a:stretch>
        </p:blipFill>
        <p:spPr bwMode="auto">
          <a:xfrm>
            <a:off x="4572000" y="1341438"/>
            <a:ext cx="3006725" cy="2279650"/>
          </a:xfrm>
          <a:prstGeom prst="rect">
            <a:avLst/>
          </a:prstGeom>
          <a:noFill/>
          <a:ln w="9525">
            <a:noFill/>
            <a:miter lim="800000"/>
            <a:headEnd/>
            <a:tailEnd/>
          </a:ln>
        </p:spPr>
      </p:pic>
      <p:pic>
        <p:nvPicPr>
          <p:cNvPr id="16389" name="Picture 7"/>
          <p:cNvPicPr>
            <a:picLocks noChangeAspect="1" noChangeArrowheads="1"/>
          </p:cNvPicPr>
          <p:nvPr/>
        </p:nvPicPr>
        <p:blipFill>
          <a:blip r:embed="rId3"/>
          <a:srcRect/>
          <a:stretch>
            <a:fillRect/>
          </a:stretch>
        </p:blipFill>
        <p:spPr bwMode="auto">
          <a:xfrm>
            <a:off x="5651500" y="3357563"/>
            <a:ext cx="2979738" cy="20812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nchor="t"/>
          <a:lstStyle/>
          <a:p>
            <a:pPr eaLnBrk="1" hangingPunct="1">
              <a:defRPr/>
            </a:pPr>
            <a:r>
              <a:rPr lang="ru-RU" i="1">
                <a:solidFill>
                  <a:schemeClr val="hlink"/>
                </a:solidFill>
              </a:rPr>
              <a:t>Основные элементы игры</a:t>
            </a:r>
          </a:p>
        </p:txBody>
      </p:sp>
      <p:sp>
        <p:nvSpPr>
          <p:cNvPr id="18435" name="Rectangle 7"/>
          <p:cNvSpPr>
            <a:spLocks noGrp="1" noChangeArrowheads="1"/>
          </p:cNvSpPr>
          <p:nvPr>
            <p:ph type="body" sz="half" idx="4294967295"/>
          </p:nvPr>
        </p:nvSpPr>
        <p:spPr>
          <a:xfrm>
            <a:off x="4652963" y="1981200"/>
            <a:ext cx="4033837" cy="4114800"/>
          </a:xfrm>
        </p:spPr>
        <p:txBody>
          <a:bodyPr/>
          <a:lstStyle/>
          <a:p>
            <a:pPr eaLnBrk="1" hangingPunct="1">
              <a:buFont typeface="Wingdings" pitchFamily="2" charset="2"/>
              <a:buNone/>
              <a:defRPr/>
            </a:pPr>
            <a:endParaRPr lang="ru-RU" sz="2400"/>
          </a:p>
          <a:p>
            <a:pPr algn="ctr" eaLnBrk="1" hangingPunct="1">
              <a:defRPr/>
            </a:pPr>
            <a:r>
              <a:rPr lang="ru-RU" sz="2400"/>
              <a:t>Особое значение в современном баскетболе имеет борьба под щитом.</a:t>
            </a:r>
          </a:p>
          <a:p>
            <a:pPr algn="ctr" eaLnBrk="1" hangingPunct="1">
              <a:defRPr/>
            </a:pPr>
            <a:r>
              <a:rPr lang="ru-RU" sz="2400"/>
              <a:t>Жесты судей</a:t>
            </a:r>
          </a:p>
          <a:p>
            <a:pPr algn="ctr" eaLnBrk="1" hangingPunct="1">
              <a:defRPr/>
            </a:pPr>
            <a:r>
              <a:rPr lang="ru-RU" sz="2400"/>
              <a:t>Дриблинг</a:t>
            </a:r>
          </a:p>
          <a:p>
            <a:pPr algn="ctr" eaLnBrk="1" hangingPunct="1">
              <a:defRPr/>
            </a:pPr>
            <a:r>
              <a:rPr lang="ru-RU" sz="2400"/>
              <a:t>Передача</a:t>
            </a:r>
          </a:p>
          <a:p>
            <a:pPr algn="ctr" eaLnBrk="1" hangingPunct="1">
              <a:defRPr/>
            </a:pPr>
            <a:r>
              <a:rPr lang="ru-RU" sz="2400"/>
              <a:t>Подбор</a:t>
            </a:r>
          </a:p>
          <a:p>
            <a:pPr algn="ctr" eaLnBrk="1" hangingPunct="1">
              <a:defRPr/>
            </a:pPr>
            <a:r>
              <a:rPr lang="ru-RU" sz="2400"/>
              <a:t>Перехват</a:t>
            </a:r>
          </a:p>
          <a:p>
            <a:pPr algn="ctr" eaLnBrk="1" hangingPunct="1">
              <a:defRPr/>
            </a:pPr>
            <a:r>
              <a:rPr lang="ru-RU" sz="2400"/>
              <a:t>Блокшот</a:t>
            </a:r>
          </a:p>
        </p:txBody>
      </p:sp>
      <p:pic>
        <p:nvPicPr>
          <p:cNvPr id="17412" name="Picture 8"/>
          <p:cNvPicPr>
            <a:picLocks noChangeAspect="1" noChangeArrowheads="1"/>
          </p:cNvPicPr>
          <p:nvPr/>
        </p:nvPicPr>
        <p:blipFill>
          <a:blip r:embed="rId2"/>
          <a:srcRect/>
          <a:stretch>
            <a:fillRect/>
          </a:stretch>
        </p:blipFill>
        <p:spPr bwMode="auto">
          <a:xfrm>
            <a:off x="611188" y="1484313"/>
            <a:ext cx="2716212" cy="1812925"/>
          </a:xfrm>
          <a:prstGeom prst="rect">
            <a:avLst/>
          </a:prstGeom>
          <a:noFill/>
          <a:ln w="9525">
            <a:noFill/>
            <a:miter lim="800000"/>
            <a:headEnd/>
            <a:tailEnd/>
          </a:ln>
        </p:spPr>
      </p:pic>
      <p:pic>
        <p:nvPicPr>
          <p:cNvPr id="17413" name="Picture 10"/>
          <p:cNvPicPr>
            <a:picLocks noChangeAspect="1" noChangeArrowheads="1"/>
          </p:cNvPicPr>
          <p:nvPr/>
        </p:nvPicPr>
        <p:blipFill>
          <a:blip r:embed="rId3"/>
          <a:srcRect/>
          <a:stretch>
            <a:fillRect/>
          </a:stretch>
        </p:blipFill>
        <p:spPr bwMode="auto">
          <a:xfrm>
            <a:off x="827088" y="3716338"/>
            <a:ext cx="2557462" cy="2557462"/>
          </a:xfrm>
          <a:prstGeom prst="rect">
            <a:avLst/>
          </a:prstGeom>
          <a:noFill/>
          <a:ln w="9525">
            <a:noFill/>
            <a:miter lim="800000"/>
            <a:headEnd/>
            <a:tailEnd/>
          </a:ln>
        </p:spPr>
      </p:pic>
      <p:pic>
        <p:nvPicPr>
          <p:cNvPr id="17414" name="Picture 9"/>
          <p:cNvPicPr>
            <a:picLocks noChangeAspect="1" noChangeArrowheads="1"/>
          </p:cNvPicPr>
          <p:nvPr/>
        </p:nvPicPr>
        <p:blipFill>
          <a:blip r:embed="rId4"/>
          <a:srcRect/>
          <a:stretch>
            <a:fillRect/>
          </a:stretch>
        </p:blipFill>
        <p:spPr bwMode="auto">
          <a:xfrm>
            <a:off x="3276600" y="2205038"/>
            <a:ext cx="1646238" cy="23034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nchor="t"/>
          <a:lstStyle/>
          <a:p>
            <a:pPr eaLnBrk="1" hangingPunct="1">
              <a:defRPr/>
            </a:pPr>
            <a:r>
              <a:rPr lang="ru-RU" i="1">
                <a:solidFill>
                  <a:schemeClr val="hlink"/>
                </a:solidFill>
              </a:rPr>
              <a:t>Помехи попаданию мяча</a:t>
            </a:r>
          </a:p>
        </p:txBody>
      </p:sp>
      <p:sp>
        <p:nvSpPr>
          <p:cNvPr id="19459" name="Rectangle 3"/>
          <p:cNvSpPr>
            <a:spLocks noGrp="1" noChangeArrowheads="1"/>
          </p:cNvSpPr>
          <p:nvPr>
            <p:ph type="body" sz="half" idx="4294967295"/>
          </p:nvPr>
        </p:nvSpPr>
        <p:spPr>
          <a:xfrm>
            <a:off x="457200" y="1981200"/>
            <a:ext cx="4033838" cy="4114800"/>
          </a:xfrm>
        </p:spPr>
        <p:txBody>
          <a:bodyPr/>
          <a:lstStyle/>
          <a:p>
            <a:pPr eaLnBrk="1" hangingPunct="1">
              <a:lnSpc>
                <a:spcPct val="80000"/>
              </a:lnSpc>
              <a:buFont typeface="Wingdings" pitchFamily="2" charset="2"/>
              <a:buNone/>
              <a:defRPr/>
            </a:pPr>
            <a:endParaRPr lang="ru-RU" sz="1600"/>
          </a:p>
          <a:p>
            <a:pPr eaLnBrk="1" hangingPunct="1">
              <a:lnSpc>
                <a:spcPct val="80000"/>
              </a:lnSpc>
              <a:defRPr/>
            </a:pPr>
            <a:r>
              <a:rPr lang="ru-RU" sz="1600">
                <a:solidFill>
                  <a:schemeClr val="hlink"/>
                </a:solidFill>
              </a:rPr>
              <a:t>Бросок</a:t>
            </a:r>
            <a:r>
              <a:rPr lang="ru-RU" sz="1600"/>
              <a:t> по корзине происходит, когда мяч, который держат в руке (руках), затем посылается по воздуху в направлении корзины соперника.</a:t>
            </a:r>
          </a:p>
          <a:p>
            <a:pPr eaLnBrk="1" hangingPunct="1">
              <a:lnSpc>
                <a:spcPct val="80000"/>
              </a:lnSpc>
              <a:defRPr/>
            </a:pPr>
            <a:endParaRPr lang="ru-RU" sz="1600">
              <a:solidFill>
                <a:schemeClr val="hlink"/>
              </a:solidFill>
            </a:endParaRPr>
          </a:p>
          <a:p>
            <a:pPr eaLnBrk="1" hangingPunct="1">
              <a:lnSpc>
                <a:spcPct val="80000"/>
              </a:lnSpc>
              <a:defRPr/>
            </a:pPr>
            <a:r>
              <a:rPr lang="ru-RU" sz="1600">
                <a:solidFill>
                  <a:schemeClr val="hlink"/>
                </a:solidFill>
              </a:rPr>
              <a:t>Добивание</a:t>
            </a:r>
            <a:r>
              <a:rPr lang="ru-RU" sz="1600"/>
              <a:t> происходит, когда мяч одной или двумя руками направляется в корзину соперника.</a:t>
            </a:r>
          </a:p>
          <a:p>
            <a:pPr eaLnBrk="1" hangingPunct="1">
              <a:lnSpc>
                <a:spcPct val="80000"/>
              </a:lnSpc>
              <a:defRPr/>
            </a:pPr>
            <a:endParaRPr lang="ru-RU" sz="1600">
              <a:solidFill>
                <a:schemeClr val="hlink"/>
              </a:solidFill>
            </a:endParaRPr>
          </a:p>
          <a:p>
            <a:pPr eaLnBrk="1" hangingPunct="1">
              <a:lnSpc>
                <a:spcPct val="80000"/>
              </a:lnSpc>
              <a:defRPr/>
            </a:pPr>
            <a:r>
              <a:rPr lang="ru-RU" sz="1600">
                <a:solidFill>
                  <a:schemeClr val="hlink"/>
                </a:solidFill>
              </a:rPr>
              <a:t>Бросок сверху</a:t>
            </a:r>
            <a:r>
              <a:rPr lang="ru-RU" sz="1600"/>
              <a:t> происходит, когда мяч одной или двумя руками с силой направляют или пытаются направить сверху вниз в корзину соперника.</a:t>
            </a:r>
          </a:p>
          <a:p>
            <a:pPr eaLnBrk="1" hangingPunct="1">
              <a:lnSpc>
                <a:spcPct val="80000"/>
              </a:lnSpc>
              <a:defRPr/>
            </a:pPr>
            <a:endParaRPr lang="ru-RU" sz="1600">
              <a:solidFill>
                <a:schemeClr val="hlink"/>
              </a:solidFill>
            </a:endParaRPr>
          </a:p>
          <a:p>
            <a:pPr eaLnBrk="1" hangingPunct="1">
              <a:lnSpc>
                <a:spcPct val="80000"/>
              </a:lnSpc>
              <a:defRPr/>
            </a:pPr>
            <a:r>
              <a:rPr lang="ru-RU" sz="1600">
                <a:solidFill>
                  <a:schemeClr val="hlink"/>
                </a:solidFill>
              </a:rPr>
              <a:t>Добивание и бросок сверху</a:t>
            </a:r>
            <a:r>
              <a:rPr lang="ru-RU" sz="1600"/>
              <a:t> также считаются броском по корзине.</a:t>
            </a:r>
          </a:p>
        </p:txBody>
      </p:sp>
      <p:pic>
        <p:nvPicPr>
          <p:cNvPr id="18436" name="Picture 5"/>
          <p:cNvPicPr>
            <a:picLocks noChangeAspect="1" noChangeArrowheads="1"/>
          </p:cNvPicPr>
          <p:nvPr/>
        </p:nvPicPr>
        <p:blipFill>
          <a:blip r:embed="rId2"/>
          <a:srcRect/>
          <a:stretch>
            <a:fillRect/>
          </a:stretch>
        </p:blipFill>
        <p:spPr bwMode="auto">
          <a:xfrm>
            <a:off x="4716463" y="1412875"/>
            <a:ext cx="2081212" cy="2952750"/>
          </a:xfrm>
          <a:prstGeom prst="rect">
            <a:avLst/>
          </a:prstGeom>
          <a:noFill/>
          <a:ln w="9525">
            <a:noFill/>
            <a:miter lim="800000"/>
            <a:headEnd/>
            <a:tailEnd/>
          </a:ln>
        </p:spPr>
      </p:pic>
      <p:pic>
        <p:nvPicPr>
          <p:cNvPr id="18437" name="Picture 6"/>
          <p:cNvPicPr>
            <a:picLocks noChangeAspect="1" noChangeArrowheads="1"/>
          </p:cNvPicPr>
          <p:nvPr/>
        </p:nvPicPr>
        <p:blipFill>
          <a:blip r:embed="rId3"/>
          <a:srcRect/>
          <a:stretch>
            <a:fillRect/>
          </a:stretch>
        </p:blipFill>
        <p:spPr bwMode="auto">
          <a:xfrm>
            <a:off x="5435600" y="4149725"/>
            <a:ext cx="3275013" cy="18557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noChangeArrowheads="1"/>
          </p:cNvPicPr>
          <p:nvPr/>
        </p:nvPicPr>
        <p:blipFill>
          <a:blip r:embed="rId2"/>
          <a:srcRect/>
          <a:stretch>
            <a:fillRect/>
          </a:stretch>
        </p:blipFill>
        <p:spPr bwMode="auto">
          <a:xfrm>
            <a:off x="4643438" y="1412875"/>
            <a:ext cx="2659062" cy="2659063"/>
          </a:xfrm>
          <a:prstGeom prst="rect">
            <a:avLst/>
          </a:prstGeom>
          <a:noFill/>
          <a:ln w="9525">
            <a:noFill/>
            <a:miter lim="800000"/>
            <a:headEnd/>
            <a:tailEnd/>
          </a:ln>
        </p:spPr>
      </p:pic>
      <p:sp>
        <p:nvSpPr>
          <p:cNvPr id="4099" name="Rectangle 2"/>
          <p:cNvSpPr>
            <a:spLocks noGrp="1" noChangeArrowheads="1"/>
          </p:cNvSpPr>
          <p:nvPr>
            <p:ph type="title" idx="4294967295"/>
          </p:nvPr>
        </p:nvSpPr>
        <p:spPr/>
        <p:txBody>
          <a:bodyPr anchor="t"/>
          <a:lstStyle/>
          <a:p>
            <a:pPr eaLnBrk="1" hangingPunct="1">
              <a:defRPr/>
            </a:pPr>
            <a:r>
              <a:rPr lang="ru-RU" i="1">
                <a:solidFill>
                  <a:schemeClr val="hlink"/>
                </a:solidFill>
              </a:rPr>
              <a:t>Что же такое баскетбол?</a:t>
            </a:r>
          </a:p>
        </p:txBody>
      </p:sp>
      <p:sp>
        <p:nvSpPr>
          <p:cNvPr id="4100" name="Rectangle 4"/>
          <p:cNvSpPr>
            <a:spLocks noGrp="1" noChangeArrowheads="1"/>
          </p:cNvSpPr>
          <p:nvPr>
            <p:ph type="body" sz="half" idx="4294967295"/>
          </p:nvPr>
        </p:nvSpPr>
        <p:spPr>
          <a:xfrm>
            <a:off x="457200" y="1412875"/>
            <a:ext cx="4033838" cy="4683125"/>
          </a:xfrm>
        </p:spPr>
        <p:txBody>
          <a:bodyPr/>
          <a:lstStyle/>
          <a:p>
            <a:pPr eaLnBrk="1" hangingPunct="1">
              <a:lnSpc>
                <a:spcPct val="80000"/>
              </a:lnSpc>
              <a:defRPr/>
            </a:pPr>
            <a:r>
              <a:rPr lang="ru-RU" sz="1800" dirty="0"/>
              <a:t>Это спортивная командная игра с мячом. В баскетбол играют две команды, каждая из которых состоит из пяти игроков. Цель каждой команды — забросить руками мяч в кольцо с сеткой (корзину) соперника и помешать другой команде овладеть мячом и забросить его в свою корзину. </a:t>
            </a:r>
            <a:r>
              <a:rPr lang="ru-RU" sz="1800" dirty="0" err="1"/>
              <a:t>Kорзина</a:t>
            </a:r>
            <a:r>
              <a:rPr lang="ru-RU" sz="1800" dirty="0"/>
              <a:t> находится на высоте 3,05 метра от пола (10 футов).</a:t>
            </a:r>
          </a:p>
          <a:p>
            <a:pPr eaLnBrk="1" hangingPunct="1">
              <a:lnSpc>
                <a:spcPct val="80000"/>
              </a:lnSpc>
              <a:defRPr/>
            </a:pPr>
            <a:r>
              <a:rPr lang="ru-RU" sz="1800" dirty="0"/>
              <a:t>Всего в команде 12 человек, замены не ограничены. За мяч, заброшенный с ближней и средней дистанции, засчитывается 2 очка, с дальней — 3 очка. Штрафной бросок оценивается в 1 очко. Стандартный размер баскетбольной площадки 28 метров в длину и 15 метров в ширину. </a:t>
            </a:r>
          </a:p>
        </p:txBody>
      </p:sp>
      <p:pic>
        <p:nvPicPr>
          <p:cNvPr id="3077" name="Picture 5"/>
          <p:cNvPicPr>
            <a:picLocks noGrp="1" noChangeAspect="1" noChangeArrowheads="1"/>
          </p:cNvPicPr>
          <p:nvPr>
            <p:ph sz="half" idx="4294967295"/>
          </p:nvPr>
        </p:nvPicPr>
        <p:blipFill>
          <a:blip r:embed="rId3"/>
          <a:srcRect/>
          <a:stretch>
            <a:fillRect/>
          </a:stretch>
        </p:blipFill>
        <p:spPr>
          <a:xfrm>
            <a:off x="6588125" y="2781300"/>
            <a:ext cx="2047875" cy="32861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nchor="t"/>
          <a:lstStyle/>
          <a:p>
            <a:pPr eaLnBrk="1" hangingPunct="1">
              <a:defRPr/>
            </a:pPr>
            <a:r>
              <a:rPr lang="ru-RU" i="1">
                <a:solidFill>
                  <a:schemeClr val="hlink"/>
                </a:solidFill>
              </a:rPr>
              <a:t>Международные соревнования</a:t>
            </a:r>
          </a:p>
        </p:txBody>
      </p:sp>
      <p:sp>
        <p:nvSpPr>
          <p:cNvPr id="5123" name="Rectangle 4"/>
          <p:cNvSpPr>
            <a:spLocks noGrp="1" noChangeArrowheads="1"/>
          </p:cNvSpPr>
          <p:nvPr>
            <p:ph type="body" sz="half" idx="4294967295"/>
          </p:nvPr>
        </p:nvSpPr>
        <p:spPr>
          <a:xfrm>
            <a:off x="322263" y="1370012"/>
            <a:ext cx="4033837" cy="5106987"/>
          </a:xfrm>
        </p:spPr>
        <p:txBody>
          <a:bodyPr/>
          <a:lstStyle/>
          <a:p>
            <a:pPr eaLnBrk="1" hangingPunct="1">
              <a:lnSpc>
                <a:spcPct val="80000"/>
              </a:lnSpc>
              <a:defRPr/>
            </a:pPr>
            <a:r>
              <a:rPr lang="ru-RU" sz="1600" dirty="0"/>
              <a:t>Баскетбол входит в программу Олимпийских игр с 1936 г. Изобретатель игры </a:t>
            </a:r>
            <a:r>
              <a:rPr lang="ru-RU" sz="1600" dirty="0">
                <a:solidFill>
                  <a:schemeClr val="hlink"/>
                </a:solidFill>
              </a:rPr>
              <a:t>Джеймс </a:t>
            </a:r>
            <a:r>
              <a:rPr lang="ru-RU" sz="1600" dirty="0" err="1">
                <a:solidFill>
                  <a:schemeClr val="hlink"/>
                </a:solidFill>
              </a:rPr>
              <a:t>Нейсмит</a:t>
            </a:r>
            <a:r>
              <a:rPr lang="ru-RU" sz="1600" dirty="0"/>
              <a:t> был там в качестве гостя. Регулярные чемпионаты мира по баскетболу среди мужчин проводятся с 1950 года, среди женщин — с 1953 года, а чемпионаты Европы — с 1935 года.</a:t>
            </a:r>
          </a:p>
          <a:p>
            <a:pPr eaLnBrk="1" hangingPunct="1">
              <a:lnSpc>
                <a:spcPct val="80000"/>
              </a:lnSpc>
              <a:defRPr/>
            </a:pPr>
            <a:endParaRPr lang="ru-RU" sz="1600" dirty="0"/>
          </a:p>
          <a:p>
            <a:pPr eaLnBrk="1" hangingPunct="1">
              <a:lnSpc>
                <a:spcPct val="80000"/>
              </a:lnSpc>
              <a:defRPr/>
            </a:pPr>
            <a:r>
              <a:rPr lang="ru-RU" sz="1600" dirty="0"/>
              <a:t>В Европе проводятся международные клубные соревнования </a:t>
            </a:r>
            <a:r>
              <a:rPr lang="ru-RU" sz="1600" dirty="0">
                <a:solidFill>
                  <a:schemeClr val="hlink"/>
                </a:solidFill>
              </a:rPr>
              <a:t>Евролига ULEB, Кубок Европы УЛЕБ, Кубок Вызова</a:t>
            </a:r>
            <a:r>
              <a:rPr lang="ru-RU" sz="1600" dirty="0"/>
              <a:t>.</a:t>
            </a:r>
          </a:p>
          <a:p>
            <a:pPr eaLnBrk="1" hangingPunct="1">
              <a:lnSpc>
                <a:spcPct val="80000"/>
              </a:lnSpc>
              <a:defRPr/>
            </a:pPr>
            <a:endParaRPr lang="ru-RU" sz="1600" dirty="0"/>
          </a:p>
          <a:p>
            <a:pPr eaLnBrk="1" hangingPunct="1">
              <a:lnSpc>
                <a:spcPct val="80000"/>
              </a:lnSpc>
              <a:defRPr/>
            </a:pPr>
            <a:r>
              <a:rPr lang="ru-RU" sz="1600" dirty="0"/>
              <a:t>Наибольшего развития игра достигла в США, где был организован один из сильнейших баскетбольных чемпионатов — чемпионат Национальной баскетбольной ассоциации (НБА), также считается национальным видом спорта в Литве</a:t>
            </a:r>
          </a:p>
        </p:txBody>
      </p:sp>
      <p:pic>
        <p:nvPicPr>
          <p:cNvPr id="4100" name="Picture 5"/>
          <p:cNvPicPr>
            <a:picLocks noGrp="1" noChangeAspect="1" noChangeArrowheads="1"/>
          </p:cNvPicPr>
          <p:nvPr>
            <p:ph sz="half" idx="4294967295"/>
          </p:nvPr>
        </p:nvPicPr>
        <p:blipFill>
          <a:blip r:embed="rId2"/>
          <a:srcRect/>
          <a:stretch>
            <a:fillRect/>
          </a:stretch>
        </p:blipFill>
        <p:spPr>
          <a:xfrm>
            <a:off x="4610100" y="1981200"/>
            <a:ext cx="2592388" cy="1978025"/>
          </a:xfrm>
        </p:spPr>
      </p:pic>
      <p:pic>
        <p:nvPicPr>
          <p:cNvPr id="4101" name="Picture 7"/>
          <p:cNvPicPr>
            <a:picLocks noChangeAspect="1" noChangeArrowheads="1"/>
          </p:cNvPicPr>
          <p:nvPr/>
        </p:nvPicPr>
        <p:blipFill>
          <a:blip r:embed="rId3"/>
          <a:srcRect/>
          <a:stretch>
            <a:fillRect/>
          </a:stretch>
        </p:blipFill>
        <p:spPr bwMode="auto">
          <a:xfrm>
            <a:off x="4356100" y="4365625"/>
            <a:ext cx="2859088" cy="1908175"/>
          </a:xfrm>
          <a:prstGeom prst="rect">
            <a:avLst/>
          </a:prstGeom>
          <a:noFill/>
          <a:ln w="9525">
            <a:noFill/>
            <a:miter lim="800000"/>
            <a:headEnd/>
            <a:tailEnd/>
          </a:ln>
        </p:spPr>
      </p:pic>
      <p:pic>
        <p:nvPicPr>
          <p:cNvPr id="4102" name="Picture 6"/>
          <p:cNvPicPr>
            <a:picLocks noChangeAspect="1" noChangeArrowheads="1"/>
          </p:cNvPicPr>
          <p:nvPr/>
        </p:nvPicPr>
        <p:blipFill>
          <a:blip r:embed="rId4"/>
          <a:srcRect/>
          <a:stretch>
            <a:fillRect/>
          </a:stretch>
        </p:blipFill>
        <p:spPr bwMode="auto">
          <a:xfrm>
            <a:off x="6732588" y="2781300"/>
            <a:ext cx="1887537" cy="18494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nchor="t"/>
          <a:lstStyle/>
          <a:p>
            <a:pPr eaLnBrk="1" hangingPunct="1">
              <a:defRPr/>
            </a:pPr>
            <a:r>
              <a:rPr lang="ru-RU" i="1">
                <a:solidFill>
                  <a:schemeClr val="hlink"/>
                </a:solidFill>
              </a:rPr>
              <a:t>Немного истории</a:t>
            </a:r>
          </a:p>
        </p:txBody>
      </p:sp>
      <p:pic>
        <p:nvPicPr>
          <p:cNvPr id="5123" name="Picture 4"/>
          <p:cNvPicPr>
            <a:picLocks noGrp="1" noChangeAspect="1" noChangeArrowheads="1"/>
          </p:cNvPicPr>
          <p:nvPr>
            <p:ph sz="half" idx="4294967295"/>
          </p:nvPr>
        </p:nvPicPr>
        <p:blipFill>
          <a:blip r:embed="rId2"/>
          <a:srcRect/>
          <a:stretch>
            <a:fillRect/>
          </a:stretch>
        </p:blipFill>
        <p:spPr>
          <a:xfrm>
            <a:off x="684213" y="1196975"/>
            <a:ext cx="1943100" cy="2160588"/>
          </a:xfrm>
        </p:spPr>
      </p:pic>
      <p:sp>
        <p:nvSpPr>
          <p:cNvPr id="6148" name="Rectangle 5"/>
          <p:cNvSpPr>
            <a:spLocks noGrp="1" noChangeArrowheads="1"/>
          </p:cNvSpPr>
          <p:nvPr>
            <p:ph type="body" sz="half" idx="4294967295"/>
          </p:nvPr>
        </p:nvSpPr>
        <p:spPr>
          <a:xfrm>
            <a:off x="4932363" y="1268413"/>
            <a:ext cx="3810000" cy="4648200"/>
          </a:xfrm>
        </p:spPr>
        <p:txBody>
          <a:bodyPr/>
          <a:lstStyle/>
          <a:p>
            <a:pPr eaLnBrk="1" hangingPunct="1">
              <a:lnSpc>
                <a:spcPct val="80000"/>
              </a:lnSpc>
              <a:defRPr/>
            </a:pPr>
            <a:r>
              <a:rPr lang="ru-RU" sz="1600"/>
              <a:t>Преподаватель колледжа Молодёжной Христианской Ассоциации из Спрингфилда, штат Массачусетс </a:t>
            </a:r>
            <a:r>
              <a:rPr lang="ru-RU" sz="1600">
                <a:solidFill>
                  <a:schemeClr val="hlink"/>
                </a:solidFill>
              </a:rPr>
              <a:t>Джеймс Нейсмит</a:t>
            </a:r>
            <a:r>
              <a:rPr lang="ru-RU" sz="1600"/>
              <a:t> </a:t>
            </a:r>
            <a:r>
              <a:rPr lang="ru-RU" sz="1600">
                <a:solidFill>
                  <a:schemeClr val="hlink"/>
                </a:solidFill>
              </a:rPr>
              <a:t>1.12.1891 </a:t>
            </a:r>
            <a:r>
              <a:rPr lang="ru-RU" sz="1600"/>
              <a:t>привязал две корзины из-под персиков к перилам балкона спортивного зала и, разделив 18 студентов на две команды, предложил им игру</a:t>
            </a:r>
          </a:p>
          <a:p>
            <a:pPr eaLnBrk="1" hangingPunct="1">
              <a:lnSpc>
                <a:spcPct val="80000"/>
              </a:lnSpc>
              <a:defRPr/>
            </a:pPr>
            <a:r>
              <a:rPr lang="ru-RU" sz="1600">
                <a:solidFill>
                  <a:schemeClr val="hlink"/>
                </a:solidFill>
              </a:rPr>
              <a:t>Ее смысл</a:t>
            </a:r>
            <a:r>
              <a:rPr lang="ru-RU" sz="1600"/>
              <a:t> - забросить большее количество мячей в корзину соперников. </a:t>
            </a:r>
          </a:p>
          <a:p>
            <a:pPr eaLnBrk="1" hangingPunct="1">
              <a:lnSpc>
                <a:spcPct val="80000"/>
              </a:lnSpc>
              <a:defRPr/>
            </a:pPr>
            <a:r>
              <a:rPr lang="ru-RU" sz="1600"/>
              <a:t>Идея этой игры у Нейсмита зародилась ещё в школьные годы, когда дети играли в старинную игру </a:t>
            </a:r>
            <a:r>
              <a:rPr lang="ru-RU" sz="1600">
                <a:solidFill>
                  <a:schemeClr val="hlink"/>
                </a:solidFill>
              </a:rPr>
              <a:t>«duck-on-a-rock».</a:t>
            </a:r>
            <a:r>
              <a:rPr lang="ru-RU" sz="1600"/>
              <a:t> Смысл этой популярной игры заключался в следующем: подбрасывая небольшой камень, необходимо было поразить им вершину другого камня, большего по размеру.</a:t>
            </a:r>
          </a:p>
        </p:txBody>
      </p:sp>
      <p:pic>
        <p:nvPicPr>
          <p:cNvPr id="5125" name="Picture 6"/>
          <p:cNvPicPr>
            <a:picLocks noChangeAspect="1" noChangeArrowheads="1"/>
          </p:cNvPicPr>
          <p:nvPr/>
        </p:nvPicPr>
        <p:blipFill>
          <a:blip r:embed="rId3"/>
          <a:srcRect/>
          <a:stretch>
            <a:fillRect/>
          </a:stretch>
        </p:blipFill>
        <p:spPr bwMode="auto">
          <a:xfrm>
            <a:off x="1835150" y="2997200"/>
            <a:ext cx="3108325" cy="30956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nchor="t"/>
          <a:lstStyle/>
          <a:p>
            <a:pPr eaLnBrk="1" hangingPunct="1">
              <a:defRPr/>
            </a:pPr>
            <a:r>
              <a:rPr lang="ru-RU" i="1">
                <a:solidFill>
                  <a:schemeClr val="hlink"/>
                </a:solidFill>
              </a:rPr>
              <a:t>Правила</a:t>
            </a:r>
          </a:p>
        </p:txBody>
      </p:sp>
      <p:sp>
        <p:nvSpPr>
          <p:cNvPr id="7171" name="Rectangle 3"/>
          <p:cNvSpPr>
            <a:spLocks noGrp="1" noChangeArrowheads="1"/>
          </p:cNvSpPr>
          <p:nvPr>
            <p:ph type="body" idx="4294967295"/>
          </p:nvPr>
        </p:nvSpPr>
        <p:spPr/>
        <p:txBody>
          <a:bodyPr/>
          <a:lstStyle/>
          <a:p>
            <a:pPr eaLnBrk="1" hangingPunct="1">
              <a:lnSpc>
                <a:spcPct val="80000"/>
              </a:lnSpc>
              <a:defRPr/>
            </a:pPr>
            <a:r>
              <a:rPr lang="ru-RU" sz="2000"/>
              <a:t>Первые международные правила игры были приняты в </a:t>
            </a:r>
            <a:r>
              <a:rPr lang="ru-RU" sz="2000">
                <a:solidFill>
                  <a:schemeClr val="hlink"/>
                </a:solidFill>
              </a:rPr>
              <a:t>1932 году</a:t>
            </a:r>
            <a:r>
              <a:rPr lang="ru-RU" sz="2000"/>
              <a:t> на первом конгрессе ФИБА</a:t>
            </a:r>
          </a:p>
          <a:p>
            <a:pPr eaLnBrk="1" hangingPunct="1">
              <a:lnSpc>
                <a:spcPct val="80000"/>
              </a:lnSpc>
              <a:defRPr/>
            </a:pPr>
            <a:r>
              <a:rPr lang="ru-RU" sz="2000"/>
              <a:t>Значительные изменения были внесены в </a:t>
            </a:r>
            <a:r>
              <a:rPr lang="ru-RU" sz="2000">
                <a:solidFill>
                  <a:schemeClr val="hlink"/>
                </a:solidFill>
              </a:rPr>
              <a:t>1998 и 2004 годах</a:t>
            </a:r>
          </a:p>
          <a:p>
            <a:pPr eaLnBrk="1" hangingPunct="1">
              <a:lnSpc>
                <a:spcPct val="80000"/>
              </a:lnSpc>
              <a:defRPr/>
            </a:pPr>
            <a:r>
              <a:rPr lang="ru-RU" sz="2000"/>
              <a:t>Мячом играют только руками. Бежать с мячом, не ударяя им в пол, преднамеренно бить по нему ногой, блокировать любой частью ноги или бить по нему кулаком является нарушением. Случайное же соприкосновение или касание мяча стопой или ногой не является нарушением.</a:t>
            </a:r>
          </a:p>
          <a:p>
            <a:pPr eaLnBrk="1" hangingPunct="1">
              <a:lnSpc>
                <a:spcPct val="80000"/>
              </a:lnSpc>
              <a:defRPr/>
            </a:pPr>
            <a:r>
              <a:rPr lang="ru-RU" sz="2000"/>
              <a:t>Победителем в баскетболе становится команда, которая по окончании игрового времени набрала большее количество очков. </a:t>
            </a:r>
          </a:p>
          <a:p>
            <a:pPr eaLnBrk="1" hangingPunct="1">
              <a:lnSpc>
                <a:spcPct val="80000"/>
              </a:lnSpc>
              <a:defRPr/>
            </a:pPr>
            <a:r>
              <a:rPr lang="ru-RU" sz="2000"/>
              <a:t>При равном счёте по окончании основного времени матча назначается </a:t>
            </a:r>
            <a:r>
              <a:rPr lang="ru-RU" sz="2000">
                <a:solidFill>
                  <a:schemeClr val="hlink"/>
                </a:solidFill>
              </a:rPr>
              <a:t>овертайм</a:t>
            </a:r>
            <a:r>
              <a:rPr lang="ru-RU" sz="2000"/>
              <a:t> (обычно 5 мин доп. времени), в случае, если и по его окончании счёт будет равен, назначается второй, третий овертайм и т. д., до тех пор, пока не будет выявлен победитель матча.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chor="t"/>
          <a:lstStyle/>
          <a:p>
            <a:pPr eaLnBrk="1" hangingPunct="1">
              <a:defRPr/>
            </a:pPr>
            <a:r>
              <a:rPr lang="ru-RU" i="1">
                <a:solidFill>
                  <a:schemeClr val="hlink"/>
                </a:solidFill>
              </a:rPr>
              <a:t>Правила</a:t>
            </a:r>
          </a:p>
        </p:txBody>
      </p:sp>
      <p:sp>
        <p:nvSpPr>
          <p:cNvPr id="8195" name="Rectangle 3"/>
          <p:cNvSpPr>
            <a:spLocks noGrp="1" noChangeArrowheads="1"/>
          </p:cNvSpPr>
          <p:nvPr>
            <p:ph type="body" idx="4294967295"/>
          </p:nvPr>
        </p:nvSpPr>
        <p:spPr>
          <a:xfrm>
            <a:off x="685800" y="1295400"/>
            <a:ext cx="7772400" cy="4870450"/>
          </a:xfrm>
        </p:spPr>
        <p:txBody>
          <a:bodyPr/>
          <a:lstStyle/>
          <a:p>
            <a:pPr eaLnBrk="1" hangingPunct="1">
              <a:lnSpc>
                <a:spcPct val="80000"/>
              </a:lnSpc>
              <a:defRPr/>
            </a:pPr>
            <a:r>
              <a:rPr lang="ru-RU" sz="1600"/>
              <a:t>За одно попадание мяча в кольцо может быть засчитано разное количество очков:</a:t>
            </a:r>
          </a:p>
          <a:p>
            <a:pPr eaLnBrk="1" hangingPunct="1">
              <a:lnSpc>
                <a:spcPct val="80000"/>
              </a:lnSpc>
              <a:buFont typeface="Wingdings" pitchFamily="2" charset="2"/>
              <a:buNone/>
              <a:defRPr/>
            </a:pPr>
            <a:r>
              <a:rPr lang="ru-RU" sz="1600"/>
              <a:t>      -  1 очко — бросок со штрафной линии</a:t>
            </a:r>
          </a:p>
          <a:p>
            <a:pPr eaLnBrk="1" hangingPunct="1">
              <a:lnSpc>
                <a:spcPct val="80000"/>
              </a:lnSpc>
              <a:buFont typeface="Wingdings" pitchFamily="2" charset="2"/>
              <a:buNone/>
              <a:defRPr/>
            </a:pPr>
            <a:r>
              <a:rPr lang="ru-RU" sz="1600"/>
              <a:t>      -  2 очка — бросок со средней или близкой дистанции (ближе трёхочковой линии)</a:t>
            </a:r>
          </a:p>
          <a:p>
            <a:pPr eaLnBrk="1" hangingPunct="1">
              <a:lnSpc>
                <a:spcPct val="80000"/>
              </a:lnSpc>
              <a:buFont typeface="Wingdings" pitchFamily="2" charset="2"/>
              <a:buNone/>
              <a:defRPr/>
            </a:pPr>
            <a:r>
              <a:rPr lang="ru-RU" sz="1600"/>
              <a:t>      -  3 очка — бросок из-за трёхочковой линии на расстоянии 6м 75см (7м 24 см в Национальной баскетбольной ассоциации)</a:t>
            </a:r>
          </a:p>
          <a:p>
            <a:pPr eaLnBrk="1" hangingPunct="1">
              <a:lnSpc>
                <a:spcPct val="80000"/>
              </a:lnSpc>
              <a:defRPr/>
            </a:pPr>
            <a:endParaRPr lang="ru-RU" sz="1600"/>
          </a:p>
          <a:p>
            <a:pPr eaLnBrk="1" hangingPunct="1">
              <a:lnSpc>
                <a:spcPct val="80000"/>
              </a:lnSpc>
              <a:defRPr/>
            </a:pPr>
            <a:r>
              <a:rPr lang="ru-RU" sz="1600"/>
              <a:t>Игра официально начинается спорным броском в центральном круге, когда мяч правильно отбит одним из спорящих. Матч состоит из четырёх периодов по 10 минут (12 минут в НБА) с перерывами по 2 минуты. Продолжительность перерыва между второй и третьей четвертями игры — 15 минут. После большого перерыва команды должны поменяться корзинами.</a:t>
            </a:r>
          </a:p>
          <a:p>
            <a:pPr eaLnBrk="1" hangingPunct="1">
              <a:lnSpc>
                <a:spcPct val="80000"/>
              </a:lnSpc>
              <a:defRPr/>
            </a:pPr>
            <a:endParaRPr lang="ru-RU" sz="1600"/>
          </a:p>
          <a:p>
            <a:pPr eaLnBrk="1" hangingPunct="1">
              <a:lnSpc>
                <a:spcPct val="80000"/>
              </a:lnSpc>
              <a:defRPr/>
            </a:pPr>
            <a:r>
              <a:rPr lang="ru-RU" sz="1600"/>
              <a:t>Игра может идти на открытой площадке и в зале высотой не менее 7 м. Размер поля — 28х15 м. Щит размером 180х105 см. От нижнего края щита до пола или грунта должно быть 290 см. Корзина представляет собой металлическое кольцо, обтянутое сеткой без дна. Она крепится на расстоянии 0,15 м от нижнего обреза щита. Установленная стандартами FIBA для мужских соревнований окружность мяча — 74,9—78 см, масса — 567—650 г (для женских соответственно 72,4—73,7 см и 510—567 г).</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nchor="t"/>
          <a:lstStyle/>
          <a:p>
            <a:pPr eaLnBrk="1" hangingPunct="1">
              <a:defRPr/>
            </a:pPr>
            <a:r>
              <a:rPr lang="ru-RU" i="1">
                <a:solidFill>
                  <a:schemeClr val="hlink"/>
                </a:solidFill>
              </a:rPr>
              <a:t>Нарушения</a:t>
            </a:r>
          </a:p>
        </p:txBody>
      </p:sp>
      <p:sp>
        <p:nvSpPr>
          <p:cNvPr id="11267" name="Rectangle 4"/>
          <p:cNvSpPr>
            <a:spLocks noGrp="1" noChangeArrowheads="1"/>
          </p:cNvSpPr>
          <p:nvPr>
            <p:ph type="body" sz="half" idx="4294967295"/>
          </p:nvPr>
        </p:nvSpPr>
        <p:spPr>
          <a:xfrm>
            <a:off x="685800" y="1295400"/>
            <a:ext cx="3810000" cy="5157788"/>
          </a:xfrm>
        </p:spPr>
        <p:txBody>
          <a:bodyPr/>
          <a:lstStyle/>
          <a:p>
            <a:pPr eaLnBrk="1" hangingPunct="1">
              <a:lnSpc>
                <a:spcPct val="80000"/>
              </a:lnSpc>
              <a:defRPr/>
            </a:pPr>
            <a:r>
              <a:rPr lang="ru-RU" sz="1600">
                <a:solidFill>
                  <a:schemeClr val="hlink"/>
                </a:solidFill>
              </a:rPr>
              <a:t>аут</a:t>
            </a:r>
            <a:r>
              <a:rPr lang="ru-RU" sz="1600"/>
              <a:t> — мяч уходит за пределы игровой площадки;</a:t>
            </a:r>
          </a:p>
          <a:p>
            <a:pPr eaLnBrk="1" hangingPunct="1">
              <a:lnSpc>
                <a:spcPct val="80000"/>
              </a:lnSpc>
              <a:defRPr/>
            </a:pPr>
            <a:r>
              <a:rPr lang="ru-RU" sz="1600">
                <a:solidFill>
                  <a:schemeClr val="hlink"/>
                </a:solidFill>
              </a:rPr>
              <a:t>пробежка </a:t>
            </a:r>
            <a:r>
              <a:rPr lang="ru-RU" sz="1600"/>
              <a:t>— игрок, контролирующий «живой» мяч, совершает перемещение ног сверх ограничений, установленного правилами </a:t>
            </a:r>
          </a:p>
          <a:p>
            <a:pPr eaLnBrk="1" hangingPunct="1">
              <a:lnSpc>
                <a:spcPct val="80000"/>
              </a:lnSpc>
              <a:defRPr/>
            </a:pPr>
            <a:r>
              <a:rPr lang="ru-RU" sz="1600">
                <a:solidFill>
                  <a:schemeClr val="hlink"/>
                </a:solidFill>
              </a:rPr>
              <a:t>нарушение ведения мяча</a:t>
            </a:r>
            <a:r>
              <a:rPr lang="ru-RU" sz="1600"/>
              <a:t>, включающее в себя пронос мяча, двойное ведение;</a:t>
            </a:r>
          </a:p>
          <a:p>
            <a:pPr eaLnBrk="1" hangingPunct="1">
              <a:lnSpc>
                <a:spcPct val="80000"/>
              </a:lnSpc>
              <a:defRPr/>
            </a:pPr>
            <a:r>
              <a:rPr lang="ru-RU" sz="1600">
                <a:solidFill>
                  <a:schemeClr val="hlink"/>
                </a:solidFill>
              </a:rPr>
              <a:t>3 секунды</a:t>
            </a:r>
            <a:r>
              <a:rPr lang="ru-RU" sz="1600"/>
              <a:t> — игрок нападения находится в зоне штрафного броска более трех секунд в то время, когда его команда владеет мячом в зоне нападения;</a:t>
            </a:r>
          </a:p>
          <a:p>
            <a:pPr eaLnBrk="1" hangingPunct="1">
              <a:lnSpc>
                <a:spcPct val="80000"/>
              </a:lnSpc>
              <a:defRPr/>
            </a:pPr>
            <a:r>
              <a:rPr lang="ru-RU" sz="1600">
                <a:solidFill>
                  <a:schemeClr val="hlink"/>
                </a:solidFill>
              </a:rPr>
              <a:t>5 секунд</a:t>
            </a:r>
            <a:r>
              <a:rPr lang="ru-RU" sz="1600"/>
              <a:t> — игрок при выполнении вбрасывания не расстается с мячом в течение пяти секунд;</a:t>
            </a:r>
          </a:p>
          <a:p>
            <a:pPr eaLnBrk="1" hangingPunct="1">
              <a:lnSpc>
                <a:spcPct val="80000"/>
              </a:lnSpc>
              <a:defRPr/>
            </a:pPr>
            <a:r>
              <a:rPr lang="ru-RU" sz="1600">
                <a:solidFill>
                  <a:schemeClr val="hlink"/>
                </a:solidFill>
              </a:rPr>
              <a:t>8 секунд</a:t>
            </a:r>
            <a:r>
              <a:rPr lang="ru-RU" sz="1600"/>
              <a:t> — команда, владеющая мячом из зоны защиты не вывела его в зону нападения за восемь секунд;</a:t>
            </a:r>
          </a:p>
        </p:txBody>
      </p:sp>
      <p:pic>
        <p:nvPicPr>
          <p:cNvPr id="10244" name="Picture 6"/>
          <p:cNvPicPr>
            <a:picLocks noChangeAspect="1" noChangeArrowheads="1"/>
          </p:cNvPicPr>
          <p:nvPr/>
        </p:nvPicPr>
        <p:blipFill>
          <a:blip r:embed="rId2"/>
          <a:srcRect/>
          <a:stretch>
            <a:fillRect/>
          </a:stretch>
        </p:blipFill>
        <p:spPr bwMode="auto">
          <a:xfrm>
            <a:off x="4500563" y="1196975"/>
            <a:ext cx="3363912" cy="2398713"/>
          </a:xfrm>
          <a:prstGeom prst="rect">
            <a:avLst/>
          </a:prstGeom>
          <a:noFill/>
          <a:ln w="9525">
            <a:noFill/>
            <a:miter lim="800000"/>
            <a:headEnd/>
            <a:tailEnd/>
          </a:ln>
        </p:spPr>
      </p:pic>
      <p:pic>
        <p:nvPicPr>
          <p:cNvPr id="10245" name="Picture 7"/>
          <p:cNvPicPr>
            <a:picLocks noChangeAspect="1" noChangeArrowheads="1"/>
          </p:cNvPicPr>
          <p:nvPr/>
        </p:nvPicPr>
        <p:blipFill>
          <a:blip r:embed="rId3"/>
          <a:srcRect/>
          <a:stretch>
            <a:fillRect/>
          </a:stretch>
        </p:blipFill>
        <p:spPr bwMode="auto">
          <a:xfrm>
            <a:off x="6403975" y="3357563"/>
            <a:ext cx="2043113" cy="28797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nchor="t"/>
          <a:lstStyle/>
          <a:p>
            <a:pPr eaLnBrk="1" hangingPunct="1">
              <a:defRPr/>
            </a:pPr>
            <a:r>
              <a:rPr lang="ru-RU" i="1">
                <a:solidFill>
                  <a:schemeClr val="hlink"/>
                </a:solidFill>
              </a:rPr>
              <a:t>Определение опорной ноги</a:t>
            </a:r>
          </a:p>
        </p:txBody>
      </p:sp>
      <p:sp>
        <p:nvSpPr>
          <p:cNvPr id="12291" name="Rectangle 3"/>
          <p:cNvSpPr>
            <a:spLocks noGrp="1" noChangeArrowheads="1"/>
          </p:cNvSpPr>
          <p:nvPr>
            <p:ph type="body" idx="4294967295"/>
          </p:nvPr>
        </p:nvSpPr>
        <p:spPr>
          <a:xfrm>
            <a:off x="457200" y="1268760"/>
            <a:ext cx="8229600" cy="4827240"/>
          </a:xfrm>
        </p:spPr>
        <p:txBody>
          <a:bodyPr/>
          <a:lstStyle/>
          <a:p>
            <a:pPr eaLnBrk="1" hangingPunct="1">
              <a:lnSpc>
                <a:spcPct val="80000"/>
              </a:lnSpc>
              <a:buFont typeface="Wingdings" pitchFamily="2" charset="2"/>
              <a:buNone/>
              <a:defRPr/>
            </a:pPr>
            <a:endParaRPr lang="ru-RU" sz="1800" dirty="0"/>
          </a:p>
          <a:p>
            <a:pPr eaLnBrk="1" hangingPunct="1">
              <a:lnSpc>
                <a:spcPct val="80000"/>
              </a:lnSpc>
              <a:defRPr/>
            </a:pPr>
            <a:r>
              <a:rPr lang="ru-RU" sz="1800" dirty="0">
                <a:latin typeface="Times New Roman" pitchFamily="18" charset="0"/>
              </a:rPr>
              <a:t>Игрок, который ловит мяч, когда обе ноги находятся на полу, может использовать любую ногу, как опорную. В момент перемещения одной ноги, другая становится опорной. </a:t>
            </a:r>
          </a:p>
          <a:p>
            <a:pPr eaLnBrk="1" hangingPunct="1">
              <a:lnSpc>
                <a:spcPct val="80000"/>
              </a:lnSpc>
              <a:defRPr/>
            </a:pPr>
            <a:r>
              <a:rPr lang="ru-RU" sz="1800" dirty="0">
                <a:latin typeface="Times New Roman" pitchFamily="18" charset="0"/>
              </a:rPr>
              <a:t>Игрок, который ловит мяч во время движения или ведения может остановиться следующим образом: </a:t>
            </a:r>
          </a:p>
          <a:p>
            <a:pPr eaLnBrk="1" hangingPunct="1">
              <a:lnSpc>
                <a:spcPct val="80000"/>
              </a:lnSpc>
              <a:buFont typeface="Wingdings" pitchFamily="2" charset="2"/>
              <a:buNone/>
              <a:defRPr/>
            </a:pPr>
            <a:r>
              <a:rPr lang="ru-RU" sz="1800" dirty="0">
                <a:latin typeface="Times New Roman" pitchFamily="18" charset="0"/>
              </a:rPr>
              <a:t>         </a:t>
            </a:r>
          </a:p>
          <a:p>
            <a:pPr eaLnBrk="1" hangingPunct="1">
              <a:lnSpc>
                <a:spcPct val="80000"/>
              </a:lnSpc>
              <a:buFont typeface="Wingdings" pitchFamily="2" charset="2"/>
              <a:buNone/>
              <a:defRPr/>
            </a:pPr>
            <a:r>
              <a:rPr lang="ru-RU" sz="1800" dirty="0">
                <a:solidFill>
                  <a:schemeClr val="hlink"/>
                </a:solidFill>
                <a:latin typeface="Times New Roman" pitchFamily="18" charset="0"/>
              </a:rPr>
              <a:t>         Ø</a:t>
            </a:r>
            <a:r>
              <a:rPr lang="ru-RU" sz="1800" dirty="0">
                <a:latin typeface="Times New Roman" pitchFamily="18" charset="0"/>
              </a:rPr>
              <a:t> </a:t>
            </a:r>
            <a:r>
              <a:rPr lang="ru-RU" sz="1800" dirty="0">
                <a:solidFill>
                  <a:schemeClr val="hlink"/>
                </a:solidFill>
                <a:latin typeface="Times New Roman" pitchFamily="18" charset="0"/>
              </a:rPr>
              <a:t>Если одна нога касается пола:</a:t>
            </a:r>
            <a:r>
              <a:rPr lang="ru-RU" sz="1800" dirty="0">
                <a:latin typeface="Times New Roman" pitchFamily="18" charset="0"/>
              </a:rPr>
              <a:t> </a:t>
            </a:r>
          </a:p>
          <a:p>
            <a:pPr eaLnBrk="1" hangingPunct="1">
              <a:lnSpc>
                <a:spcPct val="80000"/>
              </a:lnSpc>
              <a:buFont typeface="Wingdings" pitchFamily="2" charset="2"/>
              <a:buNone/>
              <a:defRPr/>
            </a:pPr>
            <a:r>
              <a:rPr lang="ru-RU" sz="1800" dirty="0">
                <a:latin typeface="Times New Roman" pitchFamily="18" charset="0"/>
              </a:rPr>
              <a:t>§  Эта нога становится опорной, как только другая нога касается пола. </a:t>
            </a:r>
          </a:p>
          <a:p>
            <a:pPr eaLnBrk="1" hangingPunct="1">
              <a:lnSpc>
                <a:spcPct val="80000"/>
              </a:lnSpc>
              <a:defRPr/>
            </a:pPr>
            <a:endParaRPr lang="ru-RU" sz="1800" dirty="0">
              <a:latin typeface="Times New Roman" pitchFamily="18" charset="0"/>
            </a:endParaRPr>
          </a:p>
          <a:p>
            <a:pPr eaLnBrk="1" hangingPunct="1">
              <a:lnSpc>
                <a:spcPct val="80000"/>
              </a:lnSpc>
              <a:buFont typeface="Wingdings" pitchFamily="2" charset="2"/>
              <a:buNone/>
              <a:defRPr/>
            </a:pPr>
            <a:r>
              <a:rPr lang="ru-RU" sz="1800" dirty="0">
                <a:latin typeface="Times New Roman" pitchFamily="18" charset="0"/>
              </a:rPr>
              <a:t>§  Игрок может выпрыгнуть с этой ноги и приземлиться на обе ноги одновременно. В этом случае ни та, ни другая нога не может быть опорной. </a:t>
            </a:r>
          </a:p>
          <a:p>
            <a:pPr eaLnBrk="1" hangingPunct="1">
              <a:lnSpc>
                <a:spcPct val="80000"/>
              </a:lnSpc>
              <a:buFont typeface="Wingdings" pitchFamily="2" charset="2"/>
              <a:buNone/>
              <a:defRPr/>
            </a:pPr>
            <a:r>
              <a:rPr lang="ru-RU" sz="1800" dirty="0">
                <a:solidFill>
                  <a:schemeClr val="hlink"/>
                </a:solidFill>
                <a:latin typeface="Times New Roman" pitchFamily="18" charset="0"/>
              </a:rPr>
              <a:t>        </a:t>
            </a:r>
          </a:p>
          <a:p>
            <a:pPr eaLnBrk="1" hangingPunct="1">
              <a:lnSpc>
                <a:spcPct val="80000"/>
              </a:lnSpc>
              <a:buFont typeface="Wingdings" pitchFamily="2" charset="2"/>
              <a:buNone/>
              <a:defRPr/>
            </a:pPr>
            <a:r>
              <a:rPr lang="ru-RU" sz="1800" dirty="0">
                <a:solidFill>
                  <a:schemeClr val="hlink"/>
                </a:solidFill>
                <a:latin typeface="Times New Roman" pitchFamily="18" charset="0"/>
              </a:rPr>
              <a:t>        Ø       Если обе ноги не касаются пола и игрок: </a:t>
            </a:r>
          </a:p>
          <a:p>
            <a:pPr eaLnBrk="1" hangingPunct="1">
              <a:lnSpc>
                <a:spcPct val="80000"/>
              </a:lnSpc>
              <a:buFont typeface="Wingdings" pitchFamily="2" charset="2"/>
              <a:buNone/>
              <a:defRPr/>
            </a:pPr>
            <a:r>
              <a:rPr lang="ru-RU" sz="1800" dirty="0">
                <a:latin typeface="Times New Roman" pitchFamily="18" charset="0"/>
              </a:rPr>
              <a:t>§  Приземляется на обе ноги одновременно, тогда любая нога может быть опорной. В момент отрыва одной ноги, другая становится опорной. </a:t>
            </a:r>
          </a:p>
          <a:p>
            <a:pPr eaLnBrk="1" hangingPunct="1">
              <a:lnSpc>
                <a:spcPct val="80000"/>
              </a:lnSpc>
              <a:buFont typeface="Wingdings" pitchFamily="2" charset="2"/>
              <a:buNone/>
              <a:defRPr/>
            </a:pPr>
            <a:r>
              <a:rPr lang="ru-RU" sz="1800" dirty="0">
                <a:latin typeface="Times New Roman" pitchFamily="18" charset="0"/>
              </a:rPr>
              <a:t>§  Приземляется одной ногой вслед за другой, тогда первая нога, коснувшаяся пола, становится опорной ногой. </a:t>
            </a:r>
          </a:p>
          <a:p>
            <a:pPr eaLnBrk="1" hangingPunct="1">
              <a:lnSpc>
                <a:spcPct val="80000"/>
              </a:lnSpc>
              <a:buFont typeface="Wingdings" pitchFamily="2" charset="2"/>
              <a:buNone/>
              <a:defRPr/>
            </a:pPr>
            <a:r>
              <a:rPr lang="ru-RU" sz="1800" dirty="0">
                <a:latin typeface="Times New Roman" pitchFamily="18" charset="0"/>
              </a:rPr>
              <a:t>§  Приземляется на одну ногу. Игрок может выпрыгнуть с этой ноги и приземлиться на обе ноги одновременно, после чего ни одна из ног не может быть опорной.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nchor="t"/>
          <a:lstStyle/>
          <a:p>
            <a:pPr eaLnBrk="1" hangingPunct="1">
              <a:defRPr/>
            </a:pPr>
            <a:r>
              <a:rPr lang="ru-RU" i="1">
                <a:solidFill>
                  <a:schemeClr val="hlink"/>
                </a:solidFill>
              </a:rPr>
              <a:t>Нарушения</a:t>
            </a:r>
          </a:p>
        </p:txBody>
      </p:sp>
      <p:sp>
        <p:nvSpPr>
          <p:cNvPr id="13315" name="Rectangle 4"/>
          <p:cNvSpPr>
            <a:spLocks noGrp="1" noChangeArrowheads="1"/>
          </p:cNvSpPr>
          <p:nvPr>
            <p:ph type="body" sz="half" idx="4294967295"/>
          </p:nvPr>
        </p:nvSpPr>
        <p:spPr>
          <a:xfrm>
            <a:off x="275864" y="942434"/>
            <a:ext cx="4008104" cy="5798934"/>
          </a:xfrm>
        </p:spPr>
        <p:txBody>
          <a:bodyPr/>
          <a:lstStyle/>
          <a:p>
            <a:pPr eaLnBrk="1" hangingPunct="1">
              <a:lnSpc>
                <a:spcPct val="80000"/>
              </a:lnSpc>
              <a:defRPr/>
            </a:pPr>
            <a:r>
              <a:rPr lang="ru-RU" sz="1600" dirty="0">
                <a:solidFill>
                  <a:schemeClr val="hlink"/>
                </a:solidFill>
              </a:rPr>
              <a:t>24 секунды</a:t>
            </a:r>
            <a:r>
              <a:rPr lang="ru-RU" sz="1600" dirty="0"/>
              <a:t> — команда владела мячом более 24 секунд и не произвела точного броска по кольцу. Команда получает право на новое 24-секундное владение, если мяч, брошенный по кольцу, коснулся дужки кольца. В случае получения фола или нарушения защищающейся командой или </a:t>
            </a:r>
            <a:r>
              <a:rPr lang="ru-RU" sz="1600" dirty="0" err="1"/>
              <a:t>др.остановки</a:t>
            </a:r>
            <a:r>
              <a:rPr lang="ru-RU" sz="1600" dirty="0"/>
              <a:t> игры, нападающая команда получает право на: </a:t>
            </a:r>
          </a:p>
          <a:p>
            <a:pPr eaLnBrk="1" hangingPunct="1">
              <a:lnSpc>
                <a:spcPct val="80000"/>
              </a:lnSpc>
              <a:buFont typeface="Wingdings" pitchFamily="2" charset="2"/>
              <a:buNone/>
              <a:defRPr/>
            </a:pPr>
            <a:r>
              <a:rPr lang="ru-RU" sz="1600" dirty="0"/>
              <a:t>    - новое 24-секундное владение, если вбрасывание произойдет в зоне защиты владеющей мячом команды;</a:t>
            </a:r>
          </a:p>
          <a:p>
            <a:pPr eaLnBrk="1" hangingPunct="1">
              <a:lnSpc>
                <a:spcPct val="80000"/>
              </a:lnSpc>
              <a:buFont typeface="Wingdings" pitchFamily="2" charset="2"/>
              <a:buNone/>
              <a:defRPr/>
            </a:pPr>
            <a:r>
              <a:rPr lang="ru-RU" sz="1600" dirty="0"/>
              <a:t>    - продолжение отсчета времени с того же момента, если осталось 14 и более секунд владения;</a:t>
            </a:r>
          </a:p>
          <a:p>
            <a:pPr eaLnBrk="1" hangingPunct="1">
              <a:lnSpc>
                <a:spcPct val="80000"/>
              </a:lnSpc>
              <a:buFont typeface="Wingdings" pitchFamily="2" charset="2"/>
              <a:buNone/>
              <a:defRPr/>
            </a:pPr>
            <a:r>
              <a:rPr lang="ru-RU" sz="1600" dirty="0"/>
              <a:t>    - новое 14-секундное владение, если осталось 13 и менее секунд владения.</a:t>
            </a:r>
          </a:p>
          <a:p>
            <a:pPr eaLnBrk="1" hangingPunct="1">
              <a:lnSpc>
                <a:spcPct val="80000"/>
              </a:lnSpc>
              <a:defRPr/>
            </a:pPr>
            <a:r>
              <a:rPr lang="ru-RU" sz="1600" dirty="0" err="1">
                <a:solidFill>
                  <a:schemeClr val="hlink"/>
                </a:solidFill>
              </a:rPr>
              <a:t>плотноопекаемый</a:t>
            </a:r>
            <a:r>
              <a:rPr lang="ru-RU" sz="1600" dirty="0">
                <a:solidFill>
                  <a:schemeClr val="hlink"/>
                </a:solidFill>
              </a:rPr>
              <a:t> игрок</a:t>
            </a:r>
            <a:r>
              <a:rPr lang="ru-RU" sz="1600" dirty="0"/>
              <a:t> — игрок держит мяч более 5 секунд, в то время как соперник его плотно опекает;</a:t>
            </a:r>
          </a:p>
          <a:p>
            <a:pPr eaLnBrk="1" hangingPunct="1">
              <a:lnSpc>
                <a:spcPct val="80000"/>
              </a:lnSpc>
              <a:defRPr/>
            </a:pPr>
            <a:r>
              <a:rPr lang="ru-RU" sz="1600" dirty="0">
                <a:solidFill>
                  <a:schemeClr val="hlink"/>
                </a:solidFill>
              </a:rPr>
              <a:t>нарушения возвращения мяча в зону защиты (зона)</a:t>
            </a:r>
            <a:r>
              <a:rPr lang="ru-RU" sz="1600" dirty="0"/>
              <a:t> — команда, владеющая мячом в зоне нападения перевела его в зону защиты.</a:t>
            </a:r>
          </a:p>
        </p:txBody>
      </p:sp>
      <p:pic>
        <p:nvPicPr>
          <p:cNvPr id="12292" name="Picture 6"/>
          <p:cNvPicPr>
            <a:picLocks noChangeAspect="1" noChangeArrowheads="1"/>
          </p:cNvPicPr>
          <p:nvPr/>
        </p:nvPicPr>
        <p:blipFill>
          <a:blip r:embed="rId2"/>
          <a:srcRect/>
          <a:stretch>
            <a:fillRect/>
          </a:stretch>
        </p:blipFill>
        <p:spPr bwMode="auto">
          <a:xfrm>
            <a:off x="4500563" y="1052513"/>
            <a:ext cx="2341562" cy="2736850"/>
          </a:xfrm>
          <a:prstGeom prst="rect">
            <a:avLst/>
          </a:prstGeom>
          <a:noFill/>
          <a:ln w="9525">
            <a:noFill/>
            <a:miter lim="800000"/>
            <a:headEnd/>
            <a:tailEnd/>
          </a:ln>
        </p:spPr>
      </p:pic>
      <p:pic>
        <p:nvPicPr>
          <p:cNvPr id="12293" name="Picture 7"/>
          <p:cNvPicPr>
            <a:picLocks noChangeAspect="1" noChangeArrowheads="1"/>
          </p:cNvPicPr>
          <p:nvPr/>
        </p:nvPicPr>
        <p:blipFill>
          <a:blip r:embed="rId3"/>
          <a:srcRect/>
          <a:stretch>
            <a:fillRect/>
          </a:stretch>
        </p:blipFill>
        <p:spPr bwMode="auto">
          <a:xfrm>
            <a:off x="5076825" y="4076700"/>
            <a:ext cx="3563938" cy="22161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112</TotalTime>
  <Words>1344</Words>
  <Application>Microsoft Office PowerPoint</Application>
  <PresentationFormat>Экран (4:3)</PresentationFormat>
  <Paragraphs>103</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Monotype Corsiva</vt:lpstr>
      <vt:lpstr>Tahoma</vt:lpstr>
      <vt:lpstr>Times New Roman</vt:lpstr>
      <vt:lpstr>Wingdings</vt:lpstr>
      <vt:lpstr>Текстура</vt:lpstr>
      <vt:lpstr>Баскетбол</vt:lpstr>
      <vt:lpstr>Что же такое баскетбол?</vt:lpstr>
      <vt:lpstr>Международные соревнования</vt:lpstr>
      <vt:lpstr>Немного истории</vt:lpstr>
      <vt:lpstr>Правила</vt:lpstr>
      <vt:lpstr>Правила</vt:lpstr>
      <vt:lpstr>Нарушения</vt:lpstr>
      <vt:lpstr>Определение опорной ноги</vt:lpstr>
      <vt:lpstr>Нарушения</vt:lpstr>
      <vt:lpstr>Фолы</vt:lpstr>
      <vt:lpstr>Фолы</vt:lpstr>
      <vt:lpstr>Фолы</vt:lpstr>
      <vt:lpstr>Основные элементы игры</vt:lpstr>
      <vt:lpstr>Помехи попаданию мяча</vt:lpstr>
    </vt:vector>
  </TitlesOfParts>
  <Company>Home1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Баскетбол</dc:title>
  <dc:creator>Andrey Kuzmin</dc:creator>
  <cp:lastModifiedBy>СпортЗал</cp:lastModifiedBy>
  <cp:revision>27</cp:revision>
  <dcterms:created xsi:type="dcterms:W3CDTF">2011-11-19T07:55:28Z</dcterms:created>
  <dcterms:modified xsi:type="dcterms:W3CDTF">2023-03-15T01:29:36Z</dcterms:modified>
</cp:coreProperties>
</file>