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92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80" r:id="rId24"/>
    <p:sldId id="282" r:id="rId25"/>
    <p:sldId id="281" r:id="rId26"/>
    <p:sldId id="283" r:id="rId27"/>
    <p:sldId id="284" r:id="rId28"/>
    <p:sldId id="296" r:id="rId29"/>
    <p:sldId id="285" r:id="rId30"/>
    <p:sldId id="286" r:id="rId31"/>
    <p:sldId id="288" r:id="rId32"/>
    <p:sldId id="289" r:id="rId33"/>
    <p:sldId id="297" r:id="rId34"/>
    <p:sldId id="287" r:id="rId35"/>
    <p:sldId id="290" r:id="rId36"/>
    <p:sldId id="293" r:id="rId37"/>
    <p:sldId id="294" r:id="rId38"/>
    <p:sldId id="29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C0F8BC1-3411-4B17-AA3F-A7CD8EBBFCA2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F9A6351-E4C9-4E65-87FC-33362039E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b="1" dirty="0"/>
              <a:t>Министерство образования и науки Республики Казахстан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ГККП «</a:t>
            </a:r>
            <a:r>
              <a:rPr lang="ru-RU" sz="1400" dirty="0" smtClean="0"/>
              <a:t>Высший колледж, </a:t>
            </a:r>
            <a:r>
              <a:rPr lang="ru-RU" sz="1400" dirty="0"/>
              <a:t>город Кокшетау»</a:t>
            </a:r>
            <a:br>
              <a:rPr lang="ru-RU" sz="1400" dirty="0"/>
            </a:br>
            <a:r>
              <a:rPr lang="ru-RU" sz="1400" dirty="0"/>
              <a:t>при </a:t>
            </a:r>
            <a:r>
              <a:rPr lang="ru-RU" sz="1400" dirty="0" smtClean="0"/>
              <a:t>управлении образования  </a:t>
            </a:r>
            <a:r>
              <a:rPr lang="ru-RU" sz="1400" dirty="0" err="1"/>
              <a:t>Акмолинской</a:t>
            </a:r>
            <a:r>
              <a:rPr lang="ru-RU" sz="1400" dirty="0"/>
              <a:t>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0551" y="2967335"/>
            <a:ext cx="73629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5400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ПРЕЗЕНТАЦИЯ УРОКА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Tm="3838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8999537" cy="566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87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Разновидности бега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12961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1400"/>
                </a:solidFill>
              </a:rPr>
              <a:t>Правым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001400"/>
                </a:solidFill>
              </a:rPr>
              <a:t>боком приставным шагом, круговые движения рук вперед;</a:t>
            </a:r>
          </a:p>
          <a:p>
            <a:endParaRPr lang="ru-RU" dirty="0" smtClean="0">
              <a:solidFill>
                <a:srgbClr val="001400"/>
              </a:solidFill>
            </a:endParaRP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37359"/>
            <a:ext cx="6048672" cy="422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35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512" y="764705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1400"/>
                </a:solidFill>
              </a:rPr>
              <a:t> Левым боком приставным шагом, круговые движения рук назад</a:t>
            </a:r>
            <a:endParaRPr lang="ru-RU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60848"/>
            <a:ext cx="7128792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12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1400"/>
                </a:solidFill>
              </a:rPr>
              <a:t> </a:t>
            </a:r>
            <a:r>
              <a:rPr lang="ru-RU" sz="2800" dirty="0" smtClean="0">
                <a:solidFill>
                  <a:srgbClr val="001400"/>
                </a:solidFill>
              </a:rPr>
              <a:t>Правым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001400"/>
                </a:solidFill>
              </a:rPr>
              <a:t>боком скрестным  шагом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0264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07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54868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1400"/>
                </a:solidFill>
              </a:rPr>
              <a:t>Левым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001400"/>
                </a:solidFill>
              </a:rPr>
              <a:t>боком </a:t>
            </a:r>
            <a:r>
              <a:rPr lang="ru-RU" sz="2800" dirty="0" err="1" smtClean="0">
                <a:solidFill>
                  <a:srgbClr val="001400"/>
                </a:solidFill>
              </a:rPr>
              <a:t>скрестным</a:t>
            </a:r>
            <a:r>
              <a:rPr lang="ru-RU" sz="2800" dirty="0" smtClean="0">
                <a:solidFill>
                  <a:srgbClr val="001400"/>
                </a:solidFill>
              </a:rPr>
              <a:t>  шагом</a:t>
            </a:r>
            <a:endParaRPr lang="ru-RU" sz="28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0264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82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1400"/>
                </a:solidFill>
              </a:rPr>
              <a:t> С высоким подниманием бедра</a:t>
            </a:r>
            <a:endParaRPr lang="ru-RU" sz="28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80264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13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1400"/>
                </a:solidFill>
              </a:rPr>
              <a:t> С </a:t>
            </a:r>
            <a:r>
              <a:rPr lang="ru-RU" sz="2800" dirty="0" err="1" smtClean="0">
                <a:solidFill>
                  <a:srgbClr val="001400"/>
                </a:solidFill>
              </a:rPr>
              <a:t>захлёстом</a:t>
            </a:r>
            <a:r>
              <a:rPr lang="ru-RU" sz="2800" dirty="0" smtClean="0">
                <a:solidFill>
                  <a:srgbClr val="001400"/>
                </a:solidFill>
              </a:rPr>
              <a:t> голени назад</a:t>
            </a:r>
            <a:endParaRPr lang="ru-RU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0264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99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1400"/>
                </a:solidFill>
              </a:rPr>
              <a:t> С подскоками</a:t>
            </a:r>
            <a:endParaRPr lang="ru-RU" sz="28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0264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4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Общеразвивающие</a:t>
            </a:r>
            <a:r>
              <a:rPr lang="ru-RU" sz="2800" dirty="0" smtClean="0"/>
              <a:t> упражнения </a:t>
            </a:r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505528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1400"/>
                </a:solidFill>
              </a:rPr>
              <a:t>Руки на поясе, ноги на ширине плеч – круговые движения головы;</a:t>
            </a:r>
          </a:p>
          <a:p>
            <a:endParaRPr lang="ru-RU" sz="1800" dirty="0">
              <a:solidFill>
                <a:srgbClr val="001400"/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80264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37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1400"/>
                </a:solidFill>
              </a:rPr>
              <a:t>Ноги на ширине плеч, руки с мячом вытянуты вперёд- повороты туловища в правую и левую сторону</a:t>
            </a:r>
            <a:endParaRPr lang="ru-RU" sz="1800" dirty="0">
              <a:solidFill>
                <a:srgbClr val="001400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77072"/>
            <a:ext cx="40324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77072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36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разное фото\Я\DSC0199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2825750"/>
            <a:ext cx="5256213" cy="403225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239000" cy="2997200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Раджабова</a:t>
            </a:r>
            <a:r>
              <a:rPr lang="ru-RU" sz="2800" dirty="0" smtClean="0"/>
              <a:t> Надежда Владимировна – преподаватель физической культуры</a:t>
            </a:r>
            <a:br>
              <a:rPr lang="ru-RU" sz="2800" dirty="0" smtClean="0"/>
            </a:br>
            <a:r>
              <a:rPr lang="ru-RU" sz="2800" dirty="0" smtClean="0"/>
              <a:t>образование высшее,</a:t>
            </a:r>
            <a:br>
              <a:rPr lang="ru-RU" sz="2800" dirty="0" smtClean="0"/>
            </a:br>
            <a:r>
              <a:rPr lang="ru-RU" sz="2800" dirty="0" smtClean="0"/>
              <a:t> высшая категория, </a:t>
            </a:r>
            <a:br>
              <a:rPr lang="ru-RU" sz="2800" dirty="0" smtClean="0"/>
            </a:br>
            <a:r>
              <a:rPr lang="ru-RU" sz="2800" dirty="0" smtClean="0"/>
              <a:t>педагогический стаж 27 года</a:t>
            </a:r>
            <a:endParaRPr lang="ru-RU" sz="2800" dirty="0"/>
          </a:p>
        </p:txBody>
      </p:sp>
    </p:spTree>
  </p:cSld>
  <p:clrMapOvr>
    <a:masterClrMapping/>
  </p:clrMapOvr>
  <p:transition advTm="212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Исходное положение – ноги на ширине плеч, мяч в руках поднят над головой. Наклоны туловища вперед и назад</a:t>
            </a:r>
            <a:endParaRPr lang="ru-RU" sz="18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12777"/>
            <a:ext cx="4571553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93096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93096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183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Исходное положение – сидя на полу, мяч перед собой. Поднять мяч над собой, прогнуться.</a:t>
            </a:r>
            <a:endParaRPr lang="ru-RU" sz="18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72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Подбрасывание и ловля мяча – </a:t>
            </a:r>
            <a:br>
              <a:rPr lang="ru-RU" sz="1800" dirty="0" smtClean="0"/>
            </a:br>
            <a:r>
              <a:rPr lang="ru-RU" sz="1800" dirty="0" smtClean="0"/>
              <a:t>подбросить правой рукой, поймать левой рукой; </a:t>
            </a:r>
            <a:br>
              <a:rPr lang="ru-RU" sz="1800" dirty="0" smtClean="0"/>
            </a:br>
            <a:r>
              <a:rPr lang="ru-RU" sz="1800" dirty="0" smtClean="0"/>
              <a:t>подбросить левой рукой поймать правой рукой; </a:t>
            </a:r>
            <a:br>
              <a:rPr lang="ru-RU" sz="1800" dirty="0" smtClean="0"/>
            </a:br>
            <a:r>
              <a:rPr lang="ru-RU" sz="1800" dirty="0" smtClean="0"/>
              <a:t>подбросить двумя руками поймать одной рукой</a:t>
            </a:r>
            <a:endParaRPr lang="ru-RU" sz="18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44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/>
              <a:t>Прыжки через скакалку</a:t>
            </a:r>
            <a:endParaRPr lang="ru-RU" sz="18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52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Приседания; </a:t>
            </a:r>
            <a:br>
              <a:rPr lang="ru-RU" sz="1800" dirty="0" smtClean="0"/>
            </a:br>
            <a:r>
              <a:rPr lang="ru-RU" sz="1800" dirty="0" smtClean="0"/>
              <a:t>                                                                            Перекаты </a:t>
            </a:r>
            <a:endParaRPr lang="ru-RU" sz="18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293096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628800"/>
            <a:ext cx="4174927" cy="22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494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Сгибание и разгибание рук в упоре лёжа на полу;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Ходьба на руках с партнёром (тележка)</a:t>
            </a:r>
            <a:endParaRPr lang="ru-RU" sz="18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43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c.pics.livejournal.com/borman_b/44782237/192991/192991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Основная часть урока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770459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Работа с мячами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1224136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Перестроение в две колонны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Tm="3604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Ведение мяча</a:t>
            </a:r>
            <a:endParaRPr lang="ru-RU" dirty="0"/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619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ПЕРЕДАЧИ В ПАРАХ В ДВИЖЕНИИ ПО ЗАЛУ</a:t>
            </a:r>
            <a:endParaRPr lang="ru-RU" sz="2800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9090" y="1911513"/>
            <a:ext cx="8025819" cy="451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479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Ведение -2 шага - бросок в кольцо </a:t>
            </a:r>
            <a:br>
              <a:rPr lang="ru-RU" sz="2800" dirty="0" smtClean="0"/>
            </a:br>
            <a:r>
              <a:rPr lang="ru-RU" sz="1800" dirty="0" smtClean="0"/>
              <a:t> 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rgbClr val="001400"/>
                </a:solidFill>
              </a:rPr>
              <a:t>Игрок  стоящий в колонне  с мячом  выполняет упражнение «ведение-2 шага - бросок в кольцо»</a:t>
            </a:r>
          </a:p>
          <a:p>
            <a:pPr>
              <a:buNone/>
            </a:pPr>
            <a:r>
              <a:rPr lang="ru-RU" sz="1800" dirty="0" smtClean="0">
                <a:solidFill>
                  <a:srgbClr val="001400"/>
                </a:solidFill>
              </a:rPr>
              <a:t>С противоположной колонны игрок сопровождает игрока с мячом. После выполнения упражнения первым игроком «снимает» мяч и уходит в колонну где стоят игроки с мячами. А тот что выполнил упражнение переходит в колонну где игроки стоят без мяча.</a:t>
            </a:r>
            <a:endParaRPr lang="ru-RU" sz="1800" dirty="0">
              <a:solidFill>
                <a:srgbClr val="001400"/>
              </a:solidFill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68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Урок физической культуры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404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1400"/>
                </a:solidFill>
              </a:rPr>
              <a:t>Тема урока</a:t>
            </a:r>
            <a:r>
              <a:rPr lang="ru-RU" sz="2000" dirty="0" smtClean="0">
                <a:solidFill>
                  <a:srgbClr val="001400"/>
                </a:solidFill>
              </a:rPr>
              <a:t>: Баскетбол. Броски в кольцо в движении. Совершенствование упражнения «Ведение – 2 шага -  бросок в кольцо»</a:t>
            </a:r>
          </a:p>
          <a:p>
            <a:pPr>
              <a:buNone/>
            </a:pPr>
            <a:endParaRPr lang="ru-RU" sz="2000" dirty="0" smtClean="0">
              <a:solidFill>
                <a:srgbClr val="001400"/>
              </a:solidFill>
            </a:endParaRPr>
          </a:p>
          <a:p>
            <a:pPr lvl="0">
              <a:buNone/>
            </a:pPr>
            <a:r>
              <a:rPr lang="ru-RU" sz="2000" b="1" dirty="0" smtClean="0">
                <a:solidFill>
                  <a:srgbClr val="001400"/>
                </a:solidFill>
              </a:rPr>
              <a:t>Цели и задачи урока</a:t>
            </a:r>
            <a:r>
              <a:rPr lang="ru-RU" sz="2000" dirty="0" smtClean="0">
                <a:solidFill>
                  <a:srgbClr val="001400"/>
                </a:solidFill>
              </a:rPr>
              <a:t>: </a:t>
            </a:r>
          </a:p>
          <a:p>
            <a:r>
              <a:rPr lang="ru-RU" sz="2000" b="1" i="1" dirty="0" smtClean="0">
                <a:solidFill>
                  <a:srgbClr val="001400"/>
                </a:solidFill>
              </a:rPr>
              <a:t>Обучающая</a:t>
            </a:r>
            <a:r>
              <a:rPr lang="ru-RU" sz="2000" dirty="0" smtClean="0">
                <a:solidFill>
                  <a:srgbClr val="001400"/>
                </a:solidFill>
              </a:rPr>
              <a:t>: </a:t>
            </a:r>
            <a:r>
              <a:rPr lang="kk-KZ" sz="2000" u="sng" dirty="0" smtClean="0">
                <a:solidFill>
                  <a:srgbClr val="001400"/>
                </a:solidFill>
              </a:rPr>
              <a:t>Перемещение. Ведение мяча. Броски в кольцо. Передачи мяча различными способами. </a:t>
            </a:r>
          </a:p>
          <a:p>
            <a:pPr>
              <a:buNone/>
            </a:pPr>
            <a:r>
              <a:rPr lang="kk-KZ" sz="2000" u="sng" dirty="0" smtClean="0">
                <a:solidFill>
                  <a:srgbClr val="001400"/>
                </a:solidFill>
              </a:rPr>
              <a:t>     Содействовать выполнению правил при выполнении игровых упражнений.</a:t>
            </a:r>
            <a:endParaRPr lang="ru-RU" sz="2000" i="1" dirty="0" smtClean="0">
              <a:solidFill>
                <a:srgbClr val="001400"/>
              </a:solidFill>
            </a:endParaRPr>
          </a:p>
          <a:p>
            <a:r>
              <a:rPr lang="ru-RU" sz="2000" b="1" i="1" dirty="0" smtClean="0">
                <a:solidFill>
                  <a:srgbClr val="001400"/>
                </a:solidFill>
              </a:rPr>
              <a:t>Развивающая</a:t>
            </a:r>
            <a:r>
              <a:rPr lang="ru-RU" sz="2000" i="1" dirty="0" smtClean="0">
                <a:solidFill>
                  <a:srgbClr val="001400"/>
                </a:solidFill>
              </a:rPr>
              <a:t>: </a:t>
            </a:r>
            <a:r>
              <a:rPr lang="ru-RU" sz="2000" u="sng" dirty="0" smtClean="0">
                <a:solidFill>
                  <a:srgbClr val="001400"/>
                </a:solidFill>
              </a:rPr>
              <a:t>развитие координации движения, ловкости, скоростных качеств,</a:t>
            </a:r>
            <a:endParaRPr lang="ru-RU" sz="2000" dirty="0" smtClean="0">
              <a:solidFill>
                <a:srgbClr val="001400"/>
              </a:solidFill>
            </a:endParaRPr>
          </a:p>
          <a:p>
            <a:r>
              <a:rPr lang="ru-RU" sz="2000" i="1" dirty="0" smtClean="0">
                <a:solidFill>
                  <a:srgbClr val="001400"/>
                </a:solidFill>
              </a:rPr>
              <a:t>Воспитывающая:</a:t>
            </a:r>
            <a:r>
              <a:rPr lang="ru-RU" sz="2000" u="sng" dirty="0" smtClean="0">
                <a:solidFill>
                  <a:srgbClr val="001400"/>
                </a:solidFill>
              </a:rPr>
              <a:t> реальная самооценка личности, чувство товарищества, основ техники безопасности при работе с мячом</a:t>
            </a:r>
            <a:endParaRPr lang="ru-RU" sz="2000" dirty="0" smtClean="0">
              <a:solidFill>
                <a:srgbClr val="001400"/>
              </a:solidFill>
            </a:endParaRPr>
          </a:p>
          <a:p>
            <a:pPr lvl="0">
              <a:buNone/>
            </a:pPr>
            <a:endParaRPr lang="ru-RU" sz="2000" i="1" dirty="0" smtClean="0">
              <a:solidFill>
                <a:srgbClr val="001400"/>
              </a:solidFill>
            </a:endParaRPr>
          </a:p>
          <a:p>
            <a:pPr lvl="0">
              <a:buNone/>
            </a:pPr>
            <a:endParaRPr lang="ru-RU" sz="2000" i="1" dirty="0" smtClean="0">
              <a:solidFill>
                <a:srgbClr val="001400"/>
              </a:solidFill>
            </a:endParaRPr>
          </a:p>
          <a:p>
            <a:pPr lvl="0">
              <a:buNone/>
            </a:pPr>
            <a:r>
              <a:rPr lang="ru-RU" sz="2000" b="1" i="1" dirty="0" smtClean="0">
                <a:solidFill>
                  <a:srgbClr val="001400"/>
                </a:solidFill>
              </a:rPr>
              <a:t>Оборудование и инвентарь</a:t>
            </a:r>
            <a:r>
              <a:rPr lang="ru-RU" sz="2000" i="1" dirty="0" smtClean="0">
                <a:solidFill>
                  <a:srgbClr val="001400"/>
                </a:solidFill>
              </a:rPr>
              <a:t>: </a:t>
            </a:r>
            <a:r>
              <a:rPr lang="ru-RU" sz="2000" u="sng" dirty="0" smtClean="0">
                <a:solidFill>
                  <a:srgbClr val="001400"/>
                </a:solidFill>
              </a:rPr>
              <a:t> мячи баскетбольные,  скакалки, теннисные шарики, свисток, секундомер.</a:t>
            </a:r>
            <a:r>
              <a:rPr lang="ru-RU" sz="2000" u="sng" dirty="0" smtClean="0"/>
              <a:t>.</a:t>
            </a:r>
            <a:endParaRPr lang="ru-RU" sz="2000" dirty="0" smtClean="0"/>
          </a:p>
          <a:p>
            <a:pPr>
              <a:buNone/>
            </a:pPr>
            <a:endParaRPr lang="ru-RU" sz="1600" dirty="0">
              <a:solidFill>
                <a:srgbClr val="001400"/>
              </a:solidFill>
            </a:endParaRPr>
          </a:p>
        </p:txBody>
      </p:sp>
    </p:spTree>
  </p:cSld>
  <p:clrMapOvr>
    <a:masterClrMapping/>
  </p:clrMapOvr>
  <p:transition advTm="226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Ведение -2 шага бросок в кольцо </a:t>
            </a:r>
            <a:br>
              <a:rPr lang="ru-RU" sz="2800" dirty="0" smtClean="0"/>
            </a:br>
            <a:r>
              <a:rPr lang="ru-RU" sz="2800" dirty="0" smtClean="0"/>
              <a:t>(справа и слева)</a:t>
            </a:r>
            <a:endParaRPr lang="ru-RU" sz="28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49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001400"/>
                </a:solidFill>
              </a:rPr>
              <a:t>Для усложнения упражнения добавляется передача.</a:t>
            </a:r>
          </a:p>
          <a:p>
            <a:pPr>
              <a:buNone/>
            </a:pPr>
            <a:r>
              <a:rPr lang="ru-RU" dirty="0" smtClean="0">
                <a:solidFill>
                  <a:srgbClr val="001400"/>
                </a:solidFill>
              </a:rPr>
              <a:t>Это упражнение называется «стеночка».</a:t>
            </a:r>
          </a:p>
          <a:p>
            <a:pPr>
              <a:buNone/>
            </a:pPr>
            <a:r>
              <a:rPr lang="ru-RU" dirty="0" smtClean="0">
                <a:solidFill>
                  <a:srgbClr val="001400"/>
                </a:solidFill>
              </a:rPr>
              <a:t>Перед ведением игрок сначала выполняет передачу, выбегает вперед к кольцу, получает передачу обратно и выполняет «ведение-2 шага –бросок в кольцо.</a:t>
            </a:r>
            <a:endParaRPr lang="ru-RU" dirty="0">
              <a:solidFill>
                <a:srgbClr val="001400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Ведение -2 шага - бросок в кольцо </a:t>
            </a:r>
            <a:br>
              <a:rPr lang="ru-RU" sz="2800" dirty="0" smtClean="0"/>
            </a:br>
            <a:r>
              <a:rPr lang="ru-RU" sz="2800" dirty="0" smtClean="0"/>
              <a:t>  + передача</a:t>
            </a:r>
            <a:endParaRPr lang="ru-RU" sz="2800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541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08138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Ведение -2 шага - бросок в кольцо </a:t>
            </a:r>
            <a:br>
              <a:rPr lang="ru-RU" sz="2800" dirty="0" smtClean="0"/>
            </a:br>
            <a:r>
              <a:rPr lang="ru-RU" sz="2800" dirty="0" smtClean="0"/>
              <a:t>  + передача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400" dirty="0" smtClean="0"/>
              <a:t>(также выполняется с права и с лева)</a:t>
            </a:r>
            <a:endParaRPr lang="ru-RU" sz="2800" dirty="0"/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49563"/>
            <a:ext cx="4038599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49563"/>
            <a:ext cx="4038599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7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ВЕДЕНИЕ МЯЧА – ПОВОРОТ – 2 ШАГА БРОСОК В КОЛЬЦО</a:t>
            </a:r>
            <a:endParaRPr lang="ru-RU" sz="2800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61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Штрафные броски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149080"/>
            <a:ext cx="4355529" cy="249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11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Учебная игра</a:t>
            </a:r>
            <a:endParaRPr lang="ru-RU" dirty="0"/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49563"/>
            <a:ext cx="4038599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15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Учебная игра</a:t>
            </a:r>
            <a:endParaRPr lang="ru-RU" sz="2800" dirty="0"/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697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Заключительная часть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1400"/>
                </a:solidFill>
              </a:rPr>
              <a:t>Построение;</a:t>
            </a:r>
          </a:p>
          <a:p>
            <a:r>
              <a:rPr lang="ru-RU" dirty="0" smtClean="0">
                <a:solidFill>
                  <a:srgbClr val="001400"/>
                </a:solidFill>
              </a:rPr>
              <a:t>Подведение итогов занятия;</a:t>
            </a:r>
          </a:p>
          <a:p>
            <a:r>
              <a:rPr lang="ru-RU" dirty="0" smtClean="0">
                <a:solidFill>
                  <a:srgbClr val="001400"/>
                </a:solidFill>
              </a:rPr>
              <a:t>Выставление оценок;</a:t>
            </a:r>
          </a:p>
          <a:p>
            <a:r>
              <a:rPr lang="ru-RU" dirty="0" smtClean="0">
                <a:solidFill>
                  <a:srgbClr val="001400"/>
                </a:solidFill>
              </a:rPr>
              <a:t>Организованный уход</a:t>
            </a:r>
            <a:endParaRPr lang="ru-RU" dirty="0">
              <a:solidFill>
                <a:srgbClr val="001400"/>
              </a:solidFill>
            </a:endParaRP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49563"/>
            <a:ext cx="4038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588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mages.onccc.com/i002/20130614/68/big_bc2dad283979a31df362b1ba91665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620000" cy="5686425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  <p:transition advTm="335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idx="4294967295"/>
          </p:nvPr>
        </p:nvSpPr>
        <p:spPr>
          <a:xfrm>
            <a:off x="683568" y="3428999"/>
            <a:ext cx="7546032" cy="30257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1400"/>
                </a:solidFill>
              </a:rPr>
              <a:t>Место проведения</a:t>
            </a:r>
            <a:r>
              <a:rPr lang="ru-RU" sz="1800" dirty="0" smtClean="0">
                <a:solidFill>
                  <a:srgbClr val="001400"/>
                </a:solidFill>
              </a:rPr>
              <a:t>: спортивный зал (9*18)</a:t>
            </a:r>
          </a:p>
          <a:p>
            <a:pPr>
              <a:buNone/>
            </a:pPr>
            <a:endParaRPr lang="ru-RU" sz="1800" dirty="0" smtClean="0">
              <a:solidFill>
                <a:srgbClr val="00140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1400"/>
                </a:solidFill>
              </a:rPr>
              <a:t>Тип урока</a:t>
            </a:r>
            <a:r>
              <a:rPr lang="ru-RU" sz="1800" dirty="0" smtClean="0">
                <a:solidFill>
                  <a:srgbClr val="001400"/>
                </a:solidFill>
              </a:rPr>
              <a:t>: комбинированный </a:t>
            </a:r>
          </a:p>
          <a:p>
            <a:pPr>
              <a:buNone/>
            </a:pPr>
            <a:endParaRPr lang="ru-RU" sz="1800" dirty="0" smtClean="0">
              <a:solidFill>
                <a:srgbClr val="00140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1400"/>
                </a:solidFill>
              </a:rPr>
              <a:t>Метод проведения</a:t>
            </a:r>
            <a:r>
              <a:rPr lang="ru-RU" sz="1800" dirty="0" smtClean="0">
                <a:solidFill>
                  <a:srgbClr val="001400"/>
                </a:solidFill>
              </a:rPr>
              <a:t>: индивидуальный, поточный, соревновательный метод</a:t>
            </a:r>
            <a:endParaRPr lang="ru-RU" sz="1800" dirty="0">
              <a:solidFill>
                <a:srgbClr val="001400"/>
              </a:solidFill>
            </a:endParaRPr>
          </a:p>
        </p:txBody>
      </p:sp>
      <p:pic>
        <p:nvPicPr>
          <p:cNvPr id="3076" name="Picture 4" descr="https://encrypted-tbn3.gstatic.com/images?q=tbn:ANd9GcQZ7CfmJ_vFplSHtTWpoCmaOX_GR3K0mLkWSjbL30u_6BZvm9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88640"/>
            <a:ext cx="2952328" cy="3096344"/>
          </a:xfrm>
          <a:prstGeom prst="rect">
            <a:avLst/>
          </a:prstGeom>
          <a:noFill/>
        </p:spPr>
      </p:pic>
    </p:spTree>
  </p:cSld>
  <p:clrMapOvr>
    <a:masterClrMapping/>
  </p:clrMapOvr>
  <p:transition advTm="276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435280" cy="20813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/>
              <a:t>Соревновательный метод позволяет:</a:t>
            </a:r>
            <a:br>
              <a:rPr lang="ru-RU" sz="2000" i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 стимулировать максимальное проявление двигательных способностей и выявлять уровень их развития;</a:t>
            </a:r>
            <a:br>
              <a:rPr lang="ru-RU" sz="2000" dirty="0" smtClean="0"/>
            </a:br>
            <a:r>
              <a:rPr lang="ru-RU" sz="2000" dirty="0" smtClean="0"/>
              <a:t>- выявлять и оценивать качество владения двигательными действиями;</a:t>
            </a:r>
            <a:br>
              <a:rPr lang="ru-RU" sz="2000" dirty="0" smtClean="0"/>
            </a:br>
            <a:r>
              <a:rPr lang="ru-RU" sz="2000" dirty="0" smtClean="0"/>
              <a:t>- обеспечивать максимальную физическую нагрузку;</a:t>
            </a:r>
            <a:br>
              <a:rPr lang="ru-RU" sz="2000" dirty="0" smtClean="0"/>
            </a:br>
            <a:r>
              <a:rPr lang="ru-RU" sz="2000" dirty="0" smtClean="0"/>
              <a:t>содействовать воспитанию волевых качеств.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673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rgbClr val="001400"/>
                </a:solidFill>
              </a:rPr>
              <a:t>Для  этого все занимающиеся делятся на 3 команды. Каждая команда имеет свой цвет одежды. За каждое упражнение выполняемое на уроке команда оценивается следующим образом : </a:t>
            </a:r>
          </a:p>
          <a:p>
            <a:r>
              <a:rPr lang="ru-RU" sz="1800" dirty="0" smtClean="0">
                <a:solidFill>
                  <a:srgbClr val="001400"/>
                </a:solidFill>
              </a:rPr>
              <a:t>За упражнение выполненное на отлично получает оранжевый шарик;</a:t>
            </a:r>
          </a:p>
          <a:p>
            <a:r>
              <a:rPr lang="ru-RU" sz="1800" dirty="0" smtClean="0">
                <a:solidFill>
                  <a:srgbClr val="001400"/>
                </a:solidFill>
              </a:rPr>
              <a:t>За упражнение выполненное на хорошо получает белый шарик.</a:t>
            </a:r>
            <a:endParaRPr lang="ru-RU" sz="1800" dirty="0">
              <a:solidFill>
                <a:srgbClr val="001400"/>
              </a:solidFill>
            </a:endParaRPr>
          </a:p>
        </p:txBody>
      </p:sp>
      <p:pic>
        <p:nvPicPr>
          <p:cNvPr id="53250" name="Picture 2" descr="http://sportmarket.com.ua/uploaded/pic/catalogs/products/big/1305026171-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41168"/>
            <a:ext cx="2411760" cy="1916832"/>
          </a:xfrm>
          <a:prstGeom prst="rect">
            <a:avLst/>
          </a:prstGeom>
          <a:noFill/>
        </p:spPr>
      </p:pic>
    </p:spTree>
  </p:cSld>
  <p:clrMapOvr>
    <a:masterClrMapping/>
  </p:clrMapOvr>
  <p:transition advTm="344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Ход урока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вводно-подготовительная часть</a:t>
            </a:r>
            <a:r>
              <a:rPr lang="ru-RU" sz="1800" dirty="0" smtClean="0"/>
              <a:t>: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529864"/>
          </a:xfrm>
        </p:spPr>
        <p:txBody>
          <a:bodyPr>
            <a:normAutofit/>
          </a:bodyPr>
          <a:lstStyle/>
          <a:p>
            <a:pPr lvl="0"/>
            <a:r>
              <a:rPr lang="ru-RU" sz="2800" u="sng" dirty="0" smtClean="0">
                <a:solidFill>
                  <a:srgbClr val="001400"/>
                </a:solidFill>
              </a:rPr>
              <a:t>Построение, </a:t>
            </a:r>
          </a:p>
          <a:p>
            <a:pPr lvl="0"/>
            <a:r>
              <a:rPr lang="ru-RU" sz="2800" u="sng" dirty="0" smtClean="0">
                <a:solidFill>
                  <a:srgbClr val="001400"/>
                </a:solidFill>
              </a:rPr>
              <a:t> приветствие, </a:t>
            </a:r>
          </a:p>
          <a:p>
            <a:pPr lvl="0"/>
            <a:r>
              <a:rPr lang="ru-RU" sz="2800" u="sng" dirty="0" smtClean="0">
                <a:solidFill>
                  <a:srgbClr val="001400"/>
                </a:solidFill>
              </a:rPr>
              <a:t>проверка присутствующих, </a:t>
            </a:r>
          </a:p>
          <a:p>
            <a:pPr lvl="0"/>
            <a:r>
              <a:rPr lang="ru-RU" sz="2800" u="sng" dirty="0" smtClean="0">
                <a:solidFill>
                  <a:srgbClr val="001400"/>
                </a:solidFill>
              </a:rPr>
              <a:t>сообщение темы и цели занятия;</a:t>
            </a:r>
            <a:endParaRPr lang="ru-RU" sz="1800" u="sng" dirty="0" smtClean="0">
              <a:solidFill>
                <a:srgbClr val="001400"/>
              </a:solidFill>
            </a:endParaRPr>
          </a:p>
          <a:p>
            <a:endParaRPr lang="ru-RU" sz="1800" dirty="0">
              <a:solidFill>
                <a:srgbClr val="001400"/>
              </a:solidFill>
            </a:endParaRPr>
          </a:p>
        </p:txBody>
      </p:sp>
    </p:spTree>
  </p:cSld>
  <p:clrMapOvr>
    <a:masterClrMapping/>
  </p:clrMapOvr>
  <p:transition advTm="262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5"/>
            <a:ext cx="9143999" cy="532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79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84176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 smtClean="0">
                <a:solidFill>
                  <a:srgbClr val="001400"/>
                </a:solidFill>
              </a:rPr>
              <a:t>Напомнить </a:t>
            </a:r>
            <a:br>
              <a:rPr lang="ru-RU" sz="2800" dirty="0" smtClean="0">
                <a:solidFill>
                  <a:srgbClr val="001400"/>
                </a:solidFill>
              </a:rPr>
            </a:br>
            <a:r>
              <a:rPr lang="ru-RU" sz="2800" dirty="0" smtClean="0">
                <a:solidFill>
                  <a:srgbClr val="001400"/>
                </a:solidFill>
              </a:rPr>
              <a:t>правила безопасности при занятиях баскетболом</a:t>
            </a:r>
            <a:br>
              <a:rPr lang="ru-RU" sz="2800" dirty="0" smtClean="0">
                <a:solidFill>
                  <a:srgbClr val="001400"/>
                </a:solidFill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001400"/>
                </a:solidFill>
              </a:rPr>
              <a:t>заниматься в обуви, имеющей жесткое сцепление с поверхностью пола или площадки;</a:t>
            </a:r>
          </a:p>
          <a:p>
            <a:r>
              <a:rPr lang="ru-RU" dirty="0" smtClean="0">
                <a:solidFill>
                  <a:srgbClr val="001400"/>
                </a:solidFill>
              </a:rPr>
              <a:t>начинать игру, делать остановки в игре и заканчивать игру только по команде учителя;</a:t>
            </a:r>
          </a:p>
          <a:p>
            <a:r>
              <a:rPr lang="ru-RU" dirty="0" smtClean="0">
                <a:solidFill>
                  <a:srgbClr val="001400"/>
                </a:solidFill>
              </a:rPr>
              <a:t>избегать падений и столкновений с игроками, ударов по различным частям тела других игроков;</a:t>
            </a:r>
          </a:p>
          <a:p>
            <a:r>
              <a:rPr lang="ru-RU" dirty="0" smtClean="0">
                <a:solidFill>
                  <a:srgbClr val="001400"/>
                </a:solidFill>
              </a:rPr>
              <a:t>уметь пользоваться игровым инвентарем и оборудованием;</a:t>
            </a:r>
          </a:p>
          <a:p>
            <a:r>
              <a:rPr lang="ru-RU" dirty="0" smtClean="0">
                <a:solidFill>
                  <a:srgbClr val="001400"/>
                </a:solidFill>
              </a:rPr>
              <a:t>при получении травмы прервать игру, поставить в известность преподавателя и, при необходимости, обратиться за медицинской помощью.</a:t>
            </a:r>
          </a:p>
          <a:p>
            <a:endParaRPr lang="ru-RU" dirty="0"/>
          </a:p>
        </p:txBody>
      </p:sp>
    </p:spTree>
  </p:cSld>
  <p:clrMapOvr>
    <a:masterClrMapping/>
  </p:clrMapOvr>
  <p:transition advTm="307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Разновидности ходьбы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601872"/>
          </a:xfrm>
        </p:spPr>
        <p:txBody>
          <a:bodyPr/>
          <a:lstStyle/>
          <a:p>
            <a:r>
              <a:rPr lang="ru-RU" dirty="0" smtClean="0">
                <a:solidFill>
                  <a:srgbClr val="001400"/>
                </a:solidFill>
              </a:rPr>
              <a:t>На носках, руки вверху;</a:t>
            </a:r>
          </a:p>
          <a:p>
            <a:r>
              <a:rPr lang="ru-RU" dirty="0" smtClean="0">
                <a:solidFill>
                  <a:srgbClr val="001400"/>
                </a:solidFill>
              </a:rPr>
              <a:t>На пятках, руки за голову;</a:t>
            </a:r>
          </a:p>
          <a:p>
            <a:r>
              <a:rPr lang="ru-RU" dirty="0" smtClean="0">
                <a:solidFill>
                  <a:srgbClr val="001400"/>
                </a:solidFill>
              </a:rPr>
              <a:t>На внешней стороне стопы;</a:t>
            </a:r>
          </a:p>
          <a:p>
            <a:r>
              <a:rPr lang="ru-RU" dirty="0" smtClean="0">
                <a:solidFill>
                  <a:srgbClr val="001400"/>
                </a:solidFill>
              </a:rPr>
              <a:t>На внутренней стороне стопы;</a:t>
            </a:r>
            <a:endParaRPr lang="ru-RU" dirty="0">
              <a:solidFill>
                <a:srgbClr val="001400"/>
              </a:solidFill>
            </a:endParaRPr>
          </a:p>
        </p:txBody>
      </p:sp>
    </p:spTree>
  </p:cSld>
  <p:clrMapOvr>
    <a:masterClrMapping/>
  </p:clrMapOvr>
  <p:transition advTm="2464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3">
      <a:dk1>
        <a:srgbClr val="00CC00"/>
      </a:dk1>
      <a:lt1>
        <a:srgbClr val="47FF47"/>
      </a:lt1>
      <a:dk2>
        <a:srgbClr val="84FF84"/>
      </a:dk2>
      <a:lt2>
        <a:srgbClr val="2B71FF"/>
      </a:lt2>
      <a:accent1>
        <a:srgbClr val="FF2AD7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608</Words>
  <Application>Microsoft Office PowerPoint</Application>
  <PresentationFormat>Экран (4:3)</PresentationFormat>
  <Paragraphs>81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Яркая</vt:lpstr>
      <vt:lpstr>Министерство образования и науки Республики Казахстан ГККП «Высший колледж, город Кокшетау» при управлении образования  Акмолинской области</vt:lpstr>
      <vt:lpstr>Раджабова Надежда Владимировна – преподаватель физической культуры образование высшее,  высшая категория,  педагогический стаж 27 года</vt:lpstr>
      <vt:lpstr>Урок физической культуры</vt:lpstr>
      <vt:lpstr>Презентация PowerPoint</vt:lpstr>
      <vt:lpstr>Соревновательный метод позволяет:  - стимулировать максимальное проявление двигательных способностей и выявлять уровень их развития; - выявлять и оценивать качество владения двигательными действиями; - обеспечивать максимальную физическую нагрузку; содействовать воспитанию волевых качеств. </vt:lpstr>
      <vt:lpstr>Ход урока  вводно-подготовительная часть:</vt:lpstr>
      <vt:lpstr>Презентация PowerPoint</vt:lpstr>
      <vt:lpstr>Напомнить  правила безопасности при занятиях баскетболом </vt:lpstr>
      <vt:lpstr>Разновидности ходьбы </vt:lpstr>
      <vt:lpstr>Презентация PowerPoint</vt:lpstr>
      <vt:lpstr>Разновидности бега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Общеразвивающие упражнения </vt:lpstr>
      <vt:lpstr>Ноги на ширине плеч, руки с мячом вытянуты вперёд- повороты туловища в правую и левую сторону</vt:lpstr>
      <vt:lpstr>Исходное положение – ноги на ширине плеч, мяч в руках поднят над головой. Наклоны туловища вперед и назад</vt:lpstr>
      <vt:lpstr>Исходное положение – сидя на полу, мяч перед собой. Поднять мяч над собой, прогнуться.</vt:lpstr>
      <vt:lpstr>Подбрасывание и ловля мяча –  подбросить правой рукой, поймать левой рукой;  подбросить левой рукой поймать правой рукой;  подбросить двумя руками поймать одной рукой</vt:lpstr>
      <vt:lpstr>Прыжки через скакалку</vt:lpstr>
      <vt:lpstr>Приседания;                                                                              Перекаты </vt:lpstr>
      <vt:lpstr>Сгибание и разгибание рук в упоре лёжа на полу;  Ходьба на руках с партнёром (тележка)</vt:lpstr>
      <vt:lpstr>Основная часть урока</vt:lpstr>
      <vt:lpstr>Ведение мяча</vt:lpstr>
      <vt:lpstr>ПЕРЕДАЧИ В ПАРАХ В ДВИЖЕНИИ ПО ЗАЛУ</vt:lpstr>
      <vt:lpstr>Ведение -2 шага - бросок в кольцо    </vt:lpstr>
      <vt:lpstr>Ведение -2 шага бросок в кольцо  (справа и слева)</vt:lpstr>
      <vt:lpstr>Ведение -2 шага - бросок в кольцо    + передача</vt:lpstr>
      <vt:lpstr>Ведение -2 шага - бросок в кольцо    + передача  (также выполняется с права и с лева)</vt:lpstr>
      <vt:lpstr>ВЕДЕНИЕ МЯЧА – ПОВОРОТ – 2 ШАГА БРОСОК В КОЛЬЦО</vt:lpstr>
      <vt:lpstr>Штрафные броски </vt:lpstr>
      <vt:lpstr>Учебная игра</vt:lpstr>
      <vt:lpstr>Учебная игра</vt:lpstr>
      <vt:lpstr>Заключительная часть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Республики Казахстан ГККП «Высшая техническая школа, город Кокшетау» при акимате Акмолинской области</dc:title>
  <dc:creator>Пк</dc:creator>
  <cp:lastModifiedBy>77</cp:lastModifiedBy>
  <cp:revision>31</cp:revision>
  <dcterms:created xsi:type="dcterms:W3CDTF">2014-09-27T12:00:39Z</dcterms:created>
  <dcterms:modified xsi:type="dcterms:W3CDTF">2018-05-29T16:35:31Z</dcterms:modified>
</cp:coreProperties>
</file>