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3"/>
  </p:notesMasterIdLst>
  <p:handoutMasterIdLst>
    <p:handoutMasterId r:id="rId24"/>
  </p:handoutMasterIdLst>
  <p:sldIdLst>
    <p:sldId id="267" r:id="rId5"/>
    <p:sldId id="274" r:id="rId6"/>
    <p:sldId id="280" r:id="rId7"/>
    <p:sldId id="281" r:id="rId8"/>
    <p:sldId id="278" r:id="rId9"/>
    <p:sldId id="277" r:id="rId10"/>
    <p:sldId id="269" r:id="rId11"/>
    <p:sldId id="271" r:id="rId12"/>
    <p:sldId id="272" r:id="rId13"/>
    <p:sldId id="282" r:id="rId14"/>
    <p:sldId id="283" r:id="rId15"/>
    <p:sldId id="279" r:id="rId16"/>
    <p:sldId id="284" r:id="rId17"/>
    <p:sldId id="285" r:id="rId18"/>
    <p:sldId id="286" r:id="rId19"/>
    <p:sldId id="287" r:id="rId20"/>
    <p:sldId id="288" r:id="rId21"/>
    <p:sldId id="28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34" autoAdjust="0"/>
    <p:restoredTop sz="94660"/>
  </p:normalViewPr>
  <p:slideViewPr>
    <p:cSldViewPr snapToGrid="0">
      <p:cViewPr varScale="1">
        <p:scale>
          <a:sx n="73" d="100"/>
          <a:sy n="73" d="100"/>
        </p:scale>
        <p:origin x="-780" y="-102"/>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2004"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ru-RU" smtClean="0"/>
              <a:pPr/>
              <a:t>04.04.2017</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lang="ru-RU" smtClean="0"/>
              <a:pPr/>
              <a:t>‹#›</a:t>
            </a:fld>
            <a:endParaRPr lang="ru-RU" dirty="0"/>
          </a:p>
        </p:txBody>
      </p:sp>
    </p:spTree>
    <p:extLst>
      <p:ext uri="{BB962C8B-B14F-4D97-AF65-F5344CB8AC3E}">
        <p14:creationId xmlns:p14="http://schemas.microsoft.com/office/powerpoint/2010/main" xmlns=""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ru-RU" smtClean="0"/>
              <a:pPr/>
              <a:t>04.04.2017</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lang="ru-RU" smtClean="0"/>
              <a:pPr/>
              <a:t>‹#›</a:t>
            </a:fld>
            <a:endParaRPr lang="ru-RU" dirty="0"/>
          </a:p>
        </p:txBody>
      </p:sp>
      <p:sp>
        <p:nvSpPr>
          <p:cNvPr id="8" name="Прямоугольник 7"/>
          <p:cNvSpPr/>
          <p:nvPr/>
        </p:nvSpPr>
        <p:spPr>
          <a:xfrm>
            <a:off x="2571329" y="4387334"/>
            <a:ext cx="1715341" cy="369332"/>
          </a:xfrm>
          <a:prstGeom prst="rect">
            <a:avLst/>
          </a:prstGeom>
        </p:spPr>
        <p:txBody>
          <a:bodyPr wrap="none">
            <a:spAutoFit/>
          </a:bodyPr>
          <a:lstStyle/>
          <a:p>
            <a:r>
              <a:rPr lang="ru-RU" dirty="0" smtClean="0"/>
              <a:t>Образ слайда 3</a:t>
            </a:r>
            <a:endParaRPr lang="ru-RU" dirty="0"/>
          </a:p>
        </p:txBody>
      </p:sp>
    </p:spTree>
    <p:extLst>
      <p:ext uri="{BB962C8B-B14F-4D97-AF65-F5344CB8AC3E}">
        <p14:creationId xmlns:p14="http://schemas.microsoft.com/office/powerpoint/2010/main" xmlns=""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952" cy="4624183"/>
          </a:xfrm>
          <a:prstGeom prst="rect">
            <a:avLst/>
          </a:prstGeom>
        </p:spPr>
      </p:pic>
      <p:sp useBgFill="1">
        <p:nvSpPr>
          <p:cNvPr id="7" name="Прямоугольник 6"/>
          <p:cNvSpPr/>
          <p:nvPr/>
        </p:nvSpPr>
        <p:spPr bwMode="white">
          <a:xfrm>
            <a:off x="0" y="3074521"/>
            <a:ext cx="12201888" cy="3783479"/>
          </a:xfrm>
          <a:custGeom>
            <a:avLst/>
            <a:gdLst/>
            <a:ahLst/>
            <a:cxnLst/>
            <a:rect l="l" t="t" r="r" b="b"/>
            <a:pathLst>
              <a:path w="12201888" h="3783479">
                <a:moveTo>
                  <a:pt x="12201888" y="0"/>
                </a:moveTo>
                <a:cubicBezTo>
                  <a:pt x="12200429" y="1116741"/>
                  <a:pt x="12191467" y="2278498"/>
                  <a:pt x="12188825" y="3404540"/>
                </a:cubicBezTo>
                <a:lnTo>
                  <a:pt x="12188825" y="3554879"/>
                </a:lnTo>
                <a:lnTo>
                  <a:pt x="12188825" y="3690879"/>
                </a:lnTo>
                <a:lnTo>
                  <a:pt x="12188825" y="3707279"/>
                </a:lnTo>
                <a:lnTo>
                  <a:pt x="12188825" y="3783479"/>
                </a:lnTo>
                <a:lnTo>
                  <a:pt x="0" y="3783479"/>
                </a:lnTo>
                <a:lnTo>
                  <a:pt x="0" y="3707279"/>
                </a:lnTo>
                <a:lnTo>
                  <a:pt x="0" y="3554879"/>
                </a:lnTo>
                <a:lnTo>
                  <a:pt x="0" y="641399"/>
                </a:lnTo>
                <a:cubicBezTo>
                  <a:pt x="3601335" y="-419044"/>
                  <a:pt x="9102102" y="1605485"/>
                  <a:pt x="1220188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олилиния 9"/>
          <p:cNvSpPr/>
          <p:nvPr/>
        </p:nvSpPr>
        <p:spPr>
          <a:xfrm rot="21388434">
            <a:off x="12235" y="2969834"/>
            <a:ext cx="12169907"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dirty="0"/>
          </a:p>
        </p:txBody>
      </p:sp>
      <p:sp>
        <p:nvSpPr>
          <p:cNvPr id="11" name="Полилиния 10"/>
          <p:cNvSpPr/>
          <p:nvPr/>
        </p:nvSpPr>
        <p:spPr>
          <a:xfrm rot="21388434">
            <a:off x="29672" y="2764068"/>
            <a:ext cx="1220585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dirty="0"/>
          </a:p>
        </p:txBody>
      </p:sp>
      <p:sp>
        <p:nvSpPr>
          <p:cNvPr id="12" name="Полилиния 11"/>
          <p:cNvSpPr/>
          <p:nvPr/>
        </p:nvSpPr>
        <p:spPr>
          <a:xfrm rot="21388434">
            <a:off x="-4585" y="3108508"/>
            <a:ext cx="12215153"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dirty="0"/>
          </a:p>
        </p:txBody>
      </p:sp>
      <p:sp>
        <p:nvSpPr>
          <p:cNvPr id="2" name="Заголовок 1"/>
          <p:cNvSpPr>
            <a:spLocks noGrp="1"/>
          </p:cNvSpPr>
          <p:nvPr>
            <p:ph type="ctrTitle"/>
          </p:nvPr>
        </p:nvSpPr>
        <p:spPr>
          <a:xfrm>
            <a:off x="1293814" y="3937321"/>
            <a:ext cx="9601200" cy="1625279"/>
          </a:xfrm>
        </p:spPr>
        <p:txBody>
          <a:bodyPr anchor="b">
            <a:normAutofit/>
          </a:bodyPr>
          <a:lstStyle>
            <a:lvl1pPr algn="l">
              <a:lnSpc>
                <a:spcPct val="80000"/>
              </a:lnSpc>
              <a:defRPr sz="60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293814" y="5641975"/>
            <a:ext cx="9601200" cy="914100"/>
          </a:xfrm>
        </p:spPr>
        <p:txBody>
          <a:bodyPr>
            <a:normAutofit/>
          </a:bodyPr>
          <a:lstStyle>
            <a:lvl1pPr marL="0" indent="0" algn="l">
              <a:spcBef>
                <a:spcPts val="0"/>
              </a:spcBef>
              <a:buNone/>
              <a:defRPr sz="2800" cap="none"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ru-RU" dirty="0"/>
          </a:p>
        </p:txBody>
      </p:sp>
    </p:spTree>
    <p:extLst>
      <p:ext uri="{BB962C8B-B14F-4D97-AF65-F5344CB8AC3E}">
        <p14:creationId xmlns:p14="http://schemas.microsoft.com/office/powerpoint/2010/main" xmlns="" val="3382882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E583DDF-CA54-461A-A486-592D2374C532}" type="datetimeFigureOut">
              <a:rPr lang="ru-RU" smtClean="0"/>
              <a:pPr/>
              <a:t>04.04.2017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A8D9AD5-F248-4919-864A-CFD76CC027D6}" type="slidenum">
              <a:rPr lang="ru-RU" smtClean="0"/>
              <a:pPr/>
              <a:t>‹#›</a:t>
            </a:fld>
            <a:endParaRPr lang="ru-RU" dirty="0"/>
          </a:p>
        </p:txBody>
      </p:sp>
    </p:spTree>
    <p:extLst>
      <p:ext uri="{BB962C8B-B14F-4D97-AF65-F5344CB8AC3E}">
        <p14:creationId xmlns:p14="http://schemas.microsoft.com/office/powerpoint/2010/main" xmlns="" val="3338572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274638"/>
            <a:ext cx="2628900" cy="5897562"/>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838200" y="274638"/>
            <a:ext cx="7734300" cy="58975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E583DDF-CA54-461A-A486-592D2374C532}" type="datetimeFigureOut">
              <a:rPr lang="ru-RU" smtClean="0"/>
              <a:pPr/>
              <a:t>04.04.2017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A8D9AD5-F248-4919-864A-CFD76CC027D6}" type="slidenum">
              <a:rPr lang="ru-RU" smtClean="0"/>
              <a:pPr/>
              <a:t>‹#›</a:t>
            </a:fld>
            <a:endParaRPr lang="ru-RU" dirty="0"/>
          </a:p>
        </p:txBody>
      </p:sp>
    </p:spTree>
    <p:extLst>
      <p:ext uri="{BB962C8B-B14F-4D97-AF65-F5344CB8AC3E}">
        <p14:creationId xmlns:p14="http://schemas.microsoft.com/office/powerpoint/2010/main" xmlns="" val="2751558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6pPr>
              <a:defRPr/>
            </a:lvl6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E583DDF-CA54-461A-A486-592D2374C532}" type="datetimeFigureOut">
              <a:rPr lang="ru-RU" smtClean="0"/>
              <a:pPr/>
              <a:t>04.04.2017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A8D9AD5-F248-4919-864A-CFD76CC027D6}" type="slidenum">
              <a:rPr lang="ru-RU" smtClean="0"/>
              <a:pPr/>
              <a:t>‹#›</a:t>
            </a:fld>
            <a:endParaRPr lang="ru-RU" dirty="0"/>
          </a:p>
        </p:txBody>
      </p:sp>
    </p:spTree>
    <p:extLst>
      <p:ext uri="{BB962C8B-B14F-4D97-AF65-F5344CB8AC3E}">
        <p14:creationId xmlns:p14="http://schemas.microsoft.com/office/powerpoint/2010/main" xmlns="" val="4159342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1928553"/>
            <a:ext cx="9601200" cy="2262447"/>
          </a:xfrm>
        </p:spPr>
        <p:txBody>
          <a:bodyPr anchor="b">
            <a:normAutofit/>
          </a:bodyPr>
          <a:lstStyle>
            <a:lvl1pPr algn="l">
              <a:lnSpc>
                <a:spcPct val="80000"/>
              </a:lnSpc>
              <a:defRPr sz="5400" b="0"/>
            </a:lvl1pPr>
          </a:lstStyle>
          <a:p>
            <a:r>
              <a:rPr lang="ru-RU" smtClean="0"/>
              <a:t>Образец заголовка</a:t>
            </a:r>
            <a:endParaRPr lang="ru-RU" dirty="0"/>
          </a:p>
        </p:txBody>
      </p:sp>
      <p:sp>
        <p:nvSpPr>
          <p:cNvPr id="3" name="Текст 2"/>
          <p:cNvSpPr>
            <a:spLocks noGrp="1"/>
          </p:cNvSpPr>
          <p:nvPr>
            <p:ph type="body" idx="1"/>
          </p:nvPr>
        </p:nvSpPr>
        <p:spPr>
          <a:xfrm>
            <a:off x="1293813" y="4267200"/>
            <a:ext cx="9601200" cy="934527"/>
          </a:xfrm>
        </p:spPr>
        <p:txBody>
          <a:bodyPr anchor="t">
            <a:normAutofit/>
          </a:bodyPr>
          <a:lstStyle>
            <a:lvl1pPr marL="0" indent="0" algn="l">
              <a:spcBef>
                <a:spcPts val="0"/>
              </a:spcBef>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E583DDF-CA54-461A-A486-592D2374C532}" type="datetimeFigureOut">
              <a:rPr lang="ru-RU" smtClean="0"/>
              <a:pPr/>
              <a:t>04.04.2017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A8D9AD5-F248-4919-864A-CFD76CC027D6}" type="slidenum">
              <a:rPr lang="ru-RU" smtClean="0"/>
              <a:pPr/>
              <a:t>‹#›</a:t>
            </a:fld>
            <a:endParaRPr lang="ru-RU" dirty="0"/>
          </a:p>
        </p:txBody>
      </p:sp>
    </p:spTree>
    <p:extLst>
      <p:ext uri="{BB962C8B-B14F-4D97-AF65-F5344CB8AC3E}">
        <p14:creationId xmlns:p14="http://schemas.microsoft.com/office/powerpoint/2010/main" xmlns="" val="27158437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293813" y="1828800"/>
            <a:ext cx="4648199" cy="3962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250767" y="1828800"/>
            <a:ext cx="4648200"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1DDA72D1-64D5-4552-ACDD-1CCE5F7F800D}" type="datetimeFigureOut">
              <a:rPr lang="ru-RU" smtClean="0"/>
              <a:pPr/>
              <a:t>04.04.2017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513F29E-967E-4B69-BEAA-E3504E43784D}" type="slidenum">
              <a:rPr lang="ru-RU" smtClean="0"/>
              <a:pPr/>
              <a:t>‹#›</a:t>
            </a:fld>
            <a:endParaRPr lang="ru-RU" dirty="0"/>
          </a:p>
        </p:txBody>
      </p:sp>
    </p:spTree>
    <p:extLst>
      <p:ext uri="{BB962C8B-B14F-4D97-AF65-F5344CB8AC3E}">
        <p14:creationId xmlns:p14="http://schemas.microsoft.com/office/powerpoint/2010/main" xmlns="" val="35469421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304800"/>
            <a:ext cx="9601200" cy="1219200"/>
          </a:xfrm>
        </p:spPr>
        <p:txBody>
          <a:bodyPr/>
          <a:lstStyle/>
          <a:p>
            <a:r>
              <a:rPr lang="ru-RU" smtClean="0"/>
              <a:t>Образец заголовка</a:t>
            </a:r>
            <a:endParaRPr lang="ru-RU" dirty="0"/>
          </a:p>
        </p:txBody>
      </p:sp>
      <p:sp>
        <p:nvSpPr>
          <p:cNvPr id="3" name="Текст 2"/>
          <p:cNvSpPr>
            <a:spLocks noGrp="1"/>
          </p:cNvSpPr>
          <p:nvPr>
            <p:ph type="body" idx="1"/>
          </p:nvPr>
        </p:nvSpPr>
        <p:spPr>
          <a:xfrm>
            <a:off x="1293813" y="1777042"/>
            <a:ext cx="4645152" cy="941716"/>
          </a:xfrm>
        </p:spPr>
        <p:txBody>
          <a:bodyPr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293813" y="2743200"/>
            <a:ext cx="4645152" cy="3048000"/>
          </a:xfrm>
        </p:spPr>
        <p:txBody>
          <a:bodyPr>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249862" y="1777042"/>
            <a:ext cx="4645152" cy="941716"/>
          </a:xfrm>
        </p:spPr>
        <p:txBody>
          <a:bodyPr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249862" y="2743200"/>
            <a:ext cx="4645152" cy="3048000"/>
          </a:xfrm>
        </p:spPr>
        <p:txBody>
          <a:bodyPr>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9E583DDF-CA54-461A-A486-592D2374C532}" type="datetimeFigureOut">
              <a:rPr lang="ru-RU" smtClean="0"/>
              <a:pPr/>
              <a:t>04.04.2017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CA8D9AD5-F248-4919-864A-CFD76CC027D6}" type="slidenum">
              <a:rPr lang="ru-RU" smtClean="0"/>
              <a:pPr/>
              <a:t>‹#›</a:t>
            </a:fld>
            <a:endParaRPr lang="ru-RU" dirty="0"/>
          </a:p>
        </p:txBody>
      </p:sp>
    </p:spTree>
    <p:extLst>
      <p:ext uri="{BB962C8B-B14F-4D97-AF65-F5344CB8AC3E}">
        <p14:creationId xmlns:p14="http://schemas.microsoft.com/office/powerpoint/2010/main" xmlns="" val="4057080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9E583DDF-CA54-461A-A486-592D2374C532}" type="datetimeFigureOut">
              <a:rPr lang="ru-RU" smtClean="0"/>
              <a:pPr/>
              <a:t>04.04.2017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CA8D9AD5-F248-4919-864A-CFD76CC027D6}" type="slidenum">
              <a:rPr lang="ru-RU" smtClean="0"/>
              <a:pPr/>
              <a:t>‹#›</a:t>
            </a:fld>
            <a:endParaRPr lang="ru-RU" dirty="0"/>
          </a:p>
        </p:txBody>
      </p:sp>
    </p:spTree>
    <p:extLst>
      <p:ext uri="{BB962C8B-B14F-4D97-AF65-F5344CB8AC3E}">
        <p14:creationId xmlns:p14="http://schemas.microsoft.com/office/powerpoint/2010/main" xmlns="" val="842011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583DDF-CA54-461A-A486-592D2374C532}" type="datetimeFigureOut">
              <a:rPr lang="ru-RU" smtClean="0"/>
              <a:pPr/>
              <a:t>04.04.2017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CA8D9AD5-F248-4919-864A-CFD76CC027D6}" type="slidenum">
              <a:rPr lang="ru-RU" smtClean="0"/>
              <a:pPr/>
              <a:t>‹#›</a:t>
            </a:fld>
            <a:endParaRPr lang="ru-RU" dirty="0"/>
          </a:p>
        </p:txBody>
      </p:sp>
    </p:spTree>
    <p:extLst>
      <p:ext uri="{BB962C8B-B14F-4D97-AF65-F5344CB8AC3E}">
        <p14:creationId xmlns:p14="http://schemas.microsoft.com/office/powerpoint/2010/main" xmlns="" val="2559003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013" y="533400"/>
            <a:ext cx="4572001" cy="2743199"/>
          </a:xfrm>
        </p:spPr>
        <p:txBody>
          <a:bodyPr anchor="b">
            <a:normAutofit/>
          </a:bodyPr>
          <a:lstStyle>
            <a:lvl1pPr>
              <a:lnSpc>
                <a:spcPct val="80000"/>
              </a:lnSpc>
              <a:defRPr sz="4000" b="0"/>
            </a:lvl1pPr>
          </a:lstStyle>
          <a:p>
            <a:r>
              <a:rPr lang="ru-RU" smtClean="0"/>
              <a:t>Образец заголовка</a:t>
            </a:r>
            <a:endParaRPr lang="ru-RU" dirty="0"/>
          </a:p>
        </p:txBody>
      </p:sp>
      <p:sp>
        <p:nvSpPr>
          <p:cNvPr id="3" name="Объект 2"/>
          <p:cNvSpPr>
            <a:spLocks noGrp="1"/>
          </p:cNvSpPr>
          <p:nvPr>
            <p:ph idx="1"/>
          </p:nvPr>
        </p:nvSpPr>
        <p:spPr>
          <a:xfrm>
            <a:off x="5637213" y="533401"/>
            <a:ext cx="5943603" cy="5257800"/>
          </a:xfrm>
        </p:spPr>
        <p:txBody>
          <a:bodyPr>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608013" y="3429000"/>
            <a:ext cx="4572000" cy="2362199"/>
          </a:xfrm>
        </p:spPr>
        <p:txBody>
          <a:bodyPr>
            <a:normAutofit/>
          </a:bodyPr>
          <a:lstStyle>
            <a:lvl1pPr marL="0" indent="0">
              <a:lnSpc>
                <a:spcPct val="11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583DDF-CA54-461A-A486-592D2374C532}" type="datetimeFigureOut">
              <a:rPr lang="ru-RU" smtClean="0"/>
              <a:pPr/>
              <a:t>04.04.2017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A8D9AD5-F248-4919-864A-CFD76CC027D6}" type="slidenum">
              <a:rPr lang="ru-RU" smtClean="0"/>
              <a:pPr/>
              <a:t>‹#›</a:t>
            </a:fld>
            <a:endParaRPr lang="ru-RU" dirty="0"/>
          </a:p>
        </p:txBody>
      </p:sp>
    </p:spTree>
    <p:extLst>
      <p:ext uri="{BB962C8B-B14F-4D97-AF65-F5344CB8AC3E}">
        <p14:creationId xmlns:p14="http://schemas.microsoft.com/office/powerpoint/2010/main" xmlns="" val="14359466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0" y="3"/>
            <a:ext cx="6553318" cy="6004510"/>
          </a:xfrm>
          <a:custGeom>
            <a:avLst/>
            <a:gdLst/>
            <a:ahLst/>
            <a:cxnLst/>
            <a:rect l="l" t="t" r="r" b="b"/>
            <a:pathLst>
              <a:path w="6551611" h="6004510">
                <a:moveTo>
                  <a:pt x="0" y="0"/>
                </a:moveTo>
                <a:lnTo>
                  <a:pt x="6551611" y="0"/>
                </a:lnTo>
                <a:lnTo>
                  <a:pt x="6551611" y="6004510"/>
                </a:lnTo>
                <a:cubicBezTo>
                  <a:pt x="4321482" y="5960049"/>
                  <a:pt x="2628293" y="5340418"/>
                  <a:pt x="0" y="5768658"/>
                </a:cubicBezTo>
                <a:close/>
              </a:path>
            </a:pathLst>
          </a:custGeom>
          <a:solidFill>
            <a:schemeClr val="bg2">
              <a:lumMod val="90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2" name="Заголовок 1"/>
          <p:cNvSpPr>
            <a:spLocks noGrp="1"/>
          </p:cNvSpPr>
          <p:nvPr>
            <p:ph type="title"/>
          </p:nvPr>
        </p:nvSpPr>
        <p:spPr>
          <a:xfrm>
            <a:off x="7009050" y="533401"/>
            <a:ext cx="4573192" cy="2743199"/>
          </a:xfrm>
        </p:spPr>
        <p:txBody>
          <a:bodyPr anchor="b">
            <a:normAutofit/>
          </a:bodyPr>
          <a:lstStyle>
            <a:lvl1pPr algn="l">
              <a:lnSpc>
                <a:spcPct val="80000"/>
              </a:lnSpc>
              <a:defRPr sz="4000" b="0" i="0" baseline="0">
                <a:solidFill>
                  <a:schemeClr val="accent1"/>
                </a:solidFill>
              </a:defRPr>
            </a:lvl1pPr>
          </a:lstStyle>
          <a:p>
            <a:r>
              <a:rPr lang="ru-RU" smtClean="0"/>
              <a:t>Образец заголовка</a:t>
            </a:r>
            <a:endParaRPr lang="ru-RU" dirty="0"/>
          </a:p>
        </p:txBody>
      </p:sp>
      <p:sp>
        <p:nvSpPr>
          <p:cNvPr id="4" name="Текст 3"/>
          <p:cNvSpPr>
            <a:spLocks noGrp="1"/>
          </p:cNvSpPr>
          <p:nvPr>
            <p:ph type="body" sz="half" idx="2"/>
          </p:nvPr>
        </p:nvSpPr>
        <p:spPr>
          <a:xfrm>
            <a:off x="7009049" y="3429001"/>
            <a:ext cx="4573191" cy="2362199"/>
          </a:xfrm>
        </p:spPr>
        <p:txBody>
          <a:bodyPr>
            <a:normAutofit/>
          </a:bodyPr>
          <a:lstStyle>
            <a:lvl1pPr marL="0" indent="0">
              <a:lnSpc>
                <a:spcPct val="11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F41C87-7AD9-4845-A077-840E4A0F3F06}" type="datetimeFigureOut">
              <a:rPr lang="ru-RU" smtClean="0"/>
              <a:pPr/>
              <a:t>04.04.2017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A013F82-EE5E-44EE-A61D-E31C6657F26F}" type="slidenum">
              <a:rPr lang="ru-RU" smtClean="0"/>
              <a:pPr/>
              <a:t>‹#›</a:t>
            </a:fld>
            <a:endParaRPr lang="ru-RU" dirty="0"/>
          </a:p>
        </p:txBody>
      </p:sp>
    </p:spTree>
    <p:extLst>
      <p:ext uri="{BB962C8B-B14F-4D97-AF65-F5344CB8AC3E}">
        <p14:creationId xmlns:p14="http://schemas.microsoft.com/office/powerpoint/2010/main" xmlns="" val="20630305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Группа 7"/>
          <p:cNvGrpSpPr/>
          <p:nvPr/>
        </p:nvGrpSpPr>
        <p:grpSpPr>
          <a:xfrm>
            <a:off x="-4585" y="5374939"/>
            <a:ext cx="12240113" cy="1559261"/>
            <a:chOff x="-4585" y="2764068"/>
            <a:chExt cx="12240113" cy="1559261"/>
          </a:xfrm>
        </p:grpSpPr>
        <p:sp>
          <p:nvSpPr>
            <p:cNvPr id="9" name="Полилиния 8"/>
            <p:cNvSpPr/>
            <p:nvPr/>
          </p:nvSpPr>
          <p:spPr>
            <a:xfrm rot="21388434">
              <a:off x="12235" y="2982534"/>
              <a:ext cx="12169907"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dirty="0"/>
            </a:p>
          </p:txBody>
        </p:sp>
        <p:sp>
          <p:nvSpPr>
            <p:cNvPr id="10" name="Полилиния 9"/>
            <p:cNvSpPr/>
            <p:nvPr/>
          </p:nvSpPr>
          <p:spPr>
            <a:xfrm rot="21388434">
              <a:off x="29672" y="2764068"/>
              <a:ext cx="1220585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dirty="0"/>
            </a:p>
          </p:txBody>
        </p:sp>
        <p:sp>
          <p:nvSpPr>
            <p:cNvPr id="11" name="Полилиния 10"/>
            <p:cNvSpPr/>
            <p:nvPr/>
          </p:nvSpPr>
          <p:spPr>
            <a:xfrm rot="21388434">
              <a:off x="-4585" y="3108508"/>
              <a:ext cx="12215153"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dirty="0"/>
            </a:p>
          </p:txBody>
        </p:sp>
      </p:grpSp>
      <p:sp>
        <p:nvSpPr>
          <p:cNvPr id="2" name="Заголовок 1"/>
          <p:cNvSpPr>
            <a:spLocks noGrp="1"/>
          </p:cNvSpPr>
          <p:nvPr>
            <p:ph type="title"/>
          </p:nvPr>
        </p:nvSpPr>
        <p:spPr>
          <a:xfrm>
            <a:off x="1293813" y="304800"/>
            <a:ext cx="9601200" cy="12192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293814" y="1828801"/>
            <a:ext cx="9601198" cy="39624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7989510" y="6400800"/>
            <a:ext cx="1548660" cy="276228"/>
          </a:xfrm>
          <a:prstGeom prst="rect">
            <a:avLst/>
          </a:prstGeom>
        </p:spPr>
        <p:txBody>
          <a:bodyPr vert="horz" lIns="91440" tIns="45720" rIns="91440" bIns="45720" rtlCol="0" anchor="ctr"/>
          <a:lstStyle>
            <a:lvl1pPr algn="r">
              <a:defRPr sz="1000">
                <a:solidFill>
                  <a:schemeClr val="tx1"/>
                </a:solidFill>
              </a:defRPr>
            </a:lvl1pPr>
          </a:lstStyle>
          <a:p>
            <a:fld id="{9E583DDF-CA54-461A-A486-592D2374C532}" type="datetimeFigureOut">
              <a:rPr lang="ru-RU" smtClean="0"/>
              <a:pPr/>
              <a:t>04.04.2017</a:t>
            </a:fld>
            <a:endParaRPr lang="ru-RU" dirty="0"/>
          </a:p>
        </p:txBody>
      </p:sp>
      <p:sp>
        <p:nvSpPr>
          <p:cNvPr id="5" name="Нижний колонтитул 4"/>
          <p:cNvSpPr>
            <a:spLocks noGrp="1"/>
          </p:cNvSpPr>
          <p:nvPr>
            <p:ph type="ftr" sz="quarter" idx="3"/>
          </p:nvPr>
        </p:nvSpPr>
        <p:spPr>
          <a:xfrm>
            <a:off x="1299152" y="6400800"/>
            <a:ext cx="5954835" cy="276228"/>
          </a:xfrm>
          <a:prstGeom prst="rect">
            <a:avLst/>
          </a:prstGeom>
        </p:spPr>
        <p:txBody>
          <a:bodyPr vert="horz" lIns="91440" tIns="45720" rIns="91440" bIns="45720" rtlCol="0" anchor="ctr"/>
          <a:lstStyle>
            <a:lvl1pPr algn="l">
              <a:defRPr sz="1000" cap="all" baseline="0">
                <a:solidFill>
                  <a:schemeClr val="tx1"/>
                </a:solidFill>
              </a:defRPr>
            </a:lvl1pPr>
          </a:lstStyle>
          <a:p>
            <a:endParaRPr lang="ru-RU" dirty="0"/>
          </a:p>
        </p:txBody>
      </p:sp>
      <p:sp>
        <p:nvSpPr>
          <p:cNvPr id="6" name="Номер слайда 5"/>
          <p:cNvSpPr>
            <a:spLocks noGrp="1"/>
          </p:cNvSpPr>
          <p:nvPr>
            <p:ph type="sldNum" sz="quarter" idx="4"/>
          </p:nvPr>
        </p:nvSpPr>
        <p:spPr>
          <a:xfrm>
            <a:off x="9818310" y="6400800"/>
            <a:ext cx="1066802" cy="276228"/>
          </a:xfrm>
          <a:prstGeom prst="rect">
            <a:avLst/>
          </a:prstGeom>
        </p:spPr>
        <p:txBody>
          <a:bodyPr vert="horz" lIns="91440" tIns="45720" rIns="91440" bIns="45720" rtlCol="0" anchor="ctr"/>
          <a:lstStyle>
            <a:lvl1pPr algn="r">
              <a:defRPr sz="1000">
                <a:solidFill>
                  <a:schemeClr val="tx1"/>
                </a:solidFill>
              </a:defRPr>
            </a:lvl1pPr>
          </a:lstStyle>
          <a:p>
            <a:fld id="{CA8D9AD5-F248-4919-864A-CFD76CC027D6}" type="slidenum">
              <a:rPr lang="ru-RU" smtClean="0"/>
              <a:pPr/>
              <a:t>‹#›</a:t>
            </a:fld>
            <a:endParaRPr lang="ru-RU" dirty="0"/>
          </a:p>
        </p:txBody>
      </p:sp>
    </p:spTree>
    <p:extLst>
      <p:ext uri="{BB962C8B-B14F-4D97-AF65-F5344CB8AC3E}">
        <p14:creationId xmlns:p14="http://schemas.microsoft.com/office/powerpoint/2010/main" xmlns=""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53" r:id="rId5"/>
    <p:sldLayoutId id="2147483654" r:id="rId6"/>
    <p:sldLayoutId id="2147483655" r:id="rId7"/>
    <p:sldLayoutId id="2147483656" r:id="rId8"/>
    <p:sldLayoutId id="2147483663"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4000"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t>Древнейший Рим</a:t>
            </a:r>
            <a:endParaRPr lang="ru-RU" b="1" dirty="0"/>
          </a:p>
        </p:txBody>
      </p:sp>
      <p:sp>
        <p:nvSpPr>
          <p:cNvPr id="4" name="Подзаголовок 3"/>
          <p:cNvSpPr>
            <a:spLocks noGrp="1"/>
          </p:cNvSpPr>
          <p:nvPr>
            <p:ph type="subTitle" idx="1"/>
          </p:nvPr>
        </p:nvSpPr>
        <p:spPr/>
        <p:txBody>
          <a:bodyPr/>
          <a:lstStyle/>
          <a:p>
            <a:r>
              <a:rPr lang="ru-RU" dirty="0" smtClean="0">
                <a:solidFill>
                  <a:srgbClr val="0070C0"/>
                </a:solidFill>
              </a:rPr>
              <a:t>Урок истории в 5 классе (ФГОС)</a:t>
            </a:r>
            <a:endParaRPr lang="ru-RU" dirty="0">
              <a:solidFill>
                <a:srgbClr val="0070C0"/>
              </a:solidFill>
            </a:endParaRPr>
          </a:p>
        </p:txBody>
      </p:sp>
      <p:pic>
        <p:nvPicPr>
          <p:cNvPr id="5" name="Рисунок 4" descr="dlyakota.ru_otdyh_progulka-po-kapitoliyu_18.jpg"/>
          <p:cNvPicPr>
            <a:picLocks noChangeAspect="1"/>
          </p:cNvPicPr>
          <p:nvPr/>
        </p:nvPicPr>
        <p:blipFill>
          <a:blip r:embed="rId2" cstate="print"/>
          <a:stretch>
            <a:fillRect/>
          </a:stretch>
        </p:blipFill>
        <p:spPr>
          <a:xfrm>
            <a:off x="7920445" y="4149688"/>
            <a:ext cx="3614058" cy="2407866"/>
          </a:xfrm>
          <a:prstGeom prst="rect">
            <a:avLst/>
          </a:prstGeom>
        </p:spPr>
      </p:pic>
    </p:spTree>
    <p:extLst>
      <p:ext uri="{BB962C8B-B14F-4D97-AF65-F5344CB8AC3E}">
        <p14:creationId xmlns:p14="http://schemas.microsoft.com/office/powerpoint/2010/main" xmlns="" val="5471771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770709"/>
            <a:ext cx="9601200" cy="809897"/>
          </a:xfrm>
        </p:spPr>
        <p:txBody>
          <a:bodyPr/>
          <a:lstStyle/>
          <a:p>
            <a:pPr algn="ctr"/>
            <a:r>
              <a:rPr lang="ru-RU" dirty="0" smtClean="0">
                <a:solidFill>
                  <a:srgbClr val="0070C0"/>
                </a:solidFill>
              </a:rPr>
              <a:t>Рим в начале своей </a:t>
            </a:r>
            <a:r>
              <a:rPr lang="ru-RU" dirty="0" smtClean="0">
                <a:solidFill>
                  <a:srgbClr val="0070C0"/>
                </a:solidFill>
              </a:rPr>
              <a:t>истории</a:t>
            </a:r>
            <a:endParaRPr lang="ru-RU" dirty="0">
              <a:solidFill>
                <a:srgbClr val="0070C0"/>
              </a:solidFill>
            </a:endParaRPr>
          </a:p>
        </p:txBody>
      </p:sp>
      <p:sp>
        <p:nvSpPr>
          <p:cNvPr id="3" name="Текст 2"/>
          <p:cNvSpPr>
            <a:spLocks noGrp="1"/>
          </p:cNvSpPr>
          <p:nvPr>
            <p:ph type="body" idx="1"/>
          </p:nvPr>
        </p:nvSpPr>
        <p:spPr>
          <a:xfrm>
            <a:off x="1214845" y="1602377"/>
            <a:ext cx="10528663" cy="934527"/>
          </a:xfrm>
        </p:spPr>
        <p:txBody>
          <a:bodyPr>
            <a:normAutofit/>
          </a:bodyPr>
          <a:lstStyle/>
          <a:p>
            <a:r>
              <a:rPr lang="ru-RU" sz="4000" b="1" spc="300" dirty="0" smtClean="0">
                <a:solidFill>
                  <a:schemeClr val="accent1"/>
                </a:solidFill>
              </a:rPr>
              <a:t>753 год до н.э. – дата основания Рима</a:t>
            </a:r>
          </a:p>
          <a:p>
            <a:endParaRPr lang="ru-RU" b="1" spc="300" dirty="0" smtClean="0">
              <a:solidFill>
                <a:srgbClr val="FFC000"/>
              </a:solidFill>
            </a:endParaRPr>
          </a:p>
          <a:p>
            <a:endParaRPr lang="ru-RU" dirty="0"/>
          </a:p>
        </p:txBody>
      </p:sp>
      <p:pic>
        <p:nvPicPr>
          <p:cNvPr id="4" name="Рисунок 3" descr="sem-holmov2.jpg"/>
          <p:cNvPicPr>
            <a:picLocks noChangeAspect="1"/>
          </p:cNvPicPr>
          <p:nvPr/>
        </p:nvPicPr>
        <p:blipFill>
          <a:blip r:embed="rId2" cstate="print"/>
          <a:stretch>
            <a:fillRect/>
          </a:stretch>
        </p:blipFill>
        <p:spPr>
          <a:xfrm>
            <a:off x="313507" y="2377440"/>
            <a:ext cx="11591109" cy="448056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209006"/>
            <a:ext cx="9601200" cy="940525"/>
          </a:xfrm>
        </p:spPr>
        <p:txBody>
          <a:bodyPr>
            <a:normAutofit/>
          </a:bodyPr>
          <a:lstStyle/>
          <a:p>
            <a:pPr algn="ctr"/>
            <a:r>
              <a:rPr lang="ru-RU" dirty="0" smtClean="0"/>
              <a:t>Физкультминутка</a:t>
            </a:r>
            <a:endParaRPr lang="ru-RU" dirty="0"/>
          </a:p>
        </p:txBody>
      </p:sp>
      <p:sp>
        <p:nvSpPr>
          <p:cNvPr id="3" name="Текст 2"/>
          <p:cNvSpPr>
            <a:spLocks noGrp="1"/>
          </p:cNvSpPr>
          <p:nvPr>
            <p:ph type="body" idx="1"/>
          </p:nvPr>
        </p:nvSpPr>
        <p:spPr>
          <a:xfrm>
            <a:off x="6035039" y="1515292"/>
            <a:ext cx="4859973" cy="5094514"/>
          </a:xfrm>
        </p:spPr>
        <p:txBody>
          <a:bodyPr>
            <a:normAutofit/>
          </a:bodyPr>
          <a:lstStyle/>
          <a:p>
            <a:pPr algn="ctr">
              <a:defRPr/>
            </a:pPr>
            <a:r>
              <a:rPr lang="ru-RU" dirty="0" smtClean="0">
                <a:solidFill>
                  <a:srgbClr val="0070C0"/>
                </a:solidFill>
              </a:rPr>
              <a:t>Мы решали и писали,</a:t>
            </a:r>
          </a:p>
          <a:p>
            <a:pPr algn="ctr">
              <a:defRPr/>
            </a:pPr>
            <a:r>
              <a:rPr lang="ru-RU" dirty="0" smtClean="0">
                <a:solidFill>
                  <a:srgbClr val="0070C0"/>
                </a:solidFill>
              </a:rPr>
              <a:t> Дружно мы тихонько встали.</a:t>
            </a:r>
          </a:p>
          <a:p>
            <a:pPr algn="ctr">
              <a:defRPr/>
            </a:pPr>
            <a:r>
              <a:rPr lang="ru-RU" dirty="0" smtClean="0">
                <a:solidFill>
                  <a:srgbClr val="0070C0"/>
                </a:solidFill>
              </a:rPr>
              <a:t>Раз, два – потянулись,</a:t>
            </a:r>
          </a:p>
          <a:p>
            <a:pPr algn="ctr">
              <a:defRPr/>
            </a:pPr>
            <a:r>
              <a:rPr lang="ru-RU" dirty="0" smtClean="0">
                <a:solidFill>
                  <a:srgbClr val="0070C0"/>
                </a:solidFill>
              </a:rPr>
              <a:t>Три, четыре – улыбнулись,</a:t>
            </a:r>
          </a:p>
          <a:p>
            <a:pPr algn="ctr">
              <a:defRPr/>
            </a:pPr>
            <a:r>
              <a:rPr lang="ru-RU" dirty="0" smtClean="0">
                <a:solidFill>
                  <a:srgbClr val="0070C0"/>
                </a:solidFill>
              </a:rPr>
              <a:t>Пять, шесть – все встряхнулись,</a:t>
            </a:r>
          </a:p>
          <a:p>
            <a:pPr algn="ctr">
              <a:defRPr/>
            </a:pPr>
            <a:r>
              <a:rPr lang="ru-RU" dirty="0" smtClean="0">
                <a:solidFill>
                  <a:srgbClr val="0070C0"/>
                </a:solidFill>
              </a:rPr>
              <a:t>Семь, восемь – повернулись.</a:t>
            </a:r>
          </a:p>
          <a:p>
            <a:pPr algn="ctr">
              <a:defRPr/>
            </a:pPr>
            <a:r>
              <a:rPr lang="ru-RU" dirty="0" smtClean="0">
                <a:solidFill>
                  <a:srgbClr val="0070C0"/>
                </a:solidFill>
              </a:rPr>
              <a:t>Сели, встали, встали, сели,</a:t>
            </a:r>
          </a:p>
          <a:p>
            <a:pPr algn="ctr">
              <a:defRPr/>
            </a:pPr>
            <a:r>
              <a:rPr lang="ru-RU" dirty="0" smtClean="0">
                <a:solidFill>
                  <a:srgbClr val="0070C0"/>
                </a:solidFill>
              </a:rPr>
              <a:t>И друг друга не задели.</a:t>
            </a:r>
          </a:p>
          <a:p>
            <a:pPr algn="ctr">
              <a:defRPr/>
            </a:pPr>
            <a:r>
              <a:rPr lang="ru-RU" dirty="0" smtClean="0">
                <a:solidFill>
                  <a:srgbClr val="0070C0"/>
                </a:solidFill>
              </a:rPr>
              <a:t>Выше руки! Шире плечи!</a:t>
            </a:r>
          </a:p>
          <a:p>
            <a:pPr algn="ctr">
              <a:defRPr/>
            </a:pPr>
            <a:r>
              <a:rPr lang="ru-RU" dirty="0" smtClean="0">
                <a:solidFill>
                  <a:srgbClr val="0070C0"/>
                </a:solidFill>
              </a:rPr>
              <a:t>Раз, два, три! Дыши ровней!</a:t>
            </a:r>
          </a:p>
          <a:p>
            <a:pPr algn="ctr">
              <a:defRPr/>
            </a:pPr>
            <a:r>
              <a:rPr lang="ru-RU" dirty="0" smtClean="0">
                <a:solidFill>
                  <a:srgbClr val="0070C0"/>
                </a:solidFill>
              </a:rPr>
              <a:t>От зарядки станешь крепче,</a:t>
            </a:r>
          </a:p>
          <a:p>
            <a:pPr algn="ctr">
              <a:defRPr/>
            </a:pPr>
            <a:r>
              <a:rPr lang="ru-RU" dirty="0" smtClean="0">
                <a:solidFill>
                  <a:srgbClr val="0070C0"/>
                </a:solidFill>
              </a:rPr>
              <a:t>Станешь крепче и сильней!</a:t>
            </a:r>
          </a:p>
          <a:p>
            <a:endParaRPr lang="ru-RU" dirty="0">
              <a:solidFill>
                <a:srgbClr val="0070C0"/>
              </a:solidFill>
            </a:endParaRPr>
          </a:p>
        </p:txBody>
      </p:sp>
      <p:pic>
        <p:nvPicPr>
          <p:cNvPr id="4" name="Рисунок 3" descr="bod--8.jpg"/>
          <p:cNvPicPr>
            <a:picLocks noChangeAspect="1"/>
          </p:cNvPicPr>
          <p:nvPr/>
        </p:nvPicPr>
        <p:blipFill>
          <a:blip r:embed="rId2" cstate="print"/>
          <a:stretch>
            <a:fillRect/>
          </a:stretch>
        </p:blipFill>
        <p:spPr>
          <a:xfrm>
            <a:off x="362021" y="1629509"/>
            <a:ext cx="5477076" cy="462759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013" y="533401"/>
            <a:ext cx="4572001" cy="1269273"/>
          </a:xfrm>
        </p:spPr>
        <p:txBody>
          <a:bodyPr/>
          <a:lstStyle/>
          <a:p>
            <a:pPr algn="ctr"/>
            <a:r>
              <a:rPr lang="ru-RU" b="1" dirty="0" smtClean="0">
                <a:solidFill>
                  <a:srgbClr val="0070C0"/>
                </a:solidFill>
              </a:rPr>
              <a:t>Рим в начале своей </a:t>
            </a:r>
            <a:r>
              <a:rPr lang="ru-RU" b="1" dirty="0" smtClean="0">
                <a:solidFill>
                  <a:srgbClr val="0070C0"/>
                </a:solidFill>
              </a:rPr>
              <a:t>истории</a:t>
            </a:r>
            <a:endParaRPr lang="ru-RU" b="1" dirty="0">
              <a:solidFill>
                <a:srgbClr val="0070C0"/>
              </a:solidFill>
            </a:endParaRPr>
          </a:p>
        </p:txBody>
      </p:sp>
      <p:sp>
        <p:nvSpPr>
          <p:cNvPr id="3" name="Объект 2"/>
          <p:cNvSpPr>
            <a:spLocks noGrp="1"/>
          </p:cNvSpPr>
          <p:nvPr>
            <p:ph idx="1"/>
          </p:nvPr>
        </p:nvSpPr>
        <p:spPr>
          <a:xfrm>
            <a:off x="5637213" y="927463"/>
            <a:ext cx="6093233" cy="5316582"/>
          </a:xfrm>
        </p:spPr>
        <p:txBody>
          <a:bodyPr/>
          <a:lstStyle/>
          <a:p>
            <a:pPr algn="ctr">
              <a:buClr>
                <a:srgbClr val="A50021"/>
              </a:buClr>
              <a:buFont typeface="Monotype Sorts" pitchFamily="2" charset="2"/>
              <a:buNone/>
            </a:pPr>
            <a:r>
              <a:rPr lang="ru-RU" sz="3200" b="1" dirty="0" smtClean="0">
                <a:solidFill>
                  <a:schemeClr val="accent1"/>
                </a:solidFill>
              </a:rPr>
              <a:t>Легендарной датой </a:t>
            </a:r>
            <a:r>
              <a:rPr lang="ru-RU" sz="3200" b="1" dirty="0" err="1" smtClean="0">
                <a:solidFill>
                  <a:schemeClr val="accent1"/>
                </a:solidFill>
              </a:rPr>
              <a:t>осно</a:t>
            </a:r>
            <a:r>
              <a:rPr lang="ru-RU" sz="3200" b="1" dirty="0" smtClean="0">
                <a:solidFill>
                  <a:schemeClr val="accent1"/>
                </a:solidFill>
              </a:rPr>
              <a:t> </a:t>
            </a:r>
            <a:r>
              <a:rPr lang="ru-RU" sz="3200" b="1" dirty="0" err="1" smtClean="0">
                <a:solidFill>
                  <a:schemeClr val="accent1"/>
                </a:solidFill>
              </a:rPr>
              <a:t>вания</a:t>
            </a:r>
            <a:r>
              <a:rPr lang="ru-RU" sz="3200" b="1" dirty="0" smtClean="0">
                <a:solidFill>
                  <a:schemeClr val="accent1"/>
                </a:solidFill>
              </a:rPr>
              <a:t> Рима является 753 год до н.э.</a:t>
            </a:r>
          </a:p>
          <a:p>
            <a:pPr algn="ctr">
              <a:buClr>
                <a:srgbClr val="A50021"/>
              </a:buClr>
              <a:buFont typeface="Monotype Sorts" pitchFamily="2" charset="2"/>
              <a:buNone/>
            </a:pPr>
            <a:r>
              <a:rPr lang="ru-RU" sz="3200" b="1" dirty="0" smtClean="0">
                <a:solidFill>
                  <a:schemeClr val="accent1"/>
                </a:solidFill>
              </a:rPr>
              <a:t>Однако поселения на месте Рима </a:t>
            </a:r>
            <a:r>
              <a:rPr lang="ru-RU" sz="3200" b="1" dirty="0" smtClean="0">
                <a:solidFill>
                  <a:schemeClr val="accent1"/>
                </a:solidFill>
              </a:rPr>
              <a:t>существовали </a:t>
            </a:r>
            <a:r>
              <a:rPr lang="ru-RU" sz="3200" b="1" dirty="0" smtClean="0">
                <a:solidFill>
                  <a:schemeClr val="accent1"/>
                </a:solidFill>
              </a:rPr>
              <a:t>задолго до этой даты.</a:t>
            </a:r>
          </a:p>
          <a:p>
            <a:pPr algn="ctr">
              <a:buClr>
                <a:srgbClr val="A50021"/>
              </a:buClr>
              <a:buFont typeface="Monotype Sorts" pitchFamily="2" charset="2"/>
              <a:buNone/>
            </a:pPr>
            <a:r>
              <a:rPr lang="ru-RU" sz="3200" b="1" dirty="0" smtClean="0">
                <a:solidFill>
                  <a:schemeClr val="accent1"/>
                </a:solidFill>
              </a:rPr>
              <a:t>На левом берегу Тибра на возвышенных холмах существовали </a:t>
            </a:r>
            <a:r>
              <a:rPr lang="ru-RU" sz="3200" b="1" dirty="0" err="1" smtClean="0">
                <a:solidFill>
                  <a:schemeClr val="accent1"/>
                </a:solidFill>
              </a:rPr>
              <a:t>по-селения</a:t>
            </a:r>
            <a:r>
              <a:rPr lang="ru-RU" sz="3200" b="1" dirty="0" smtClean="0">
                <a:solidFill>
                  <a:schemeClr val="accent1"/>
                </a:solidFill>
              </a:rPr>
              <a:t>, объединивши -</a:t>
            </a:r>
            <a:r>
              <a:rPr lang="ru-RU" sz="3200" b="1" dirty="0" err="1" smtClean="0">
                <a:solidFill>
                  <a:schemeClr val="accent1"/>
                </a:solidFill>
              </a:rPr>
              <a:t>еся</a:t>
            </a:r>
            <a:r>
              <a:rPr lang="ru-RU" sz="3200" b="1" dirty="0" smtClean="0">
                <a:solidFill>
                  <a:schemeClr val="accent1"/>
                </a:solidFill>
              </a:rPr>
              <a:t>  впоследствии в один город.</a:t>
            </a:r>
          </a:p>
          <a:p>
            <a:endParaRPr lang="ru-RU" dirty="0"/>
          </a:p>
        </p:txBody>
      </p:sp>
      <p:pic>
        <p:nvPicPr>
          <p:cNvPr id="5" name="Рисунок 4" descr="1636380_rimskii-holm.jpg"/>
          <p:cNvPicPr>
            <a:picLocks noChangeAspect="1"/>
          </p:cNvPicPr>
          <p:nvPr/>
        </p:nvPicPr>
        <p:blipFill>
          <a:blip r:embed="rId2" cstate="print"/>
          <a:stretch>
            <a:fillRect/>
          </a:stretch>
        </p:blipFill>
        <p:spPr>
          <a:xfrm>
            <a:off x="566602" y="2016441"/>
            <a:ext cx="5154930" cy="4443550"/>
          </a:xfrm>
          <a:prstGeom prst="rect">
            <a:avLst/>
          </a:prstGeom>
        </p:spPr>
      </p:pic>
    </p:spTree>
    <p:extLst>
      <p:ext uri="{BB962C8B-B14F-4D97-AF65-F5344CB8AC3E}">
        <p14:creationId xmlns:p14="http://schemas.microsoft.com/office/powerpoint/2010/main" xmlns="" val="15824200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365760"/>
            <a:ext cx="9601200" cy="744583"/>
          </a:xfrm>
        </p:spPr>
        <p:txBody>
          <a:bodyPr>
            <a:normAutofit fontScale="90000"/>
          </a:bodyPr>
          <a:lstStyle/>
          <a:p>
            <a:pPr algn="ctr"/>
            <a:r>
              <a:rPr lang="ru-RU" dirty="0" smtClean="0"/>
              <a:t>Рим в начале своей </a:t>
            </a:r>
            <a:r>
              <a:rPr lang="ru-RU" dirty="0" smtClean="0"/>
              <a:t>истории</a:t>
            </a:r>
            <a:endParaRPr lang="ru-RU" dirty="0"/>
          </a:p>
        </p:txBody>
      </p:sp>
      <p:sp>
        <p:nvSpPr>
          <p:cNvPr id="3" name="Текст 2"/>
          <p:cNvSpPr>
            <a:spLocks noGrp="1"/>
          </p:cNvSpPr>
          <p:nvPr>
            <p:ph type="body" idx="1"/>
          </p:nvPr>
        </p:nvSpPr>
        <p:spPr>
          <a:xfrm>
            <a:off x="6635931" y="1593669"/>
            <a:ext cx="5172892" cy="4937760"/>
          </a:xfrm>
        </p:spPr>
        <p:txBody>
          <a:bodyPr>
            <a:normAutofit/>
          </a:bodyPr>
          <a:lstStyle/>
          <a:p>
            <a:pPr algn="ctr">
              <a:buClr>
                <a:srgbClr val="A50021"/>
              </a:buClr>
            </a:pPr>
            <a:r>
              <a:rPr lang="ru-RU" b="1" dirty="0" smtClean="0">
                <a:solidFill>
                  <a:srgbClr val="0070C0"/>
                </a:solidFill>
              </a:rPr>
              <a:t>Древнейшие  римляне жили в примитивных домах из ивовых прутьев обмазанных глиной.</a:t>
            </a:r>
          </a:p>
          <a:p>
            <a:pPr algn="ctr">
              <a:buClr>
                <a:srgbClr val="A50021"/>
              </a:buClr>
            </a:pPr>
            <a:r>
              <a:rPr lang="ru-RU" b="1" dirty="0" smtClean="0">
                <a:solidFill>
                  <a:srgbClr val="0070C0"/>
                </a:solidFill>
              </a:rPr>
              <a:t>Рядом находились сад и огород, а за пределами города-поля и пастбища.</a:t>
            </a:r>
          </a:p>
          <a:p>
            <a:pPr algn="ctr">
              <a:buClr>
                <a:srgbClr val="A50021"/>
              </a:buClr>
            </a:pPr>
            <a:r>
              <a:rPr lang="ru-RU" b="1" dirty="0" smtClean="0">
                <a:solidFill>
                  <a:srgbClr val="0070C0"/>
                </a:solidFill>
              </a:rPr>
              <a:t>В результате </a:t>
            </a:r>
            <a:r>
              <a:rPr lang="ru-RU" b="1" dirty="0" smtClean="0">
                <a:solidFill>
                  <a:srgbClr val="0070C0"/>
                </a:solidFill>
              </a:rPr>
              <a:t>постоянных </a:t>
            </a:r>
            <a:r>
              <a:rPr lang="ru-RU" b="1" dirty="0" smtClean="0">
                <a:solidFill>
                  <a:srgbClr val="0070C0"/>
                </a:solidFill>
              </a:rPr>
              <a:t>войн с соседними города ми римляне расширяли подвластную </a:t>
            </a:r>
            <a:r>
              <a:rPr lang="ru-RU" b="1" dirty="0" smtClean="0">
                <a:solidFill>
                  <a:srgbClr val="0070C0"/>
                </a:solidFill>
              </a:rPr>
              <a:t>территорию</a:t>
            </a:r>
            <a:r>
              <a:rPr lang="ru-RU" b="1" dirty="0" smtClean="0">
                <a:solidFill>
                  <a:srgbClr val="0070C0"/>
                </a:solidFill>
              </a:rPr>
              <a:t>.</a:t>
            </a:r>
          </a:p>
          <a:p>
            <a:endParaRPr lang="ru-RU" dirty="0">
              <a:solidFill>
                <a:srgbClr val="0070C0"/>
              </a:solidFill>
            </a:endParaRPr>
          </a:p>
        </p:txBody>
      </p:sp>
      <p:pic>
        <p:nvPicPr>
          <p:cNvPr id="4" name="Рисунок 3" descr="Латины1.jpg"/>
          <p:cNvPicPr>
            <a:picLocks noChangeAspect="1"/>
          </p:cNvPicPr>
          <p:nvPr/>
        </p:nvPicPr>
        <p:blipFill>
          <a:blip r:embed="rId2" cstate="print"/>
          <a:stretch>
            <a:fillRect/>
          </a:stretch>
        </p:blipFill>
        <p:spPr>
          <a:xfrm>
            <a:off x="216989" y="1307011"/>
            <a:ext cx="6350000" cy="5080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418012"/>
            <a:ext cx="9601200" cy="875212"/>
          </a:xfrm>
        </p:spPr>
        <p:txBody>
          <a:bodyPr>
            <a:normAutofit/>
          </a:bodyPr>
          <a:lstStyle/>
          <a:p>
            <a:pPr algn="ctr"/>
            <a:r>
              <a:rPr lang="ru-RU" dirty="0" smtClean="0"/>
              <a:t>Рим в начале своей истории</a:t>
            </a:r>
            <a:endParaRPr lang="ru-RU" dirty="0"/>
          </a:p>
        </p:txBody>
      </p:sp>
      <p:sp>
        <p:nvSpPr>
          <p:cNvPr id="3" name="Текст 2"/>
          <p:cNvSpPr>
            <a:spLocks noGrp="1"/>
          </p:cNvSpPr>
          <p:nvPr>
            <p:ph type="body" idx="1"/>
          </p:nvPr>
        </p:nvSpPr>
        <p:spPr>
          <a:xfrm>
            <a:off x="483326" y="1476103"/>
            <a:ext cx="6230983" cy="5029199"/>
          </a:xfrm>
        </p:spPr>
        <p:txBody>
          <a:bodyPr>
            <a:normAutofit/>
          </a:bodyPr>
          <a:lstStyle/>
          <a:p>
            <a:pPr algn="ctr">
              <a:buClr>
                <a:srgbClr val="A50021"/>
              </a:buClr>
            </a:pPr>
            <a:r>
              <a:rPr lang="ru-RU" b="1" dirty="0" smtClean="0">
                <a:solidFill>
                  <a:srgbClr val="0070C0"/>
                </a:solidFill>
              </a:rPr>
              <a:t>Римляне занимались земледелием и </a:t>
            </a:r>
            <a:r>
              <a:rPr lang="ru-RU" b="1" dirty="0" smtClean="0">
                <a:solidFill>
                  <a:srgbClr val="0070C0"/>
                </a:solidFill>
              </a:rPr>
              <a:t>выращивали</a:t>
            </a:r>
            <a:r>
              <a:rPr lang="en-US" b="1" dirty="0" smtClean="0">
                <a:solidFill>
                  <a:srgbClr val="0070C0"/>
                </a:solidFill>
              </a:rPr>
              <a:t>:</a:t>
            </a:r>
          </a:p>
          <a:p>
            <a:pPr>
              <a:buClr>
                <a:srgbClr val="A50021"/>
              </a:buClr>
            </a:pPr>
            <a:r>
              <a:rPr lang="en-US" b="1" dirty="0" err="1" smtClean="0">
                <a:solidFill>
                  <a:schemeClr val="accent1"/>
                </a:solidFill>
              </a:rPr>
              <a:t>пшеницу</a:t>
            </a:r>
            <a:r>
              <a:rPr lang="en-US" b="1" dirty="0" smtClean="0">
                <a:solidFill>
                  <a:schemeClr val="accent1"/>
                </a:solidFill>
              </a:rPr>
              <a:t>,</a:t>
            </a:r>
          </a:p>
          <a:p>
            <a:pPr>
              <a:buClr>
                <a:srgbClr val="A50021"/>
              </a:buClr>
            </a:pPr>
            <a:r>
              <a:rPr lang="en-US" b="1" dirty="0" err="1" smtClean="0">
                <a:solidFill>
                  <a:schemeClr val="accent1"/>
                </a:solidFill>
              </a:rPr>
              <a:t>ячмень</a:t>
            </a:r>
            <a:r>
              <a:rPr lang="en-US" b="1" dirty="0" smtClean="0">
                <a:solidFill>
                  <a:schemeClr val="accent1"/>
                </a:solidFill>
              </a:rPr>
              <a:t>,</a:t>
            </a:r>
          </a:p>
          <a:p>
            <a:pPr>
              <a:buClr>
                <a:srgbClr val="A50021"/>
              </a:buClr>
            </a:pPr>
            <a:r>
              <a:rPr lang="en-US" b="1" dirty="0" err="1" smtClean="0">
                <a:solidFill>
                  <a:schemeClr val="accent1"/>
                </a:solidFill>
              </a:rPr>
              <a:t>виноград</a:t>
            </a:r>
            <a:r>
              <a:rPr lang="en-US" b="1" dirty="0" smtClean="0">
                <a:solidFill>
                  <a:schemeClr val="accent1"/>
                </a:solidFill>
              </a:rPr>
              <a:t>,</a:t>
            </a:r>
          </a:p>
          <a:p>
            <a:pPr>
              <a:buClr>
                <a:srgbClr val="A50021"/>
              </a:buClr>
            </a:pPr>
            <a:r>
              <a:rPr lang="en-US" b="1" dirty="0" err="1" smtClean="0">
                <a:solidFill>
                  <a:schemeClr val="accent1"/>
                </a:solidFill>
              </a:rPr>
              <a:t>лен</a:t>
            </a:r>
            <a:r>
              <a:rPr lang="en-US" b="1" dirty="0" smtClean="0">
                <a:solidFill>
                  <a:schemeClr val="accent1"/>
                </a:solidFill>
              </a:rPr>
              <a:t>.</a:t>
            </a:r>
            <a:endParaRPr lang="ru-RU" b="1" dirty="0" smtClean="0">
              <a:solidFill>
                <a:schemeClr val="accent1"/>
              </a:solidFill>
            </a:endParaRPr>
          </a:p>
          <a:p>
            <a:pPr algn="ctr">
              <a:buClr>
                <a:srgbClr val="A50021"/>
              </a:buClr>
            </a:pPr>
            <a:r>
              <a:rPr lang="ru-RU" b="1" dirty="0" smtClean="0">
                <a:solidFill>
                  <a:srgbClr val="0070C0"/>
                </a:solidFill>
              </a:rPr>
              <a:t>В Риме развивалось животноводство</a:t>
            </a:r>
            <a:r>
              <a:rPr lang="en-US" b="1" dirty="0" smtClean="0">
                <a:solidFill>
                  <a:srgbClr val="0070C0"/>
                </a:solidFill>
              </a:rPr>
              <a:t>,</a:t>
            </a:r>
            <a:r>
              <a:rPr lang="ru-RU" b="1" dirty="0" smtClean="0">
                <a:solidFill>
                  <a:srgbClr val="0070C0"/>
                </a:solidFill>
              </a:rPr>
              <a:t> римляне</a:t>
            </a:r>
            <a:r>
              <a:rPr lang="en-US" b="1" dirty="0" smtClean="0">
                <a:solidFill>
                  <a:srgbClr val="0070C0"/>
                </a:solidFill>
              </a:rPr>
              <a:t> </a:t>
            </a:r>
            <a:r>
              <a:rPr lang="en-US" b="1" dirty="0" err="1" smtClean="0">
                <a:solidFill>
                  <a:srgbClr val="0070C0"/>
                </a:solidFill>
              </a:rPr>
              <a:t>разводили</a:t>
            </a:r>
            <a:r>
              <a:rPr lang="ru-RU" b="1" dirty="0" smtClean="0">
                <a:solidFill>
                  <a:srgbClr val="0070C0"/>
                </a:solidFill>
              </a:rPr>
              <a:t>:</a:t>
            </a:r>
            <a:endParaRPr lang="en-US" b="1" dirty="0" smtClean="0">
              <a:solidFill>
                <a:srgbClr val="0070C0"/>
              </a:solidFill>
            </a:endParaRPr>
          </a:p>
          <a:p>
            <a:pPr>
              <a:buClr>
                <a:srgbClr val="A50021"/>
              </a:buClr>
            </a:pPr>
            <a:r>
              <a:rPr lang="en-US" b="1" dirty="0" err="1" smtClean="0">
                <a:solidFill>
                  <a:schemeClr val="accent1"/>
                </a:solidFill>
              </a:rPr>
              <a:t>коров</a:t>
            </a:r>
            <a:r>
              <a:rPr lang="en-US" b="1" dirty="0" smtClean="0">
                <a:solidFill>
                  <a:schemeClr val="accent1"/>
                </a:solidFill>
              </a:rPr>
              <a:t> и </a:t>
            </a:r>
            <a:r>
              <a:rPr lang="en-US" b="1" dirty="0" err="1" smtClean="0">
                <a:solidFill>
                  <a:schemeClr val="accent1"/>
                </a:solidFill>
              </a:rPr>
              <a:t>свиней</a:t>
            </a:r>
            <a:r>
              <a:rPr lang="en-US" b="1" dirty="0" smtClean="0">
                <a:solidFill>
                  <a:schemeClr val="accent1"/>
                </a:solidFill>
              </a:rPr>
              <a:t>,</a:t>
            </a:r>
          </a:p>
          <a:p>
            <a:pPr>
              <a:buClr>
                <a:srgbClr val="A50021"/>
              </a:buClr>
            </a:pPr>
            <a:r>
              <a:rPr lang="en-US" b="1" dirty="0" err="1" smtClean="0">
                <a:solidFill>
                  <a:schemeClr val="accent1"/>
                </a:solidFill>
              </a:rPr>
              <a:t>коней</a:t>
            </a:r>
            <a:r>
              <a:rPr lang="en-US" b="1" dirty="0" smtClean="0">
                <a:solidFill>
                  <a:schemeClr val="accent1"/>
                </a:solidFill>
              </a:rPr>
              <a:t> и </a:t>
            </a:r>
            <a:r>
              <a:rPr lang="en-US" b="1" dirty="0" err="1" smtClean="0">
                <a:solidFill>
                  <a:schemeClr val="accent1"/>
                </a:solidFill>
              </a:rPr>
              <a:t>ослов</a:t>
            </a:r>
            <a:r>
              <a:rPr lang="en-US" b="1" dirty="0" smtClean="0">
                <a:solidFill>
                  <a:schemeClr val="accent1"/>
                </a:solidFill>
              </a:rPr>
              <a:t>.</a:t>
            </a:r>
            <a:endParaRPr lang="ru-RU" b="1" dirty="0" smtClean="0">
              <a:solidFill>
                <a:schemeClr val="accent1"/>
              </a:solidFill>
            </a:endParaRPr>
          </a:p>
          <a:p>
            <a:endParaRPr lang="ru-RU" dirty="0"/>
          </a:p>
        </p:txBody>
      </p:sp>
      <p:pic>
        <p:nvPicPr>
          <p:cNvPr id="4" name="Рисунок 3" descr="обработка-полей.jpg"/>
          <p:cNvPicPr>
            <a:picLocks noChangeAspect="1"/>
          </p:cNvPicPr>
          <p:nvPr/>
        </p:nvPicPr>
        <p:blipFill>
          <a:blip r:embed="rId2" cstate="print"/>
          <a:stretch>
            <a:fillRect/>
          </a:stretch>
        </p:blipFill>
        <p:spPr>
          <a:xfrm>
            <a:off x="6893015" y="1749987"/>
            <a:ext cx="5029746" cy="402379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378824"/>
            <a:ext cx="9601200" cy="796834"/>
          </a:xfrm>
        </p:spPr>
        <p:txBody>
          <a:bodyPr/>
          <a:lstStyle/>
          <a:p>
            <a:pPr algn="ctr"/>
            <a:r>
              <a:rPr lang="ru-RU" dirty="0" smtClean="0"/>
              <a:t>Рим в начале своей истории</a:t>
            </a:r>
            <a:endParaRPr lang="ru-RU" dirty="0"/>
          </a:p>
        </p:txBody>
      </p:sp>
      <p:sp>
        <p:nvSpPr>
          <p:cNvPr id="3" name="Текст 2"/>
          <p:cNvSpPr>
            <a:spLocks noGrp="1"/>
          </p:cNvSpPr>
          <p:nvPr>
            <p:ph type="body" idx="1"/>
          </p:nvPr>
        </p:nvSpPr>
        <p:spPr>
          <a:xfrm>
            <a:off x="6596743" y="1463040"/>
            <a:ext cx="5355771" cy="4937760"/>
          </a:xfrm>
        </p:spPr>
        <p:txBody>
          <a:bodyPr>
            <a:normAutofit/>
          </a:bodyPr>
          <a:lstStyle/>
          <a:p>
            <a:pPr>
              <a:buClr>
                <a:srgbClr val="A50021"/>
              </a:buClr>
            </a:pPr>
            <a:r>
              <a:rPr lang="ru-RU" b="1" dirty="0" smtClean="0">
                <a:solidFill>
                  <a:srgbClr val="0070C0"/>
                </a:solidFill>
              </a:rPr>
              <a:t>Жители Рима были </a:t>
            </a:r>
            <a:r>
              <a:rPr lang="ru-RU" b="1" dirty="0" err="1" smtClean="0">
                <a:solidFill>
                  <a:srgbClr val="0070C0"/>
                </a:solidFill>
              </a:rPr>
              <a:t>искуссными</a:t>
            </a:r>
            <a:r>
              <a:rPr lang="ru-RU" b="1" dirty="0" smtClean="0">
                <a:solidFill>
                  <a:srgbClr val="0070C0"/>
                </a:solidFill>
              </a:rPr>
              <a:t> ремесленниками </a:t>
            </a:r>
            <a:r>
              <a:rPr lang="ru-RU" b="1" dirty="0" smtClean="0">
                <a:solidFill>
                  <a:srgbClr val="0070C0"/>
                </a:solidFill>
              </a:rPr>
              <a:t>- кузнецами, </a:t>
            </a:r>
            <a:r>
              <a:rPr lang="ru-RU" b="1" dirty="0" smtClean="0">
                <a:solidFill>
                  <a:srgbClr val="0070C0"/>
                </a:solidFill>
              </a:rPr>
              <a:t>ткачами</a:t>
            </a:r>
            <a:r>
              <a:rPr lang="ru-RU" b="1" dirty="0" smtClean="0">
                <a:solidFill>
                  <a:srgbClr val="0070C0"/>
                </a:solidFill>
              </a:rPr>
              <a:t>, гончарами. </a:t>
            </a:r>
          </a:p>
          <a:p>
            <a:pPr>
              <a:buClr>
                <a:srgbClr val="A50021"/>
              </a:buClr>
            </a:pPr>
            <a:r>
              <a:rPr lang="ru-RU" b="1" dirty="0" smtClean="0">
                <a:solidFill>
                  <a:srgbClr val="0070C0"/>
                </a:solidFill>
              </a:rPr>
              <a:t>Огромного размаха </a:t>
            </a:r>
            <a:r>
              <a:rPr lang="ru-RU" b="1" dirty="0" smtClean="0">
                <a:solidFill>
                  <a:srgbClr val="0070C0"/>
                </a:solidFill>
              </a:rPr>
              <a:t>достигло хлебопечение - </a:t>
            </a:r>
            <a:r>
              <a:rPr lang="ru-RU" b="1" dirty="0" smtClean="0">
                <a:solidFill>
                  <a:srgbClr val="0070C0"/>
                </a:solidFill>
              </a:rPr>
              <a:t>по всей </a:t>
            </a:r>
            <a:r>
              <a:rPr lang="ru-RU" b="1" dirty="0" err="1" smtClean="0">
                <a:solidFill>
                  <a:srgbClr val="0070C0"/>
                </a:solidFill>
              </a:rPr>
              <a:t>Латинии</a:t>
            </a:r>
            <a:r>
              <a:rPr lang="ru-RU" b="1" dirty="0" smtClean="0">
                <a:solidFill>
                  <a:srgbClr val="0070C0"/>
                </a:solidFill>
              </a:rPr>
              <a:t> были раз </a:t>
            </a:r>
            <a:r>
              <a:rPr lang="ru-RU" b="1" dirty="0" err="1" smtClean="0">
                <a:solidFill>
                  <a:srgbClr val="0070C0"/>
                </a:solidFill>
              </a:rPr>
              <a:t>бросаны</a:t>
            </a:r>
            <a:r>
              <a:rPr lang="ru-RU" b="1" dirty="0" smtClean="0">
                <a:solidFill>
                  <a:srgbClr val="0070C0"/>
                </a:solidFill>
              </a:rPr>
              <a:t>  мельницы и хлебные печи.</a:t>
            </a:r>
          </a:p>
          <a:p>
            <a:pPr>
              <a:buClr>
                <a:srgbClr val="A50021"/>
              </a:buClr>
            </a:pPr>
            <a:r>
              <a:rPr lang="ru-RU" b="1" dirty="0" smtClean="0">
                <a:solidFill>
                  <a:srgbClr val="0070C0"/>
                </a:solidFill>
              </a:rPr>
              <a:t>Несколько древнейших мельниц сохранились до сих пор в рабочем состоянии.</a:t>
            </a:r>
          </a:p>
          <a:p>
            <a:endParaRPr lang="ru-RU" dirty="0"/>
          </a:p>
        </p:txBody>
      </p:sp>
      <p:pic>
        <p:nvPicPr>
          <p:cNvPr id="4" name="Рисунок 3" descr="200568817.jpg"/>
          <p:cNvPicPr>
            <a:picLocks noChangeAspect="1"/>
          </p:cNvPicPr>
          <p:nvPr/>
        </p:nvPicPr>
        <p:blipFill>
          <a:blip r:embed="rId2" cstate="print"/>
          <a:stretch>
            <a:fillRect/>
          </a:stretch>
        </p:blipFill>
        <p:spPr>
          <a:xfrm>
            <a:off x="222069" y="1476104"/>
            <a:ext cx="6257109" cy="451395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11.jpg"/>
          <p:cNvPicPr>
            <a:picLocks noChangeAspect="1"/>
          </p:cNvPicPr>
          <p:nvPr/>
        </p:nvPicPr>
        <p:blipFill>
          <a:blip r:embed="rId2" cstate="print"/>
          <a:stretch>
            <a:fillRect/>
          </a:stretch>
        </p:blipFill>
        <p:spPr>
          <a:xfrm>
            <a:off x="1" y="0"/>
            <a:ext cx="12191999" cy="6858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431075"/>
            <a:ext cx="9601200" cy="901336"/>
          </a:xfrm>
        </p:spPr>
        <p:txBody>
          <a:bodyPr>
            <a:normAutofit/>
          </a:bodyPr>
          <a:lstStyle/>
          <a:p>
            <a:pPr algn="ctr"/>
            <a:r>
              <a:rPr lang="ru-RU" dirty="0" smtClean="0">
                <a:solidFill>
                  <a:srgbClr val="0070C0"/>
                </a:solidFill>
              </a:rPr>
              <a:t>Закрепление</a:t>
            </a:r>
            <a:endParaRPr lang="ru-RU" dirty="0">
              <a:solidFill>
                <a:srgbClr val="0070C0"/>
              </a:solidFill>
            </a:endParaRPr>
          </a:p>
        </p:txBody>
      </p:sp>
      <p:sp>
        <p:nvSpPr>
          <p:cNvPr id="3" name="Текст 2"/>
          <p:cNvSpPr>
            <a:spLocks noGrp="1"/>
          </p:cNvSpPr>
          <p:nvPr>
            <p:ph type="body" idx="1"/>
          </p:nvPr>
        </p:nvSpPr>
        <p:spPr>
          <a:xfrm>
            <a:off x="1293813" y="1645920"/>
            <a:ext cx="9601200" cy="4336869"/>
          </a:xfrm>
        </p:spPr>
        <p:txBody>
          <a:bodyPr>
            <a:normAutofit/>
          </a:bodyPr>
          <a:lstStyle/>
          <a:p>
            <a:pPr algn="ctr"/>
            <a:r>
              <a:rPr lang="ru-RU" sz="3600" b="1" dirty="0" smtClean="0">
                <a:solidFill>
                  <a:schemeClr val="accent1"/>
                </a:solidFill>
              </a:rPr>
              <a:t>Вопросы:</a:t>
            </a:r>
            <a:endParaRPr lang="ru-RU" sz="3600" b="1" dirty="0" smtClean="0">
              <a:solidFill>
                <a:schemeClr val="accent1"/>
              </a:solidFill>
            </a:endParaRPr>
          </a:p>
          <a:p>
            <a:r>
              <a:rPr lang="ru-RU" sz="3600" b="1" dirty="0" smtClean="0">
                <a:solidFill>
                  <a:srgbClr val="0070C0"/>
                </a:solidFill>
              </a:rPr>
              <a:t>1.Бог войны у римлян (Марс);</a:t>
            </a:r>
          </a:p>
          <a:p>
            <a:r>
              <a:rPr lang="ru-RU" sz="3600" b="1" dirty="0" smtClean="0">
                <a:solidFill>
                  <a:srgbClr val="0070C0"/>
                </a:solidFill>
              </a:rPr>
              <a:t>2.Совет, в котором заседали старейшины родов  (сенат);</a:t>
            </a:r>
          </a:p>
          <a:p>
            <a:r>
              <a:rPr lang="ru-RU" sz="3600" b="1" dirty="0" smtClean="0">
                <a:solidFill>
                  <a:srgbClr val="0070C0"/>
                </a:solidFill>
              </a:rPr>
              <a:t>3.Река, на берегах которой возник Рим (Тибр);</a:t>
            </a:r>
          </a:p>
          <a:p>
            <a:r>
              <a:rPr lang="ru-RU" sz="3600" b="1" dirty="0" smtClean="0">
                <a:solidFill>
                  <a:srgbClr val="0070C0"/>
                </a:solidFill>
              </a:rPr>
              <a:t>4.Легендарный основатель Рима (Ромул);</a:t>
            </a:r>
          </a:p>
          <a:p>
            <a:r>
              <a:rPr lang="ru-RU" sz="3600" b="1" dirty="0" smtClean="0">
                <a:solidFill>
                  <a:srgbClr val="0070C0"/>
                </a:solidFill>
              </a:rPr>
              <a:t>5.Воин из охраны царя (ликтор).</a:t>
            </a:r>
          </a:p>
          <a:p>
            <a:endParaRPr lang="ru-RU" b="1" dirty="0">
              <a:solidFill>
                <a:srgbClr val="0070C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627017"/>
            <a:ext cx="9601200" cy="1058093"/>
          </a:xfrm>
        </p:spPr>
        <p:txBody>
          <a:bodyPr>
            <a:normAutofit/>
          </a:bodyPr>
          <a:lstStyle/>
          <a:p>
            <a:pPr algn="ctr"/>
            <a:r>
              <a:rPr lang="ru-RU" b="1" dirty="0" smtClean="0"/>
              <a:t>Домашнее задание</a:t>
            </a:r>
            <a:endParaRPr lang="ru-RU" dirty="0"/>
          </a:p>
        </p:txBody>
      </p:sp>
      <p:sp>
        <p:nvSpPr>
          <p:cNvPr id="3" name="Текст 2"/>
          <p:cNvSpPr>
            <a:spLocks noGrp="1"/>
          </p:cNvSpPr>
          <p:nvPr>
            <p:ph type="body" idx="1"/>
          </p:nvPr>
        </p:nvSpPr>
        <p:spPr>
          <a:xfrm>
            <a:off x="757646" y="2063931"/>
            <a:ext cx="5421085" cy="4140926"/>
          </a:xfrm>
        </p:spPr>
        <p:txBody>
          <a:bodyPr>
            <a:normAutofit/>
          </a:bodyPr>
          <a:lstStyle/>
          <a:p>
            <a:r>
              <a:rPr lang="ru-RU" sz="3600" b="1" dirty="0" smtClean="0">
                <a:solidFill>
                  <a:srgbClr val="0000FF"/>
                </a:solidFill>
              </a:rPr>
              <a:t>1.Изучить материал параграфа 44.</a:t>
            </a:r>
          </a:p>
          <a:p>
            <a:r>
              <a:rPr lang="ru-RU" sz="3600" b="1" dirty="0" smtClean="0">
                <a:solidFill>
                  <a:srgbClr val="0000FF"/>
                </a:solidFill>
              </a:rPr>
              <a:t>2.Выучить новые слова.</a:t>
            </a:r>
          </a:p>
          <a:p>
            <a:endParaRPr lang="ru-RU" sz="3600" b="1" dirty="0"/>
          </a:p>
        </p:txBody>
      </p:sp>
      <p:pic>
        <p:nvPicPr>
          <p:cNvPr id="4" name="Рисунок 3" descr="105044.jpg"/>
          <p:cNvPicPr>
            <a:picLocks noChangeAspect="1"/>
          </p:cNvPicPr>
          <p:nvPr/>
        </p:nvPicPr>
        <p:blipFill>
          <a:blip r:embed="rId2" cstate="print"/>
          <a:stretch>
            <a:fillRect/>
          </a:stretch>
        </p:blipFill>
        <p:spPr>
          <a:xfrm>
            <a:off x="6701246" y="1782396"/>
            <a:ext cx="4156367" cy="473597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lstStyle/>
          <a:p>
            <a:pPr algn="ctr"/>
            <a:r>
              <a:rPr lang="ru-RU" b="1" dirty="0" smtClean="0">
                <a:solidFill>
                  <a:srgbClr val="0070C0"/>
                </a:solidFill>
              </a:rPr>
              <a:t>План урока:</a:t>
            </a:r>
            <a:endParaRPr lang="ru-RU" b="1" dirty="0">
              <a:solidFill>
                <a:srgbClr val="0070C0"/>
              </a:solidFill>
            </a:endParaRPr>
          </a:p>
        </p:txBody>
      </p:sp>
      <p:sp>
        <p:nvSpPr>
          <p:cNvPr id="14" name="Объект 13"/>
          <p:cNvSpPr>
            <a:spLocks noGrp="1"/>
          </p:cNvSpPr>
          <p:nvPr>
            <p:ph idx="1"/>
          </p:nvPr>
        </p:nvSpPr>
        <p:spPr/>
        <p:txBody>
          <a:bodyPr>
            <a:normAutofit/>
          </a:bodyPr>
          <a:lstStyle/>
          <a:p>
            <a:pPr>
              <a:buFont typeface="Wingdings" pitchFamily="2" charset="2"/>
              <a:buChar char="v"/>
            </a:pPr>
            <a:r>
              <a:rPr lang="ru-RU" b="1" dirty="0" smtClean="0">
                <a:solidFill>
                  <a:schemeClr val="accent1"/>
                </a:solidFill>
              </a:rPr>
              <a:t>Географическое </a:t>
            </a:r>
            <a:r>
              <a:rPr lang="ru-RU" b="1" dirty="0" smtClean="0">
                <a:solidFill>
                  <a:schemeClr val="accent1"/>
                </a:solidFill>
              </a:rPr>
              <a:t>положение и природные условия </a:t>
            </a:r>
            <a:r>
              <a:rPr lang="ru-RU" b="1" dirty="0" err="1" smtClean="0">
                <a:solidFill>
                  <a:schemeClr val="accent1"/>
                </a:solidFill>
              </a:rPr>
              <a:t>Апеннинского</a:t>
            </a:r>
            <a:r>
              <a:rPr lang="ru-RU" b="1" dirty="0" smtClean="0">
                <a:solidFill>
                  <a:schemeClr val="accent1"/>
                </a:solidFill>
              </a:rPr>
              <a:t> </a:t>
            </a:r>
            <a:r>
              <a:rPr lang="ru-RU" b="1" dirty="0" smtClean="0">
                <a:solidFill>
                  <a:schemeClr val="accent1"/>
                </a:solidFill>
              </a:rPr>
              <a:t>полуострова.</a:t>
            </a:r>
          </a:p>
          <a:p>
            <a:pPr>
              <a:buFont typeface="Wingdings" pitchFamily="2" charset="2"/>
              <a:buChar char="v"/>
            </a:pPr>
            <a:r>
              <a:rPr lang="ru-RU" b="1" dirty="0" smtClean="0">
                <a:solidFill>
                  <a:schemeClr val="accent1"/>
                </a:solidFill>
              </a:rPr>
              <a:t>Народы </a:t>
            </a:r>
            <a:r>
              <a:rPr lang="ru-RU" b="1" dirty="0" smtClean="0">
                <a:solidFill>
                  <a:schemeClr val="accent1"/>
                </a:solidFill>
              </a:rPr>
              <a:t>населяющие </a:t>
            </a:r>
            <a:r>
              <a:rPr lang="ru-RU" b="1" dirty="0" err="1" smtClean="0">
                <a:solidFill>
                  <a:schemeClr val="accent1"/>
                </a:solidFill>
              </a:rPr>
              <a:t>Апеннинский</a:t>
            </a:r>
            <a:r>
              <a:rPr lang="ru-RU" b="1" dirty="0" smtClean="0">
                <a:solidFill>
                  <a:schemeClr val="accent1"/>
                </a:solidFill>
              </a:rPr>
              <a:t> </a:t>
            </a:r>
            <a:r>
              <a:rPr lang="ru-RU" b="1" dirty="0" smtClean="0">
                <a:solidFill>
                  <a:schemeClr val="accent1"/>
                </a:solidFill>
              </a:rPr>
              <a:t>полуостров.</a:t>
            </a:r>
          </a:p>
          <a:p>
            <a:pPr>
              <a:buFont typeface="Wingdings" pitchFamily="2" charset="2"/>
              <a:buChar char="v"/>
            </a:pPr>
            <a:r>
              <a:rPr lang="ru-RU" b="1" dirty="0" smtClean="0">
                <a:solidFill>
                  <a:schemeClr val="accent1"/>
                </a:solidFill>
              </a:rPr>
              <a:t>Легенды </a:t>
            </a:r>
            <a:r>
              <a:rPr lang="ru-RU" b="1" dirty="0" smtClean="0">
                <a:solidFill>
                  <a:schemeClr val="accent1"/>
                </a:solidFill>
              </a:rPr>
              <a:t>об основании </a:t>
            </a:r>
            <a:r>
              <a:rPr lang="ru-RU" b="1" dirty="0" smtClean="0">
                <a:solidFill>
                  <a:schemeClr val="accent1"/>
                </a:solidFill>
              </a:rPr>
              <a:t>Рима.</a:t>
            </a:r>
          </a:p>
          <a:p>
            <a:pPr>
              <a:buFont typeface="Wingdings" pitchFamily="2" charset="2"/>
              <a:buChar char="v"/>
            </a:pPr>
            <a:r>
              <a:rPr lang="ru-RU" b="1" dirty="0" smtClean="0">
                <a:solidFill>
                  <a:schemeClr val="accent1"/>
                </a:solidFill>
              </a:rPr>
              <a:t>Город </a:t>
            </a:r>
            <a:r>
              <a:rPr lang="ru-RU" b="1" dirty="0" smtClean="0">
                <a:solidFill>
                  <a:schemeClr val="accent1"/>
                </a:solidFill>
              </a:rPr>
              <a:t>на семи холмах и его </a:t>
            </a:r>
            <a:r>
              <a:rPr lang="ru-RU" b="1" dirty="0" smtClean="0">
                <a:solidFill>
                  <a:schemeClr val="accent1"/>
                </a:solidFill>
              </a:rPr>
              <a:t>обитатели.</a:t>
            </a:r>
          </a:p>
          <a:p>
            <a:pPr>
              <a:buFont typeface="Wingdings" pitchFamily="2" charset="2"/>
              <a:buChar char="v"/>
            </a:pPr>
            <a:r>
              <a:rPr lang="ru-RU" b="1" dirty="0" smtClean="0">
                <a:solidFill>
                  <a:schemeClr val="accent1"/>
                </a:solidFill>
              </a:rPr>
              <a:t>Система   </a:t>
            </a:r>
            <a:r>
              <a:rPr lang="ru-RU" b="1" dirty="0" smtClean="0">
                <a:solidFill>
                  <a:schemeClr val="accent1"/>
                </a:solidFill>
              </a:rPr>
              <a:t>управления в Древнем Риме.</a:t>
            </a:r>
          </a:p>
          <a:p>
            <a:pPr>
              <a:buFont typeface="Wingdings" pitchFamily="2" charset="2"/>
              <a:buChar char="v"/>
            </a:pPr>
            <a:endParaRPr lang="ru-RU" dirty="0" smtClean="0"/>
          </a:p>
        </p:txBody>
      </p:sp>
    </p:spTree>
    <p:extLst>
      <p:ext uri="{BB962C8B-B14F-4D97-AF65-F5344CB8AC3E}">
        <p14:creationId xmlns:p14="http://schemas.microsoft.com/office/powerpoint/2010/main" xmlns="" val="4780884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841660_konturnaya-karta-drevnii-rim.jpg"/>
          <p:cNvPicPr>
            <a:picLocks noGrp="1" noChangeAspect="1"/>
          </p:cNvPicPr>
          <p:nvPr>
            <p:ph type="pic" idx="1"/>
          </p:nvPr>
        </p:nvPicPr>
        <p:blipFill>
          <a:blip r:embed="rId2" cstate="print"/>
          <a:srcRect t="14101" b="14101"/>
          <a:stretch>
            <a:fillRect/>
          </a:stretch>
        </p:blipFill>
        <p:spPr>
          <a:xfrm>
            <a:off x="0" y="-1"/>
            <a:ext cx="7432766" cy="6810309"/>
          </a:xfrm>
        </p:spPr>
      </p:pic>
      <p:pic>
        <p:nvPicPr>
          <p:cNvPr id="13" name="Рисунок 12" descr="8_prichin_pochemu_Rim_pal5.jpg"/>
          <p:cNvPicPr>
            <a:picLocks noChangeAspect="1"/>
          </p:cNvPicPr>
          <p:nvPr/>
        </p:nvPicPr>
        <p:blipFill>
          <a:blip r:embed="rId3" cstate="print"/>
          <a:stretch>
            <a:fillRect/>
          </a:stretch>
        </p:blipFill>
        <p:spPr>
          <a:xfrm>
            <a:off x="7380514" y="0"/>
            <a:ext cx="4811485" cy="6858000"/>
          </a:xfrm>
          <a:prstGeom prst="rect">
            <a:avLst/>
          </a:prstGeom>
        </p:spPr>
      </p:pic>
    </p:spTree>
    <p:extLst>
      <p:ext uri="{BB962C8B-B14F-4D97-AF65-F5344CB8AC3E}">
        <p14:creationId xmlns:p14="http://schemas.microsoft.com/office/powerpoint/2010/main" xmlns="" val="40186751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222070"/>
            <a:ext cx="9601200" cy="953588"/>
          </a:xfrm>
        </p:spPr>
        <p:txBody>
          <a:bodyPr>
            <a:noAutofit/>
          </a:bodyPr>
          <a:lstStyle/>
          <a:p>
            <a:pPr algn="ctr"/>
            <a:r>
              <a:rPr lang="ru-RU" sz="3200" b="1" dirty="0" smtClean="0"/>
              <a:t>Географическое положение и природные условия </a:t>
            </a:r>
            <a:r>
              <a:rPr lang="ru-RU" sz="3200" b="1" dirty="0" err="1" smtClean="0"/>
              <a:t>Апеннинского</a:t>
            </a:r>
            <a:r>
              <a:rPr lang="ru-RU" sz="3200" b="1" dirty="0" smtClean="0"/>
              <a:t> </a:t>
            </a:r>
            <a:r>
              <a:rPr lang="ru-RU" sz="3200" b="1" dirty="0" smtClean="0"/>
              <a:t>полуострова</a:t>
            </a:r>
            <a:endParaRPr lang="ru-RU" sz="3200" b="1" dirty="0"/>
          </a:p>
        </p:txBody>
      </p:sp>
      <p:sp>
        <p:nvSpPr>
          <p:cNvPr id="3" name="Текст 2"/>
          <p:cNvSpPr>
            <a:spLocks noGrp="1"/>
          </p:cNvSpPr>
          <p:nvPr>
            <p:ph type="body" idx="1"/>
          </p:nvPr>
        </p:nvSpPr>
        <p:spPr>
          <a:xfrm>
            <a:off x="8281850" y="914400"/>
            <a:ext cx="3910149" cy="5943600"/>
          </a:xfrm>
        </p:spPr>
        <p:txBody>
          <a:bodyPr>
            <a:normAutofit/>
          </a:bodyPr>
          <a:lstStyle/>
          <a:p>
            <a:pPr algn="ctr">
              <a:buClr>
                <a:srgbClr val="A50021"/>
              </a:buClr>
            </a:pPr>
            <a:r>
              <a:rPr lang="ru-RU" b="1" i="1" dirty="0" smtClean="0">
                <a:solidFill>
                  <a:srgbClr val="0070C0"/>
                </a:solidFill>
              </a:rPr>
              <a:t>Рассмотрите </a:t>
            </a:r>
            <a:r>
              <a:rPr lang="ru-RU" b="1" i="1" dirty="0" smtClean="0">
                <a:solidFill>
                  <a:srgbClr val="0070C0"/>
                </a:solidFill>
              </a:rPr>
              <a:t>слайд</a:t>
            </a:r>
            <a:endParaRPr lang="ru-RU" b="1" i="1" dirty="0" smtClean="0">
              <a:solidFill>
                <a:srgbClr val="0070C0"/>
              </a:solidFill>
            </a:endParaRPr>
          </a:p>
          <a:p>
            <a:pPr marL="514350" indent="-514350">
              <a:buClr>
                <a:srgbClr val="A50021"/>
              </a:buClr>
              <a:buFont typeface="+mj-lt"/>
              <a:buAutoNum type="arabicParenR"/>
            </a:pPr>
            <a:r>
              <a:rPr lang="ru-RU" b="1" dirty="0" smtClean="0">
                <a:solidFill>
                  <a:schemeClr val="accent1"/>
                </a:solidFill>
              </a:rPr>
              <a:t>Опишите </a:t>
            </a:r>
            <a:r>
              <a:rPr lang="ru-RU" b="1" dirty="0" smtClean="0">
                <a:solidFill>
                  <a:schemeClr val="accent1"/>
                </a:solidFill>
              </a:rPr>
              <a:t>географическое положение и природные условия </a:t>
            </a:r>
            <a:r>
              <a:rPr lang="ru-RU" b="1" dirty="0" err="1" smtClean="0">
                <a:solidFill>
                  <a:schemeClr val="accent1"/>
                </a:solidFill>
              </a:rPr>
              <a:t>Апеннинского</a:t>
            </a:r>
            <a:r>
              <a:rPr lang="ru-RU" b="1" dirty="0" smtClean="0">
                <a:solidFill>
                  <a:schemeClr val="accent1"/>
                </a:solidFill>
              </a:rPr>
              <a:t> полуострова</a:t>
            </a:r>
            <a:r>
              <a:rPr lang="en-US" b="1" dirty="0" smtClean="0">
                <a:solidFill>
                  <a:schemeClr val="accent1"/>
                </a:solidFill>
              </a:rPr>
              <a:t>?</a:t>
            </a:r>
            <a:endParaRPr lang="ru-RU" b="1" dirty="0" smtClean="0">
              <a:solidFill>
                <a:schemeClr val="accent1"/>
              </a:solidFill>
            </a:endParaRPr>
          </a:p>
          <a:p>
            <a:pPr marL="514350" indent="-514350">
              <a:buClr>
                <a:srgbClr val="A50021"/>
              </a:buClr>
              <a:buFont typeface="+mj-lt"/>
              <a:buAutoNum type="arabicParenR"/>
            </a:pPr>
            <a:r>
              <a:rPr lang="ru-RU" b="1" dirty="0" smtClean="0">
                <a:solidFill>
                  <a:schemeClr val="accent1"/>
                </a:solidFill>
              </a:rPr>
              <a:t> </a:t>
            </a:r>
            <a:r>
              <a:rPr lang="ru-RU" b="1" dirty="0" smtClean="0">
                <a:solidFill>
                  <a:schemeClr val="accent1"/>
                </a:solidFill>
              </a:rPr>
              <a:t>Что общего между Апе</a:t>
            </a:r>
            <a:r>
              <a:rPr lang="en-US" b="1" dirty="0" smtClean="0">
                <a:solidFill>
                  <a:schemeClr val="accent1"/>
                </a:solidFill>
              </a:rPr>
              <a:t>-</a:t>
            </a:r>
            <a:r>
              <a:rPr lang="ru-RU" b="1" dirty="0" err="1" smtClean="0">
                <a:solidFill>
                  <a:schemeClr val="accent1"/>
                </a:solidFill>
              </a:rPr>
              <a:t>ннинами</a:t>
            </a:r>
            <a:r>
              <a:rPr lang="ru-RU" b="1" dirty="0" smtClean="0">
                <a:solidFill>
                  <a:schemeClr val="accent1"/>
                </a:solidFill>
              </a:rPr>
              <a:t>(где было </a:t>
            </a:r>
            <a:r>
              <a:rPr lang="ru-RU" b="1" dirty="0" err="1" smtClean="0">
                <a:solidFill>
                  <a:schemeClr val="accent1"/>
                </a:solidFill>
              </a:rPr>
              <a:t>распо</a:t>
            </a:r>
            <a:r>
              <a:rPr lang="ru-RU" b="1" dirty="0" smtClean="0">
                <a:solidFill>
                  <a:schemeClr val="accent1"/>
                </a:solidFill>
              </a:rPr>
              <a:t>- </a:t>
            </a:r>
            <a:r>
              <a:rPr lang="ru-RU" b="1" dirty="0" err="1" smtClean="0">
                <a:solidFill>
                  <a:schemeClr val="accent1"/>
                </a:solidFill>
              </a:rPr>
              <a:t>ложено</a:t>
            </a:r>
            <a:r>
              <a:rPr lang="ru-RU" b="1" dirty="0" smtClean="0">
                <a:solidFill>
                  <a:schemeClr val="accent1"/>
                </a:solidFill>
              </a:rPr>
              <a:t> Римское </a:t>
            </a:r>
            <a:r>
              <a:rPr lang="ru-RU" b="1" dirty="0" err="1" smtClean="0">
                <a:solidFill>
                  <a:schemeClr val="accent1"/>
                </a:solidFill>
              </a:rPr>
              <a:t>государ</a:t>
            </a:r>
            <a:r>
              <a:rPr lang="ru-RU" b="1" dirty="0" smtClean="0">
                <a:solidFill>
                  <a:schemeClr val="accent1"/>
                </a:solidFill>
              </a:rPr>
              <a:t> </a:t>
            </a:r>
            <a:r>
              <a:rPr lang="ru-RU" b="1" dirty="0" err="1" smtClean="0">
                <a:solidFill>
                  <a:schemeClr val="accent1"/>
                </a:solidFill>
              </a:rPr>
              <a:t>ство</a:t>
            </a:r>
            <a:r>
              <a:rPr lang="ru-RU" b="1" dirty="0" smtClean="0">
                <a:solidFill>
                  <a:schemeClr val="accent1"/>
                </a:solidFill>
              </a:rPr>
              <a:t>) и Балканами, где расположена Греция?</a:t>
            </a:r>
          </a:p>
          <a:p>
            <a:endParaRPr lang="ru-RU" dirty="0"/>
          </a:p>
        </p:txBody>
      </p:sp>
      <p:pic>
        <p:nvPicPr>
          <p:cNvPr id="4" name="Рисунок 3" descr="685bdaf95cb81348a36ea0295bf51b43.jpg"/>
          <p:cNvPicPr>
            <a:picLocks noChangeAspect="1"/>
          </p:cNvPicPr>
          <p:nvPr/>
        </p:nvPicPr>
        <p:blipFill>
          <a:blip r:embed="rId2" cstate="print"/>
          <a:stretch>
            <a:fillRect/>
          </a:stretch>
        </p:blipFill>
        <p:spPr>
          <a:xfrm>
            <a:off x="4323807" y="1267096"/>
            <a:ext cx="3995242" cy="4950824"/>
          </a:xfrm>
          <a:prstGeom prst="rect">
            <a:avLst/>
          </a:prstGeom>
        </p:spPr>
      </p:pic>
      <p:pic>
        <p:nvPicPr>
          <p:cNvPr id="5" name="Рисунок 4" descr="3dc926040214f43f5850a761795a038e.jpg"/>
          <p:cNvPicPr>
            <a:picLocks noChangeAspect="1"/>
          </p:cNvPicPr>
          <p:nvPr/>
        </p:nvPicPr>
        <p:blipFill>
          <a:blip r:embed="rId3" cstate="print"/>
          <a:stretch>
            <a:fillRect/>
          </a:stretch>
        </p:blipFill>
        <p:spPr>
          <a:xfrm>
            <a:off x="0" y="2239989"/>
            <a:ext cx="4329385" cy="461801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293813" y="169817"/>
            <a:ext cx="9601200" cy="718458"/>
          </a:xfrm>
        </p:spPr>
        <p:txBody>
          <a:bodyPr>
            <a:normAutofit/>
          </a:bodyPr>
          <a:lstStyle/>
          <a:p>
            <a:pPr algn="ctr"/>
            <a:r>
              <a:rPr lang="ru-RU" b="1" dirty="0" smtClean="0">
                <a:solidFill>
                  <a:srgbClr val="0070C0"/>
                </a:solidFill>
              </a:rPr>
              <a:t>Этруски</a:t>
            </a:r>
            <a:endParaRPr lang="ru-RU" dirty="0">
              <a:solidFill>
                <a:srgbClr val="0070C0"/>
              </a:solidFill>
            </a:endParaRPr>
          </a:p>
        </p:txBody>
      </p:sp>
      <p:pic>
        <p:nvPicPr>
          <p:cNvPr id="5" name="Содержимое 4" descr="eeIl4bFcuzY.jpg"/>
          <p:cNvPicPr>
            <a:picLocks noGrp="1" noChangeAspect="1"/>
          </p:cNvPicPr>
          <p:nvPr>
            <p:ph idx="1"/>
          </p:nvPr>
        </p:nvPicPr>
        <p:blipFill>
          <a:blip r:embed="rId2" cstate="print"/>
          <a:stretch>
            <a:fillRect/>
          </a:stretch>
        </p:blipFill>
        <p:spPr>
          <a:xfrm>
            <a:off x="700758" y="386502"/>
            <a:ext cx="3975745" cy="5973507"/>
          </a:xfrm>
        </p:spPr>
      </p:pic>
      <p:sp>
        <p:nvSpPr>
          <p:cNvPr id="6" name="TextBox 5"/>
          <p:cNvSpPr txBox="1"/>
          <p:nvPr/>
        </p:nvSpPr>
        <p:spPr>
          <a:xfrm>
            <a:off x="5381896" y="1436914"/>
            <a:ext cx="6296297" cy="4573560"/>
          </a:xfrm>
          <a:prstGeom prst="rect">
            <a:avLst/>
          </a:prstGeom>
          <a:noFill/>
        </p:spPr>
        <p:txBody>
          <a:bodyPr wrap="square" rtlCol="0">
            <a:spAutoFit/>
          </a:bodyPr>
          <a:lstStyle/>
          <a:p>
            <a:pPr marL="342900" indent="-342900">
              <a:spcBef>
                <a:spcPct val="20000"/>
              </a:spcBef>
              <a:buClr>
                <a:srgbClr val="A50021"/>
              </a:buClr>
              <a:buSzPct val="50000"/>
            </a:pPr>
            <a:r>
              <a:rPr lang="ru-RU" sz="2800" b="1" dirty="0" smtClean="0">
                <a:solidFill>
                  <a:schemeClr val="accent1"/>
                </a:solidFill>
                <a:latin typeface="Times New Roman" pitchFamily="18" charset="0"/>
              </a:rPr>
              <a:t>Этруски одними из первых стали обрабатывать железо и делать из него орудия труда и оружие.</a:t>
            </a:r>
          </a:p>
          <a:p>
            <a:pPr marL="342900" indent="-342900">
              <a:spcBef>
                <a:spcPct val="20000"/>
              </a:spcBef>
              <a:buClr>
                <a:srgbClr val="A50021"/>
              </a:buClr>
              <a:buSzPct val="50000"/>
            </a:pPr>
            <a:r>
              <a:rPr lang="ru-RU" sz="2800" b="1" dirty="0" smtClean="0">
                <a:solidFill>
                  <a:schemeClr val="accent1"/>
                </a:solidFill>
                <a:latin typeface="Times New Roman" pitchFamily="18" charset="0"/>
              </a:rPr>
              <a:t>Ученые находят железные боевые доспехи этрусков в захоронениях относящихся к 7 в. до н.э.</a:t>
            </a:r>
          </a:p>
          <a:p>
            <a:pPr marL="342900" indent="-342900">
              <a:spcBef>
                <a:spcPct val="20000"/>
              </a:spcBef>
              <a:buClr>
                <a:srgbClr val="A50021"/>
              </a:buClr>
              <a:buSzPct val="50000"/>
            </a:pPr>
            <a:r>
              <a:rPr lang="ru-RU" sz="2800" b="1" dirty="0" err="1" smtClean="0">
                <a:solidFill>
                  <a:schemeClr val="accent1"/>
                </a:solidFill>
                <a:latin typeface="Times New Roman" pitchFamily="18" charset="0"/>
              </a:rPr>
              <a:t>Этруское</a:t>
            </a:r>
            <a:r>
              <a:rPr lang="ru-RU" sz="2800" b="1" dirty="0" smtClean="0">
                <a:solidFill>
                  <a:schemeClr val="accent1"/>
                </a:solidFill>
                <a:latin typeface="Times New Roman" pitchFamily="18" charset="0"/>
              </a:rPr>
              <a:t> войско было самым </a:t>
            </a:r>
            <a:r>
              <a:rPr lang="ru-RU" sz="2800" b="1" dirty="0" err="1" smtClean="0">
                <a:solidFill>
                  <a:schemeClr val="accent1"/>
                </a:solidFill>
                <a:latin typeface="Times New Roman" pitchFamily="18" charset="0"/>
              </a:rPr>
              <a:t>си-льным</a:t>
            </a:r>
            <a:r>
              <a:rPr lang="ru-RU" sz="2800" b="1" dirty="0" smtClean="0">
                <a:solidFill>
                  <a:schemeClr val="accent1"/>
                </a:solidFill>
                <a:latin typeface="Times New Roman" pitchFamily="18" charset="0"/>
              </a:rPr>
              <a:t> на </a:t>
            </a:r>
            <a:r>
              <a:rPr lang="ru-RU" sz="2800" b="1" dirty="0" err="1" smtClean="0">
                <a:solidFill>
                  <a:schemeClr val="accent1"/>
                </a:solidFill>
                <a:latin typeface="Times New Roman" pitchFamily="18" charset="0"/>
              </a:rPr>
              <a:t>Аппенинах</a:t>
            </a:r>
            <a:r>
              <a:rPr lang="ru-RU" sz="2800" b="1" dirty="0" smtClean="0">
                <a:solidFill>
                  <a:schemeClr val="accent1"/>
                </a:solidFill>
                <a:latin typeface="Times New Roman" pitchFamily="18" charset="0"/>
              </a:rPr>
              <a:t> и в </a:t>
            </a:r>
            <a:r>
              <a:rPr lang="en-US" sz="2800" b="1" dirty="0" smtClean="0">
                <a:solidFill>
                  <a:schemeClr val="accent1"/>
                </a:solidFill>
                <a:latin typeface="Times New Roman" pitchFamily="18" charset="0"/>
              </a:rPr>
              <a:t>VII </a:t>
            </a:r>
            <a:r>
              <a:rPr lang="ru-RU" sz="2800" b="1" dirty="0" smtClean="0">
                <a:solidFill>
                  <a:schemeClr val="accent1"/>
                </a:solidFill>
                <a:latin typeface="Times New Roman" pitchFamily="18" charset="0"/>
              </a:rPr>
              <a:t>в. до н.э. они подчинили себе </a:t>
            </a:r>
            <a:r>
              <a:rPr lang="ru-RU" sz="2800" b="1" dirty="0" err="1" smtClean="0">
                <a:solidFill>
                  <a:schemeClr val="accent1"/>
                </a:solidFill>
                <a:latin typeface="Times New Roman" pitchFamily="18" charset="0"/>
              </a:rPr>
              <a:t>прак-тически</a:t>
            </a:r>
            <a:r>
              <a:rPr lang="ru-RU" sz="2800" b="1" dirty="0" smtClean="0">
                <a:solidFill>
                  <a:schemeClr val="accent1"/>
                </a:solidFill>
                <a:latin typeface="Times New Roman" pitchFamily="18" charset="0"/>
              </a:rPr>
              <a:t> весь полуостров.</a:t>
            </a:r>
            <a:endParaRPr lang="ru-RU" sz="2800" b="1" dirty="0">
              <a:solidFill>
                <a:schemeClr val="accent1"/>
              </a:solidFill>
              <a:latin typeface="Times New Roman" pitchFamily="18" charset="0"/>
            </a:endParaRPr>
          </a:p>
        </p:txBody>
      </p:sp>
    </p:spTree>
    <p:extLst>
      <p:ext uri="{BB962C8B-B14F-4D97-AF65-F5344CB8AC3E}">
        <p14:creationId xmlns:p14="http://schemas.microsoft.com/office/powerpoint/2010/main" xmlns="" val="32583038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304800"/>
            <a:ext cx="9601200" cy="727166"/>
          </a:xfrm>
        </p:spPr>
        <p:txBody>
          <a:bodyPr/>
          <a:lstStyle/>
          <a:p>
            <a:pPr algn="ctr"/>
            <a:r>
              <a:rPr lang="ru-RU" b="1" dirty="0" smtClean="0">
                <a:solidFill>
                  <a:srgbClr val="0070C0"/>
                </a:solidFill>
              </a:rPr>
              <a:t>Этруски</a:t>
            </a:r>
            <a:endParaRPr lang="ru-RU" dirty="0">
              <a:solidFill>
                <a:srgbClr val="0070C0"/>
              </a:solidFill>
            </a:endParaRPr>
          </a:p>
        </p:txBody>
      </p:sp>
      <p:sp>
        <p:nvSpPr>
          <p:cNvPr id="3" name="Объект 2"/>
          <p:cNvSpPr>
            <a:spLocks noGrp="1"/>
          </p:cNvSpPr>
          <p:nvPr>
            <p:ph sz="half" idx="1"/>
          </p:nvPr>
        </p:nvSpPr>
        <p:spPr>
          <a:xfrm>
            <a:off x="209007" y="1175657"/>
            <a:ext cx="5733006" cy="4615543"/>
          </a:xfrm>
        </p:spPr>
        <p:txBody>
          <a:bodyPr/>
          <a:lstStyle/>
          <a:p>
            <a:r>
              <a:rPr lang="ru-RU" sz="3200" b="1" dirty="0" smtClean="0">
                <a:solidFill>
                  <a:schemeClr val="accent1"/>
                </a:solidFill>
              </a:rPr>
              <a:t>Своеобразие </a:t>
            </a:r>
            <a:r>
              <a:rPr lang="ru-RU" sz="3200" b="1" dirty="0" err="1" smtClean="0">
                <a:solidFill>
                  <a:schemeClr val="accent1"/>
                </a:solidFill>
              </a:rPr>
              <a:t>этруссков</a:t>
            </a:r>
            <a:r>
              <a:rPr lang="ru-RU" sz="3200" b="1" dirty="0" smtClean="0">
                <a:solidFill>
                  <a:schemeClr val="accent1"/>
                </a:solidFill>
              </a:rPr>
              <a:t> проявлялось во всем, но более всего поражают их захоронения, имевшие причудливую форму.</a:t>
            </a:r>
          </a:p>
          <a:p>
            <a:endParaRPr lang="ru-RU" dirty="0"/>
          </a:p>
        </p:txBody>
      </p:sp>
      <p:pic>
        <p:nvPicPr>
          <p:cNvPr id="7" name="Содержимое 6" descr="Этруски-6.jpg"/>
          <p:cNvPicPr>
            <a:picLocks noGrp="1" noChangeAspect="1"/>
          </p:cNvPicPr>
          <p:nvPr>
            <p:ph sz="half" idx="2"/>
          </p:nvPr>
        </p:nvPicPr>
        <p:blipFill>
          <a:blip r:embed="rId2" cstate="print"/>
          <a:stretch>
            <a:fillRect/>
          </a:stretch>
        </p:blipFill>
        <p:spPr>
          <a:xfrm>
            <a:off x="6374674" y="1155654"/>
            <a:ext cx="5333412" cy="3333383"/>
          </a:xfrm>
        </p:spPr>
      </p:pic>
      <p:pic>
        <p:nvPicPr>
          <p:cNvPr id="8" name="Рисунок 7" descr="symposion.jpg"/>
          <p:cNvPicPr>
            <a:picLocks noChangeAspect="1"/>
          </p:cNvPicPr>
          <p:nvPr/>
        </p:nvPicPr>
        <p:blipFill>
          <a:blip r:embed="rId3" cstate="print"/>
          <a:stretch>
            <a:fillRect/>
          </a:stretch>
        </p:blipFill>
        <p:spPr>
          <a:xfrm>
            <a:off x="621031" y="3574304"/>
            <a:ext cx="5335631" cy="3040128"/>
          </a:xfrm>
          <a:prstGeom prst="rect">
            <a:avLst/>
          </a:prstGeom>
        </p:spPr>
      </p:pic>
      <p:pic>
        <p:nvPicPr>
          <p:cNvPr id="9" name="Рисунок 8" descr="апи-540-530-до-н.э.-вульчи-гаргона-сфинксы-и-вороны-1-1.jpg"/>
          <p:cNvPicPr>
            <a:picLocks noChangeAspect="1"/>
          </p:cNvPicPr>
          <p:nvPr/>
        </p:nvPicPr>
        <p:blipFill>
          <a:blip r:embed="rId4" cstate="print"/>
          <a:stretch>
            <a:fillRect/>
          </a:stretch>
        </p:blipFill>
        <p:spPr>
          <a:xfrm>
            <a:off x="7158445" y="4471371"/>
            <a:ext cx="4010298" cy="2145510"/>
          </a:xfrm>
          <a:prstGeom prst="rect">
            <a:avLst/>
          </a:prstGeom>
        </p:spPr>
      </p:pic>
    </p:spTree>
    <p:extLst>
      <p:ext uri="{BB962C8B-B14F-4D97-AF65-F5344CB8AC3E}">
        <p14:creationId xmlns:p14="http://schemas.microsoft.com/office/powerpoint/2010/main" xmlns="" val="37856200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352698"/>
            <a:ext cx="9601200" cy="979713"/>
          </a:xfrm>
        </p:spPr>
        <p:txBody>
          <a:bodyPr/>
          <a:lstStyle/>
          <a:p>
            <a:pPr algn="ctr"/>
            <a:r>
              <a:rPr lang="ru-RU" b="1" dirty="0" smtClean="0"/>
              <a:t>Образование </a:t>
            </a:r>
            <a:r>
              <a:rPr lang="ru-RU" b="1" dirty="0" smtClean="0"/>
              <a:t>Рима</a:t>
            </a:r>
            <a:endParaRPr lang="ru-RU" dirty="0"/>
          </a:p>
        </p:txBody>
      </p:sp>
      <p:sp>
        <p:nvSpPr>
          <p:cNvPr id="3" name="Текст 2"/>
          <p:cNvSpPr>
            <a:spLocks noGrp="1"/>
          </p:cNvSpPr>
          <p:nvPr>
            <p:ph type="body" idx="1"/>
          </p:nvPr>
        </p:nvSpPr>
        <p:spPr>
          <a:xfrm>
            <a:off x="7537269" y="2063931"/>
            <a:ext cx="3997234" cy="4167052"/>
          </a:xfrm>
        </p:spPr>
        <p:txBody>
          <a:bodyPr>
            <a:normAutofit/>
          </a:bodyPr>
          <a:lstStyle/>
          <a:p>
            <a:pPr>
              <a:buClr>
                <a:srgbClr val="A50021"/>
              </a:buClr>
            </a:pPr>
            <a:r>
              <a:rPr lang="ru-RU" b="1" dirty="0" smtClean="0">
                <a:solidFill>
                  <a:srgbClr val="0070C0"/>
                </a:solidFill>
              </a:rPr>
              <a:t>Легенду </a:t>
            </a:r>
            <a:r>
              <a:rPr lang="ru-RU" b="1" dirty="0" smtClean="0">
                <a:solidFill>
                  <a:srgbClr val="0070C0"/>
                </a:solidFill>
              </a:rPr>
              <a:t>об основании Рима большинство </a:t>
            </a:r>
            <a:r>
              <a:rPr lang="ru-RU" b="1" dirty="0" smtClean="0">
                <a:solidFill>
                  <a:srgbClr val="0070C0"/>
                </a:solidFill>
              </a:rPr>
              <a:t>современных </a:t>
            </a:r>
            <a:r>
              <a:rPr lang="ru-RU" b="1" dirty="0" smtClean="0">
                <a:solidFill>
                  <a:srgbClr val="0070C0"/>
                </a:solidFill>
              </a:rPr>
              <a:t>историков считают </a:t>
            </a:r>
            <a:r>
              <a:rPr lang="ru-RU" b="1" dirty="0" smtClean="0">
                <a:solidFill>
                  <a:srgbClr val="0070C0"/>
                </a:solidFill>
              </a:rPr>
              <a:t>вымыслом.</a:t>
            </a:r>
          </a:p>
          <a:p>
            <a:pPr>
              <a:buClr>
                <a:srgbClr val="A50021"/>
              </a:buClr>
            </a:pPr>
            <a:r>
              <a:rPr lang="ru-RU" b="1" dirty="0" smtClean="0">
                <a:solidFill>
                  <a:srgbClr val="0070C0"/>
                </a:solidFill>
              </a:rPr>
              <a:t>Внимательно </a:t>
            </a:r>
            <a:r>
              <a:rPr lang="ru-RU" b="1" dirty="0" smtClean="0">
                <a:solidFill>
                  <a:srgbClr val="0070C0"/>
                </a:solidFill>
              </a:rPr>
              <a:t>прочтите текст легенды (с.204 - 206) и ответьте на </a:t>
            </a:r>
            <a:r>
              <a:rPr lang="ru-RU" b="1" dirty="0" smtClean="0">
                <a:solidFill>
                  <a:srgbClr val="0070C0"/>
                </a:solidFill>
              </a:rPr>
              <a:t>вопросы.</a:t>
            </a:r>
            <a:endParaRPr lang="en-US" b="1" dirty="0" smtClean="0">
              <a:solidFill>
                <a:srgbClr val="0070C0"/>
              </a:solidFill>
            </a:endParaRPr>
          </a:p>
        </p:txBody>
      </p:sp>
      <p:pic>
        <p:nvPicPr>
          <p:cNvPr id="4" name="Рисунок 3" descr="dlyakota.ru_otdyh_progulka-po-kapitoliyu_18.jpg"/>
          <p:cNvPicPr>
            <a:picLocks noChangeAspect="1"/>
          </p:cNvPicPr>
          <p:nvPr/>
        </p:nvPicPr>
        <p:blipFill>
          <a:blip r:embed="rId2" cstate="print"/>
          <a:stretch>
            <a:fillRect/>
          </a:stretch>
        </p:blipFill>
        <p:spPr>
          <a:xfrm>
            <a:off x="309915" y="1872124"/>
            <a:ext cx="6032606" cy="4019224"/>
          </a:xfrm>
          <a:prstGeom prst="rect">
            <a:avLst/>
          </a:prstGeom>
        </p:spPr>
      </p:pic>
    </p:spTree>
    <p:extLst>
      <p:ext uri="{BB962C8B-B14F-4D97-AF65-F5344CB8AC3E}">
        <p14:creationId xmlns:p14="http://schemas.microsoft.com/office/powerpoint/2010/main" xmlns="" val="41595247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304800"/>
            <a:ext cx="9601200" cy="766354"/>
          </a:xfrm>
        </p:spPr>
        <p:txBody>
          <a:bodyPr/>
          <a:lstStyle/>
          <a:p>
            <a:pPr algn="ctr"/>
            <a:r>
              <a:rPr lang="ru-RU" b="1" dirty="0" smtClean="0">
                <a:solidFill>
                  <a:srgbClr val="0070C0"/>
                </a:solidFill>
              </a:rPr>
              <a:t>Образование </a:t>
            </a:r>
            <a:r>
              <a:rPr lang="ru-RU" b="1" dirty="0" smtClean="0">
                <a:solidFill>
                  <a:srgbClr val="0070C0"/>
                </a:solidFill>
              </a:rPr>
              <a:t>Рима</a:t>
            </a:r>
            <a:endParaRPr lang="ru-RU" dirty="0">
              <a:solidFill>
                <a:srgbClr val="0070C0"/>
              </a:solidFill>
            </a:endParaRPr>
          </a:p>
        </p:txBody>
      </p:sp>
      <p:sp>
        <p:nvSpPr>
          <p:cNvPr id="3" name="Текст 2"/>
          <p:cNvSpPr>
            <a:spLocks noGrp="1"/>
          </p:cNvSpPr>
          <p:nvPr>
            <p:ph type="body" idx="1"/>
          </p:nvPr>
        </p:nvSpPr>
        <p:spPr>
          <a:xfrm>
            <a:off x="261257" y="1972490"/>
            <a:ext cx="5677708" cy="746267"/>
          </a:xfrm>
        </p:spPr>
        <p:txBody>
          <a:bodyPr/>
          <a:lstStyle/>
          <a:p>
            <a:r>
              <a:rPr lang="ru-RU" dirty="0" smtClean="0"/>
              <a:t>Весталки</a:t>
            </a:r>
            <a:endParaRPr lang="ru-RU" dirty="0"/>
          </a:p>
        </p:txBody>
      </p:sp>
      <p:pic>
        <p:nvPicPr>
          <p:cNvPr id="7" name="Содержимое 6" descr="389196_9_i_016.jpg"/>
          <p:cNvPicPr>
            <a:picLocks noGrp="1" noChangeAspect="1"/>
          </p:cNvPicPr>
          <p:nvPr>
            <p:ph sz="half" idx="2"/>
          </p:nvPr>
        </p:nvPicPr>
        <p:blipFill>
          <a:blip r:embed="rId2" cstate="print"/>
          <a:stretch>
            <a:fillRect/>
          </a:stretch>
        </p:blipFill>
        <p:spPr>
          <a:xfrm>
            <a:off x="0" y="2755868"/>
            <a:ext cx="4859909" cy="3644932"/>
          </a:xfrm>
        </p:spPr>
      </p:pic>
      <p:sp>
        <p:nvSpPr>
          <p:cNvPr id="5" name="Текст 4"/>
          <p:cNvSpPr>
            <a:spLocks noGrp="1"/>
          </p:cNvSpPr>
          <p:nvPr>
            <p:ph type="body" sz="quarter" idx="3"/>
          </p:nvPr>
        </p:nvSpPr>
        <p:spPr>
          <a:xfrm>
            <a:off x="7546848" y="4637808"/>
            <a:ext cx="4645152" cy="744089"/>
          </a:xfrm>
        </p:spPr>
        <p:txBody>
          <a:bodyPr/>
          <a:lstStyle/>
          <a:p>
            <a:r>
              <a:rPr lang="ru-RU" dirty="0" smtClean="0"/>
              <a:t>                                   Веста</a:t>
            </a:r>
            <a:endParaRPr lang="ru-RU" dirty="0"/>
          </a:p>
        </p:txBody>
      </p:sp>
      <p:pic>
        <p:nvPicPr>
          <p:cNvPr id="8" name="Содержимое 7" descr="ed7799ec4b62dee00b8b796fdb616965.jpg"/>
          <p:cNvPicPr>
            <a:picLocks noGrp="1" noChangeAspect="1"/>
          </p:cNvPicPr>
          <p:nvPr>
            <p:ph sz="quarter" idx="4"/>
          </p:nvPr>
        </p:nvPicPr>
        <p:blipFill>
          <a:blip r:embed="rId3" cstate="print"/>
          <a:stretch>
            <a:fillRect/>
          </a:stretch>
        </p:blipFill>
        <p:spPr>
          <a:xfrm>
            <a:off x="8773791" y="0"/>
            <a:ext cx="3418209" cy="4723679"/>
          </a:xfrm>
        </p:spPr>
      </p:pic>
      <p:pic>
        <p:nvPicPr>
          <p:cNvPr id="9" name="Рисунок 8" descr="Mars statue.jpg"/>
          <p:cNvPicPr>
            <a:picLocks noChangeAspect="1"/>
          </p:cNvPicPr>
          <p:nvPr/>
        </p:nvPicPr>
        <p:blipFill>
          <a:blip r:embed="rId4" cstate="print"/>
          <a:stretch>
            <a:fillRect/>
          </a:stretch>
        </p:blipFill>
        <p:spPr>
          <a:xfrm>
            <a:off x="5264332" y="1045028"/>
            <a:ext cx="2926079" cy="5491543"/>
          </a:xfrm>
          <a:prstGeom prst="rect">
            <a:avLst/>
          </a:prstGeom>
        </p:spPr>
      </p:pic>
      <p:sp>
        <p:nvSpPr>
          <p:cNvPr id="10" name="TextBox 9"/>
          <p:cNvSpPr txBox="1"/>
          <p:nvPr/>
        </p:nvSpPr>
        <p:spPr>
          <a:xfrm>
            <a:off x="8399417" y="5773783"/>
            <a:ext cx="1515292" cy="461665"/>
          </a:xfrm>
          <a:prstGeom prst="rect">
            <a:avLst/>
          </a:prstGeom>
          <a:noFill/>
        </p:spPr>
        <p:txBody>
          <a:bodyPr wrap="square" rtlCol="0">
            <a:spAutoFit/>
          </a:bodyPr>
          <a:lstStyle/>
          <a:p>
            <a:r>
              <a:rPr lang="ru-RU" sz="2400" dirty="0" smtClean="0">
                <a:solidFill>
                  <a:schemeClr val="accent1"/>
                </a:solidFill>
              </a:rPr>
              <a:t>Марс</a:t>
            </a:r>
            <a:endParaRPr lang="ru-RU" sz="2400" dirty="0">
              <a:solidFill>
                <a:schemeClr val="accent1"/>
              </a:solidFill>
            </a:endParaRPr>
          </a:p>
        </p:txBody>
      </p:sp>
    </p:spTree>
    <p:extLst>
      <p:ext uri="{BB962C8B-B14F-4D97-AF65-F5344CB8AC3E}">
        <p14:creationId xmlns:p14="http://schemas.microsoft.com/office/powerpoint/2010/main" xmlns="" val="31908338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304800"/>
            <a:ext cx="9601200" cy="818606"/>
          </a:xfrm>
        </p:spPr>
        <p:txBody>
          <a:bodyPr/>
          <a:lstStyle/>
          <a:p>
            <a:pPr algn="ctr"/>
            <a:r>
              <a:rPr lang="ru-RU" b="1" dirty="0" smtClean="0"/>
              <a:t>Образование </a:t>
            </a:r>
            <a:r>
              <a:rPr lang="ru-RU" b="1" dirty="0" smtClean="0"/>
              <a:t>Рима</a:t>
            </a:r>
            <a:endParaRPr lang="ru-RU" dirty="0"/>
          </a:p>
        </p:txBody>
      </p:sp>
      <p:sp>
        <p:nvSpPr>
          <p:cNvPr id="3" name="TextBox 2"/>
          <p:cNvSpPr txBox="1"/>
          <p:nvPr/>
        </p:nvSpPr>
        <p:spPr>
          <a:xfrm>
            <a:off x="1711234" y="1959430"/>
            <a:ext cx="9300754" cy="3785652"/>
          </a:xfrm>
          <a:prstGeom prst="rect">
            <a:avLst/>
          </a:prstGeom>
          <a:noFill/>
        </p:spPr>
        <p:txBody>
          <a:bodyPr wrap="square" rtlCol="0">
            <a:spAutoFit/>
          </a:bodyPr>
          <a:lstStyle/>
          <a:p>
            <a:pPr>
              <a:defRPr/>
            </a:pPr>
            <a:r>
              <a:rPr lang="ru-RU" sz="4000" b="1" dirty="0" smtClean="0">
                <a:solidFill>
                  <a:srgbClr val="0070C0"/>
                </a:solidFill>
              </a:rPr>
              <a:t>Марс – бог войны.</a:t>
            </a:r>
          </a:p>
          <a:p>
            <a:pPr>
              <a:defRPr/>
            </a:pPr>
            <a:r>
              <a:rPr lang="ru-RU" sz="4000" b="1" dirty="0" smtClean="0">
                <a:solidFill>
                  <a:srgbClr val="0070C0"/>
                </a:solidFill>
              </a:rPr>
              <a:t>Веста – богиня семьи и хранительница очага.</a:t>
            </a:r>
          </a:p>
          <a:p>
            <a:pPr>
              <a:defRPr/>
            </a:pPr>
            <a:r>
              <a:rPr lang="ru-RU" sz="4000" b="1" dirty="0" smtClean="0">
                <a:solidFill>
                  <a:srgbClr val="0070C0"/>
                </a:solidFill>
              </a:rPr>
              <a:t>Весталка – жрица богини Весты.</a:t>
            </a:r>
          </a:p>
          <a:p>
            <a:pPr>
              <a:defRPr/>
            </a:pPr>
            <a:r>
              <a:rPr lang="ru-RU" sz="4000" b="1" dirty="0" smtClean="0">
                <a:solidFill>
                  <a:srgbClr val="0070C0"/>
                </a:solidFill>
              </a:rPr>
              <a:t>Ликторы – воины-охранники сопровождавшие царя.</a:t>
            </a:r>
            <a:endParaRPr lang="ru-RU" sz="4000" b="1" dirty="0" smtClean="0">
              <a:solidFill>
                <a:srgbClr val="0070C0"/>
              </a:solidFill>
            </a:endParaRPr>
          </a:p>
        </p:txBody>
      </p:sp>
      <p:pic>
        <p:nvPicPr>
          <p:cNvPr id="4" name="Рисунок 3" descr="i.jpg"/>
          <p:cNvPicPr>
            <a:picLocks noChangeAspect="1"/>
          </p:cNvPicPr>
          <p:nvPr/>
        </p:nvPicPr>
        <p:blipFill>
          <a:blip r:embed="rId2" cstate="print"/>
          <a:stretch>
            <a:fillRect/>
          </a:stretch>
        </p:blipFill>
        <p:spPr>
          <a:xfrm>
            <a:off x="264659" y="158252"/>
            <a:ext cx="2047468" cy="1857408"/>
          </a:xfrm>
          <a:prstGeom prst="rect">
            <a:avLst/>
          </a:prstGeom>
        </p:spPr>
      </p:pic>
      <p:pic>
        <p:nvPicPr>
          <p:cNvPr id="5" name="Рисунок 4" descr="i.jpg"/>
          <p:cNvPicPr>
            <a:picLocks noChangeAspect="1"/>
          </p:cNvPicPr>
          <p:nvPr/>
        </p:nvPicPr>
        <p:blipFill>
          <a:blip r:embed="rId2" cstate="print"/>
          <a:stretch>
            <a:fillRect/>
          </a:stretch>
        </p:blipFill>
        <p:spPr>
          <a:xfrm>
            <a:off x="9443493" y="4128258"/>
            <a:ext cx="2469833" cy="2240566"/>
          </a:xfrm>
          <a:prstGeom prst="rect">
            <a:avLst/>
          </a:prstGeom>
        </p:spPr>
      </p:pic>
    </p:spTree>
    <p:extLst>
      <p:ext uri="{BB962C8B-B14F-4D97-AF65-F5344CB8AC3E}">
        <p14:creationId xmlns:p14="http://schemas.microsoft.com/office/powerpoint/2010/main" xmlns="" val="14576777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2895255">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абочий">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Рабочий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абочий">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Рабочий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абочий">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9d035d7d-02e5-4a00-8b62-9a556aabc7b5">The colorful seashell collection in this presentation evokes walks along the beach and wading in the ocean surf. Inside you'll find slides in widescreen (16X9) format with layouts for bulleted lists, picture with caption, a section header, and more. 
</APDescription>
    <AssetExpire xmlns="9d035d7d-02e5-4a00-8b62-9a556aabc7b5">2029-01-01T08:00:00+00:00</AssetExpire>
    <CampaignTagsTaxHTField0 xmlns="9d035d7d-02e5-4a00-8b62-9a556aabc7b5">
      <Terms xmlns="http://schemas.microsoft.com/office/infopath/2007/PartnerControls"/>
    </CampaignTagsTaxHTField0>
    <IntlLangReviewDate xmlns="9d035d7d-02e5-4a00-8b62-9a556aabc7b5" xsi:nil="true"/>
    <TPFriendlyName xmlns="9d035d7d-02e5-4a00-8b62-9a556aabc7b5" xsi:nil="true"/>
    <IntlLangReview xmlns="9d035d7d-02e5-4a00-8b62-9a556aabc7b5">false</IntlLangReview>
    <LocLastLocAttemptVersionLookup xmlns="9d035d7d-02e5-4a00-8b62-9a556aabc7b5">835489</LocLastLocAttemptVersionLookup>
    <PolicheckWords xmlns="9d035d7d-02e5-4a00-8b62-9a556aabc7b5" xsi:nil="true"/>
    <SubmitterId xmlns="9d035d7d-02e5-4a00-8b62-9a556aabc7b5" xsi:nil="true"/>
    <AcquiredFrom xmlns="9d035d7d-02e5-4a00-8b62-9a556aabc7b5">Internal MS</AcquiredFrom>
    <EditorialStatus xmlns="9d035d7d-02e5-4a00-8b62-9a556aabc7b5">Complete</EditorialStatus>
    <Markets xmlns="9d035d7d-02e5-4a00-8b62-9a556aabc7b5"/>
    <OriginAsset xmlns="9d035d7d-02e5-4a00-8b62-9a556aabc7b5" xsi:nil="true"/>
    <AssetStart xmlns="9d035d7d-02e5-4a00-8b62-9a556aabc7b5">2012-05-11T02:05:00+00:00</AssetStart>
    <FriendlyTitle xmlns="9d035d7d-02e5-4a00-8b62-9a556aabc7b5" xsi:nil="true"/>
    <MarketSpecific xmlns="9d035d7d-02e5-4a00-8b62-9a556aabc7b5">false</MarketSpecific>
    <TPNamespace xmlns="9d035d7d-02e5-4a00-8b62-9a556aabc7b5" xsi:nil="true"/>
    <PublishStatusLookup xmlns="9d035d7d-02e5-4a00-8b62-9a556aabc7b5">
      <Value>437473</Value>
    </PublishStatusLookup>
    <APAuthor xmlns="9d035d7d-02e5-4a00-8b62-9a556aabc7b5">
      <UserInfo>
        <DisplayName>REDMOND\v-vaddu</DisplayName>
        <AccountId>2567</AccountId>
        <AccountType/>
      </UserInfo>
    </APAuthor>
    <TPCommandLine xmlns="9d035d7d-02e5-4a00-8b62-9a556aabc7b5" xsi:nil="true"/>
    <IntlLangReviewer xmlns="9d035d7d-02e5-4a00-8b62-9a556aabc7b5" xsi:nil="true"/>
    <OpenTemplate xmlns="9d035d7d-02e5-4a00-8b62-9a556aabc7b5">true</OpenTemplate>
    <CSXSubmissionDate xmlns="9d035d7d-02e5-4a00-8b62-9a556aabc7b5" xsi:nil="true"/>
    <TaxCatchAll xmlns="9d035d7d-02e5-4a00-8b62-9a556aabc7b5"/>
    <Manager xmlns="9d035d7d-02e5-4a00-8b62-9a556aabc7b5" xsi:nil="true"/>
    <NumericId xmlns="9d035d7d-02e5-4a00-8b62-9a556aabc7b5" xsi:nil="true"/>
    <ParentAssetId xmlns="9d035d7d-02e5-4a00-8b62-9a556aabc7b5" xsi:nil="true"/>
    <OriginalSourceMarket xmlns="9d035d7d-02e5-4a00-8b62-9a556aabc7b5">english</OriginalSourceMarket>
    <ApprovalStatus xmlns="9d035d7d-02e5-4a00-8b62-9a556aabc7b5">InProgress</ApprovalStatus>
    <TPComponent xmlns="9d035d7d-02e5-4a00-8b62-9a556aabc7b5" xsi:nil="true"/>
    <EditorialTags xmlns="9d035d7d-02e5-4a00-8b62-9a556aabc7b5" xsi:nil="true"/>
    <TPExecutable xmlns="9d035d7d-02e5-4a00-8b62-9a556aabc7b5" xsi:nil="true"/>
    <TPLaunchHelpLink xmlns="9d035d7d-02e5-4a00-8b62-9a556aabc7b5" xsi:nil="true"/>
    <LocComments xmlns="9d035d7d-02e5-4a00-8b62-9a556aabc7b5" xsi:nil="true"/>
    <LocRecommendedHandoff xmlns="9d035d7d-02e5-4a00-8b62-9a556aabc7b5" xsi:nil="true"/>
    <SourceTitle xmlns="9d035d7d-02e5-4a00-8b62-9a556aabc7b5" xsi:nil="true"/>
    <CSXUpdate xmlns="9d035d7d-02e5-4a00-8b62-9a556aabc7b5">false</CSXUpdate>
    <IntlLocPriority xmlns="9d035d7d-02e5-4a00-8b62-9a556aabc7b5" xsi:nil="true"/>
    <UAProjectedTotalWords xmlns="9d035d7d-02e5-4a00-8b62-9a556aabc7b5" xsi:nil="true"/>
    <AssetType xmlns="9d035d7d-02e5-4a00-8b62-9a556aabc7b5">TP</AssetType>
    <MachineTranslated xmlns="9d035d7d-02e5-4a00-8b62-9a556aabc7b5">false</MachineTranslated>
    <OutputCachingOn xmlns="9d035d7d-02e5-4a00-8b62-9a556aabc7b5">false</OutputCachingOn>
    <TemplateStatus xmlns="9d035d7d-02e5-4a00-8b62-9a556aabc7b5">Complete</TemplateStatus>
    <IsSearchable xmlns="9d035d7d-02e5-4a00-8b62-9a556aabc7b5">true</IsSearchable>
    <ContentItem xmlns="9d035d7d-02e5-4a00-8b62-9a556aabc7b5" xsi:nil="true"/>
    <HandoffToMSDN xmlns="9d035d7d-02e5-4a00-8b62-9a556aabc7b5" xsi:nil="true"/>
    <ShowIn xmlns="9d035d7d-02e5-4a00-8b62-9a556aabc7b5">Show everywhere</ShowIn>
    <ThumbnailAssetId xmlns="9d035d7d-02e5-4a00-8b62-9a556aabc7b5" xsi:nil="true"/>
    <UALocComments xmlns="9d035d7d-02e5-4a00-8b62-9a556aabc7b5" xsi:nil="true"/>
    <UALocRecommendation xmlns="9d035d7d-02e5-4a00-8b62-9a556aabc7b5">Localize</UALocRecommendation>
    <LastModifiedDateTime xmlns="9d035d7d-02e5-4a00-8b62-9a556aabc7b5" xsi:nil="true"/>
    <LegacyData xmlns="9d035d7d-02e5-4a00-8b62-9a556aabc7b5" xsi:nil="true"/>
    <LocManualTestRequired xmlns="9d035d7d-02e5-4a00-8b62-9a556aabc7b5">false</LocManualTestRequired>
    <ClipArtFilename xmlns="9d035d7d-02e5-4a00-8b62-9a556aabc7b5" xsi:nil="true"/>
    <TPApplication xmlns="9d035d7d-02e5-4a00-8b62-9a556aabc7b5" xsi:nil="true"/>
    <CSXHash xmlns="9d035d7d-02e5-4a00-8b62-9a556aabc7b5" xsi:nil="true"/>
    <DirectSourceMarket xmlns="9d035d7d-02e5-4a00-8b62-9a556aabc7b5">english</DirectSourceMarket>
    <PrimaryImageGen xmlns="9d035d7d-02e5-4a00-8b62-9a556aabc7b5">true</PrimaryImageGen>
    <PlannedPubDate xmlns="9d035d7d-02e5-4a00-8b62-9a556aabc7b5" xsi:nil="true"/>
    <CSXSubmissionMarket xmlns="9d035d7d-02e5-4a00-8b62-9a556aabc7b5" xsi:nil="true"/>
    <Downloads xmlns="9d035d7d-02e5-4a00-8b62-9a556aabc7b5">0</Downloads>
    <ArtSampleDocs xmlns="9d035d7d-02e5-4a00-8b62-9a556aabc7b5" xsi:nil="true"/>
    <TrustLevel xmlns="9d035d7d-02e5-4a00-8b62-9a556aabc7b5">1 Microsoft Managed Content</TrustLevel>
    <BlockPublish xmlns="9d035d7d-02e5-4a00-8b62-9a556aabc7b5">false</BlockPublish>
    <TPLaunchHelpLinkType xmlns="9d035d7d-02e5-4a00-8b62-9a556aabc7b5">Template</TPLaunchHelpLinkType>
    <LocalizationTagsTaxHTField0 xmlns="9d035d7d-02e5-4a00-8b62-9a556aabc7b5">
      <Terms xmlns="http://schemas.microsoft.com/office/infopath/2007/PartnerControls"/>
    </LocalizationTagsTaxHTField0>
    <BusinessGroup xmlns="9d035d7d-02e5-4a00-8b62-9a556aabc7b5" xsi:nil="true"/>
    <Providers xmlns="9d035d7d-02e5-4a00-8b62-9a556aabc7b5" xsi:nil="true"/>
    <TemplateTemplateType xmlns="9d035d7d-02e5-4a00-8b62-9a556aabc7b5">PowerPoint Presentation Template</TemplateTemplateType>
    <TimesCloned xmlns="9d035d7d-02e5-4a00-8b62-9a556aabc7b5" xsi:nil="true"/>
    <TPAppVersion xmlns="9d035d7d-02e5-4a00-8b62-9a556aabc7b5" xsi:nil="true"/>
    <VoteCount xmlns="9d035d7d-02e5-4a00-8b62-9a556aabc7b5" xsi:nil="true"/>
    <AverageRating xmlns="9d035d7d-02e5-4a00-8b62-9a556aabc7b5" xsi:nil="true"/>
    <FeatureTagsTaxHTField0 xmlns="9d035d7d-02e5-4a00-8b62-9a556aabc7b5">
      <Terms xmlns="http://schemas.microsoft.com/office/infopath/2007/PartnerControls"/>
    </FeatureTagsTaxHTField0>
    <Provider xmlns="9d035d7d-02e5-4a00-8b62-9a556aabc7b5" xsi:nil="true"/>
    <UACurrentWords xmlns="9d035d7d-02e5-4a00-8b62-9a556aabc7b5" xsi:nil="true"/>
    <AssetId xmlns="9d035d7d-02e5-4a00-8b62-9a556aabc7b5">TP102895252</AssetId>
    <TPClientViewer xmlns="9d035d7d-02e5-4a00-8b62-9a556aabc7b5" xsi:nil="true"/>
    <DSATActionTaken xmlns="9d035d7d-02e5-4a00-8b62-9a556aabc7b5" xsi:nil="true"/>
    <APEditor xmlns="9d035d7d-02e5-4a00-8b62-9a556aabc7b5">
      <UserInfo>
        <DisplayName/>
        <AccountId xsi:nil="true"/>
        <AccountType/>
      </UserInfo>
    </APEditor>
    <TPInstallLocation xmlns="9d035d7d-02e5-4a00-8b62-9a556aabc7b5" xsi:nil="true"/>
    <OOCacheId xmlns="9d035d7d-02e5-4a00-8b62-9a556aabc7b5" xsi:nil="true"/>
    <IsDeleted xmlns="9d035d7d-02e5-4a00-8b62-9a556aabc7b5">false</IsDeleted>
    <PublishTargets xmlns="9d035d7d-02e5-4a00-8b62-9a556aabc7b5">OfficeOnlineVNext</PublishTargets>
    <ApprovalLog xmlns="9d035d7d-02e5-4a00-8b62-9a556aabc7b5" xsi:nil="true"/>
    <BugNumber xmlns="9d035d7d-02e5-4a00-8b62-9a556aabc7b5" xsi:nil="true"/>
    <CrawlForDependencies xmlns="9d035d7d-02e5-4a00-8b62-9a556aabc7b5">false</CrawlForDependencies>
    <InternalTagsTaxHTField0 xmlns="9d035d7d-02e5-4a00-8b62-9a556aabc7b5">
      <Terms xmlns="http://schemas.microsoft.com/office/infopath/2007/PartnerControls"/>
    </InternalTagsTaxHTField0>
    <LastHandOff xmlns="9d035d7d-02e5-4a00-8b62-9a556aabc7b5" xsi:nil="true"/>
    <Milestone xmlns="9d035d7d-02e5-4a00-8b62-9a556aabc7b5" xsi:nil="true"/>
    <OriginalRelease xmlns="9d035d7d-02e5-4a00-8b62-9a556aabc7b5">15</OriginalRelease>
    <RecommendationsModifier xmlns="9d035d7d-02e5-4a00-8b62-9a556aabc7b5" xsi:nil="true"/>
    <ScenarioTagsTaxHTField0 xmlns="9d035d7d-02e5-4a00-8b62-9a556aabc7b5">
      <Terms xmlns="http://schemas.microsoft.com/office/infopath/2007/PartnerControls"/>
    </ScenarioTagsTaxHTField0>
    <UANotes xmlns="9d035d7d-02e5-4a00-8b62-9a556aabc7b5" xsi:nil="true"/>
    <LocMarketGroupTiers2 xmlns="9d035d7d-02e5-4a00-8b62-9a556aabc7b5" xsi:nil="true"/>
    <Component xmlns="91e8d559-4d54-460d-ba58-5d5027f88b4d" xsi:nil="true"/>
    <Description0 xmlns="91e8d559-4d54-460d-ba58-5d5027f88b4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BB2780C3CC07BD4BAA623FF9571645580400D1570604EA743043A2641365C0E91715" ma:contentTypeVersion="55" ma:contentTypeDescription="Create a new document." ma:contentTypeScope="" ma:versionID="2c496a0f341a72d7e8cbd42eb499a6d4">
  <xsd:schema xmlns:xsd="http://www.w3.org/2001/XMLSchema" xmlns:xs="http://www.w3.org/2001/XMLSchema" xmlns:p="http://schemas.microsoft.com/office/2006/metadata/properties" xmlns:ns2="9d035d7d-02e5-4a00-8b62-9a556aabc7b5" xmlns:ns3="91e8d559-4d54-460d-ba58-5d5027f88b4d" targetNamespace="http://schemas.microsoft.com/office/2006/metadata/properties" ma:root="true" ma:fieldsID="2bcea688bd265da693c2f253e50f4ab0" ns2:_="" ns3:_="">
    <xsd:import namespace="9d035d7d-02e5-4a00-8b62-9a556aabc7b5"/>
    <xsd:import namespace="91e8d559-4d54-460d-ba58-5d5027f88b4d"/>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35d7d-02e5-4a00-8b62-9a556aabc7b5"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117081-80f4-4e10-b46d-e6dc6854316c}"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41FC7ADF-4C62-4413-95B2-CDE72C4AD396}" ma:internalName="CSXSubmissionMarket" ma:readOnly="false" ma:showField="MarketName" ma:web="9d035d7d-02e5-4a00-8b62-9a556aabc7b5">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5e663266-dbf1-446f-b076-28feab654dae}"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CD722278-12DA-4BA9-B56C-2624CA46C480}" ma:internalName="InProjectListLookup" ma:readOnly="true" ma:showField="InProjectLis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65226a81-6f17-445b-9321-8ea42e2eee04}"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CD722278-12DA-4BA9-B56C-2624CA46C480}" ma:internalName="LastCompleteVersionLookup" ma:readOnly="true" ma:showField="LastComplete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CD722278-12DA-4BA9-B56C-2624CA46C480}" ma:internalName="LastPreviewErrorLookup" ma:readOnly="true" ma:showField="LastPreviewError"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CD722278-12DA-4BA9-B56C-2624CA46C480}" ma:internalName="LastPreviewResultLookup" ma:readOnly="true" ma:showField="LastPreviewResul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CD722278-12DA-4BA9-B56C-2624CA46C480}" ma:internalName="LastPreviewAttemptDateLookup" ma:readOnly="true" ma:showField="LastPreviewAttemptDat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CD722278-12DA-4BA9-B56C-2624CA46C480}" ma:internalName="LastPreviewedByLookup" ma:readOnly="true" ma:showField="LastPreviewedBy"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CD722278-12DA-4BA9-B56C-2624CA46C480}" ma:internalName="LastPreviewTimeLookup" ma:readOnly="true" ma:showField="LastPreviewTi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CD722278-12DA-4BA9-B56C-2624CA46C480}" ma:internalName="LastPreviewVersionLookup" ma:readOnly="true" ma:showField="LastPreview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CD722278-12DA-4BA9-B56C-2624CA46C480}" ma:internalName="LastPublishErrorLookup" ma:readOnly="true" ma:showField="LastPublishError"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CD722278-12DA-4BA9-B56C-2624CA46C480}" ma:internalName="LastPublishResultLookup" ma:readOnly="true" ma:showField="LastPublishResul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CD722278-12DA-4BA9-B56C-2624CA46C480}" ma:internalName="LastPublishAttemptDateLookup" ma:readOnly="true" ma:showField="LastPublishAttemptDat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CD722278-12DA-4BA9-B56C-2624CA46C480}" ma:internalName="LastPublishedByLookup" ma:readOnly="true" ma:showField="LastPublishedBy"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CD722278-12DA-4BA9-B56C-2624CA46C480}" ma:internalName="LastPublishTimeLookup" ma:readOnly="true" ma:showField="LastPublishTi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CD722278-12DA-4BA9-B56C-2624CA46C480}" ma:internalName="LastPublishVersionLookup" ma:readOnly="true" ma:showField="LastPublish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B116CC8E-FCD3-4331-849C-1BF4DB8052AE}" ma:internalName="LocLastLocAttemptVersionLookup" ma:readOnly="false" ma:showField="LastLocAttemptVersion" ma:web="9d035d7d-02e5-4a00-8b62-9a556aabc7b5">
      <xsd:simpleType>
        <xsd:restriction base="dms:Lookup"/>
      </xsd:simpleType>
    </xsd:element>
    <xsd:element name="LocLastLocAttemptVersionTypeLookup" ma:index="72" nillable="true" ma:displayName="Loc Last Loc Attempt Version Type" ma:default="" ma:list="{B116CC8E-FCD3-4331-849C-1BF4DB8052AE}" ma:internalName="LocLastLocAttemptVersionTypeLookup" ma:readOnly="true" ma:showField="LastLocAttemptVersionType" ma:web="9d035d7d-02e5-4a00-8b62-9a556aabc7b5">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B116CC8E-FCD3-4331-849C-1BF4DB8052AE}" ma:internalName="LocNewPublishedVersionLookup" ma:readOnly="true" ma:showField="NewPublishedVersion" ma:web="9d035d7d-02e5-4a00-8b62-9a556aabc7b5">
      <xsd:simpleType>
        <xsd:restriction base="dms:Lookup"/>
      </xsd:simpleType>
    </xsd:element>
    <xsd:element name="LocOverallHandbackStatusLookup" ma:index="76" nillable="true" ma:displayName="Loc Overall Handback Status" ma:default="" ma:list="{B116CC8E-FCD3-4331-849C-1BF4DB8052AE}" ma:internalName="LocOverallHandbackStatusLookup" ma:readOnly="true" ma:showField="OverallHandbackStatus" ma:web="9d035d7d-02e5-4a00-8b62-9a556aabc7b5">
      <xsd:simpleType>
        <xsd:restriction base="dms:Lookup"/>
      </xsd:simpleType>
    </xsd:element>
    <xsd:element name="LocOverallLocStatusLookup" ma:index="77" nillable="true" ma:displayName="Loc Overall Localize Status" ma:default="" ma:list="{B116CC8E-FCD3-4331-849C-1BF4DB8052AE}" ma:internalName="LocOverallLocStatusLookup" ma:readOnly="true" ma:showField="OverallLocStatus" ma:web="9d035d7d-02e5-4a00-8b62-9a556aabc7b5">
      <xsd:simpleType>
        <xsd:restriction base="dms:Lookup"/>
      </xsd:simpleType>
    </xsd:element>
    <xsd:element name="LocOverallPreviewStatusLookup" ma:index="78" nillable="true" ma:displayName="Loc Overall Preview Status" ma:default="" ma:list="{B116CC8E-FCD3-4331-849C-1BF4DB8052AE}" ma:internalName="LocOverallPreviewStatusLookup" ma:readOnly="true" ma:showField="OverallPreviewStatus" ma:web="9d035d7d-02e5-4a00-8b62-9a556aabc7b5">
      <xsd:simpleType>
        <xsd:restriction base="dms:Lookup"/>
      </xsd:simpleType>
    </xsd:element>
    <xsd:element name="LocOverallPublishStatusLookup" ma:index="79" nillable="true" ma:displayName="Loc Overall Publish Status" ma:default="" ma:list="{B116CC8E-FCD3-4331-849C-1BF4DB8052AE}" ma:internalName="LocOverallPublishStatusLookup" ma:readOnly="true" ma:showField="OverallPublishStatus" ma:web="9d035d7d-02e5-4a00-8b62-9a556aabc7b5">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B116CC8E-FCD3-4331-849C-1BF4DB8052AE}" ma:internalName="LocProcessedForHandoffsLookup" ma:readOnly="true" ma:showField="ProcessedForHandoffs" ma:web="9d035d7d-02e5-4a00-8b62-9a556aabc7b5">
      <xsd:simpleType>
        <xsd:restriction base="dms:Lookup"/>
      </xsd:simpleType>
    </xsd:element>
    <xsd:element name="LocProcessedForMarketsLookup" ma:index="82" nillable="true" ma:displayName="Loc Processed For Markets" ma:default="" ma:list="{B116CC8E-FCD3-4331-849C-1BF4DB8052AE}" ma:internalName="LocProcessedForMarketsLookup" ma:readOnly="true" ma:showField="ProcessedForMarkets" ma:web="9d035d7d-02e5-4a00-8b62-9a556aabc7b5">
      <xsd:simpleType>
        <xsd:restriction base="dms:Lookup"/>
      </xsd:simpleType>
    </xsd:element>
    <xsd:element name="LocPublishedDependentAssetsLookup" ma:index="83" nillable="true" ma:displayName="Loc Published Dependent Assets" ma:default="" ma:list="{B116CC8E-FCD3-4331-849C-1BF4DB8052AE}" ma:internalName="LocPublishedDependentAssetsLookup" ma:readOnly="true" ma:showField="PublishedDependentAssets" ma:web="9d035d7d-02e5-4a00-8b62-9a556aabc7b5">
      <xsd:simpleType>
        <xsd:restriction base="dms:Lookup"/>
      </xsd:simpleType>
    </xsd:element>
    <xsd:element name="LocPublishedLinkedAssetsLookup" ma:index="84" nillable="true" ma:displayName="Loc Published Linked Assets" ma:default="" ma:list="{B116CC8E-FCD3-4331-849C-1BF4DB8052AE}" ma:internalName="LocPublishedLinkedAssetsLookup" ma:readOnly="true" ma:showField="PublishedLinkedAssets" ma:web="9d035d7d-02e5-4a00-8b62-9a556aabc7b5">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c95181ba-569f-436f-adb3-78c3831fea54}"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41FC7ADF-4C62-4413-95B2-CDE72C4AD396}" ma:internalName="Markets" ma:readOnly="false" ma:showField="MarketNa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CD722278-12DA-4BA9-B56C-2624CA46C480}" ma:internalName="NumOfRatingsLookup" ma:readOnly="true" ma:showField="NumOfRatings"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CD722278-12DA-4BA9-B56C-2624CA46C480}" ma:internalName="PublishStatusLookup" ma:readOnly="false" ma:showField="PublishStatus"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a34c0026-7bf6-479c-b6e7-24710140ce31}"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0ef119a3-9350-4d50-81f0-e824a5745f43}" ma:internalName="TaxCatchAll" ma:showField="CatchAllData"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0ef119a3-9350-4d50-81f0-e824a5745f43}" ma:internalName="TaxCatchAllLabel" ma:readOnly="true" ma:showField="CatchAllDataLabel"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e8d559-4d54-460d-ba58-5d5027f88b4d"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F38F90-B6CE-4A36-B557-E2C696D08F10}">
  <ds:schemaRefs>
    <ds:schemaRef ds:uri="http://schemas.microsoft.com/sharepoint/v3/contenttype/forms"/>
  </ds:schemaRefs>
</ds:datastoreItem>
</file>

<file path=customXml/itemProps2.xml><?xml version="1.0" encoding="utf-8"?>
<ds:datastoreItem xmlns:ds="http://schemas.openxmlformats.org/officeDocument/2006/customXml" ds:itemID="{28C23B04-C6BF-49D9-A556-3CB791057403}">
  <ds:schemaRefs>
    <ds:schemaRef ds:uri="http://schemas.microsoft.com/office/2006/metadata/properties"/>
    <ds:schemaRef ds:uri="http://schemas.microsoft.com/office/infopath/2007/PartnerControls"/>
    <ds:schemaRef ds:uri="9d035d7d-02e5-4a00-8b62-9a556aabc7b5"/>
    <ds:schemaRef ds:uri="91e8d559-4d54-460d-ba58-5d5027f88b4d"/>
  </ds:schemaRefs>
</ds:datastoreItem>
</file>

<file path=customXml/itemProps3.xml><?xml version="1.0" encoding="utf-8"?>
<ds:datastoreItem xmlns:ds="http://schemas.openxmlformats.org/officeDocument/2006/customXml" ds:itemID="{D2D68C2B-60E2-4F9D-9D5A-B1F468B484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35d7d-02e5-4a00-8b62-9a556aabc7b5"/>
    <ds:schemaRef ds:uri="91e8d559-4d54-460d-ba58-5d5027f88b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tf02895255</Template>
  <TotalTime>0</TotalTime>
  <Words>527</Words>
  <Application>Microsoft Office PowerPoint</Application>
  <PresentationFormat>Произвольный</PresentationFormat>
  <Paragraphs>76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tf02895255</vt:lpstr>
      <vt:lpstr>Древнейший Рим</vt:lpstr>
      <vt:lpstr>План урока:</vt:lpstr>
      <vt:lpstr>Слайд 3</vt:lpstr>
      <vt:lpstr>Географическое положение и природные условия Апеннинского полуострова</vt:lpstr>
      <vt:lpstr>Этруски</vt:lpstr>
      <vt:lpstr>Этруски</vt:lpstr>
      <vt:lpstr>Образование Рима</vt:lpstr>
      <vt:lpstr>Образование Рима</vt:lpstr>
      <vt:lpstr>Образование Рима</vt:lpstr>
      <vt:lpstr>Рим в начале своей истории</vt:lpstr>
      <vt:lpstr>Физкультминутка</vt:lpstr>
      <vt:lpstr>Рим в начале своей истории</vt:lpstr>
      <vt:lpstr>Рим в начале своей истории</vt:lpstr>
      <vt:lpstr>Рим в начале своей истории</vt:lpstr>
      <vt:lpstr>Рим в начале своей истории</vt:lpstr>
      <vt:lpstr>Слайд 16</vt:lpstr>
      <vt:lpstr>Закрепление</vt:lpstr>
      <vt:lpstr>Домашнее задание</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2017-04-04T20:35:39Z</dcterms:created>
  <dcterms:modified xsi:type="dcterms:W3CDTF">2017-04-04T21:55:02Z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0x010100BB2780C3CC07BD4BAA623FF9571645580400D1570604EA743043A2641365C0E91715</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