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7" r:id="rId4"/>
    <p:sldId id="264" r:id="rId5"/>
    <p:sldId id="285" r:id="rId6"/>
    <p:sldId id="286" r:id="rId7"/>
    <p:sldId id="271" r:id="rId8"/>
    <p:sldId id="266" r:id="rId9"/>
    <p:sldId id="276" r:id="rId10"/>
    <p:sldId id="287" r:id="rId11"/>
    <p:sldId id="288" r:id="rId12"/>
    <p:sldId id="289" r:id="rId13"/>
    <p:sldId id="263" r:id="rId14"/>
    <p:sldId id="277" r:id="rId15"/>
    <p:sldId id="290" r:id="rId16"/>
    <p:sldId id="291" r:id="rId17"/>
    <p:sldId id="292" r:id="rId18"/>
    <p:sldId id="293" r:id="rId19"/>
    <p:sldId id="304" r:id="rId20"/>
    <p:sldId id="294" r:id="rId21"/>
    <p:sldId id="295" r:id="rId22"/>
    <p:sldId id="296" r:id="rId23"/>
    <p:sldId id="298" r:id="rId24"/>
    <p:sldId id="305" r:id="rId25"/>
    <p:sldId id="306" r:id="rId26"/>
    <p:sldId id="300" r:id="rId27"/>
    <p:sldId id="284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  <a:srgbClr val="1A7CF2"/>
    <a:srgbClr val="3A8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B80B-4031-4716-A71B-3BC5357B414A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68CA8-A1D8-4238-B1B4-977E38B8A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643EC-0B2F-4966-B484-06D604F8D8C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F019-5459-44EF-96F3-34A23669E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8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4F019-5459-44EF-96F3-34A23669E6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5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E1F392-DDE8-4ED7-B673-647717342D8B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35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640960" cy="489654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Чистые вещества и смеси, способы разделения смесей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112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/>
              <a:t>Однородные смеси</a:t>
            </a:r>
            <a:br>
              <a:rPr lang="ru-RU" dirty="0"/>
            </a:b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2819400" cy="6762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/>
              <a:t>газообразные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6227763" y="1700213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/>
              <a:t>жидкие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276600" y="3860800"/>
            <a:ext cx="2663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  <a:p>
            <a:r>
              <a:rPr lang="ru-RU" altLang="ru-RU" sz="3200"/>
              <a:t>твердые</a:t>
            </a:r>
          </a:p>
        </p:txBody>
      </p:sp>
      <p:pic>
        <p:nvPicPr>
          <p:cNvPr id="4102" name="Picture 2" descr="C:\Users\BOB\Desktop\химия презентация\47442864_277738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5923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BOB\Desktop\химия презентация\616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23145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C:\Users\BOB\Desktop\химия презентация\bfiutfo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7425"/>
            <a:ext cx="26543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 rot="2345891">
            <a:off x="1958975" y="1063625"/>
            <a:ext cx="287338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964461">
            <a:off x="6089650" y="1006475"/>
            <a:ext cx="2873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24300" y="1412875"/>
            <a:ext cx="4318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7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 fontScale="90000"/>
          </a:bodyPr>
          <a:lstStyle/>
          <a:p>
            <a:r>
              <a:rPr lang="ru-RU" altLang="ru-RU" sz="6000" b="1"/>
              <a:t>Неоднородные</a:t>
            </a:r>
            <a:br>
              <a:rPr lang="ru-RU" altLang="ru-RU" sz="6000" b="1"/>
            </a:br>
            <a:endParaRPr lang="ru-RU" altLang="ru-RU" sz="6000" b="1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1800225" cy="6477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/>
              <a:t>жидкие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011863" y="1268413"/>
            <a:ext cx="175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/>
              <a:t>т</a:t>
            </a:r>
            <a:r>
              <a:rPr lang="ru-RU" altLang="ru-RU" sz="3200"/>
              <a:t>вердые</a:t>
            </a:r>
            <a:r>
              <a:rPr lang="ru-RU" altLang="ru-RU"/>
              <a:t> 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250825" y="4149725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/>
              <a:t>эмульсии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3203575" y="2492375"/>
            <a:ext cx="1966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/>
              <a:t>суспензии</a:t>
            </a:r>
          </a:p>
        </p:txBody>
      </p:sp>
      <p:pic>
        <p:nvPicPr>
          <p:cNvPr id="5127" name="Picture 2" descr="C:\Users\BOB\Desktop\химия презентация\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216058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 descr="C:\Users\BOB\Desktop\химия презентация\ph06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23399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:\Users\BOB\Desktop\химия презентация\13873_2206rSL4W5O9kW0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41663"/>
            <a:ext cx="26892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5" descr="C:\Users\BOB\Desktop\химия презентация\1352458223_33c73e7f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3963"/>
            <a:ext cx="27432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2345891">
            <a:off x="1814513" y="774700"/>
            <a:ext cx="28733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964461">
            <a:off x="6161088" y="790575"/>
            <a:ext cx="28733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310477">
            <a:off x="2432050" y="1516063"/>
            <a:ext cx="287337" cy="1430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5650" y="1916113"/>
            <a:ext cx="287338" cy="2233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3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5505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5400" b="1" dirty="0"/>
              <a:t>	</a:t>
            </a:r>
            <a:r>
              <a:rPr lang="ru-RU" altLang="ru-RU" sz="5400" b="1" dirty="0">
                <a:solidFill>
                  <a:srgbClr val="002060"/>
                </a:solidFill>
              </a:rPr>
              <a:t>А вещества в составе смеси сохраняют свои свойства?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5400" b="1" dirty="0"/>
          </a:p>
          <a:p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02414"/>
            <a:ext cx="2133600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Значит: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452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800" b="1" dirty="0">
                <a:solidFill>
                  <a:srgbClr val="0070C0"/>
                </a:solidFill>
              </a:rPr>
              <a:t>Компоненты смеси можно разделить физическим способом, который будет основан на физических свойствах веществ.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22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7430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20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4800" b="0" dirty="0">
                          <a:solidFill>
                            <a:srgbClr val="FFFFFF"/>
                          </a:solidFill>
                          <a:effectLst/>
                        </a:rPr>
                        <a:t>Способы разделения смесей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083">
                <a:tc>
                  <a:txBody>
                    <a:bodyPr/>
                    <a:lstStyle/>
                    <a:p>
                      <a:pPr algn="ctr"/>
                      <a:r>
                        <a:rPr lang="ru-RU" sz="3800" b="0" dirty="0">
                          <a:solidFill>
                            <a:srgbClr val="FFFFFF"/>
                          </a:solidFill>
                          <a:effectLst/>
                        </a:rPr>
                        <a:t>неоднородных (гетерогенных)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0" dirty="0">
                          <a:solidFill>
                            <a:srgbClr val="FFFFFF"/>
                          </a:solidFill>
                          <a:effectLst/>
                        </a:rPr>
                        <a:t>однородных (гомогенных)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834">
                <a:tc>
                  <a:txBody>
                    <a:bodyPr/>
                    <a:lstStyle/>
                    <a:p>
                      <a:pPr fontAlgn="t"/>
                      <a:r>
                        <a:rPr lang="ru-RU" sz="3800" dirty="0">
                          <a:effectLst/>
                        </a:rPr>
                        <a:t>– отстаивание</a:t>
                      </a:r>
                      <a:br>
                        <a:rPr lang="ru-RU" sz="3800" dirty="0">
                          <a:effectLst/>
                        </a:rPr>
                      </a:br>
                      <a:r>
                        <a:rPr lang="ru-RU" sz="3800" dirty="0">
                          <a:effectLst/>
                        </a:rPr>
                        <a:t>– фильтрование</a:t>
                      </a:r>
                      <a:br>
                        <a:rPr lang="ru-RU" sz="3800" dirty="0">
                          <a:effectLst/>
                        </a:rPr>
                      </a:br>
                      <a:r>
                        <a:rPr lang="ru-RU" sz="3800" dirty="0">
                          <a:effectLst/>
                        </a:rPr>
                        <a:t>– действие магнитом</a:t>
                      </a:r>
                      <a:br>
                        <a:rPr lang="ru-RU" sz="3800" dirty="0">
                          <a:effectLst/>
                        </a:rPr>
                      </a:br>
                      <a:r>
                        <a:rPr lang="ru-RU" sz="3800" dirty="0">
                          <a:effectLst/>
                        </a:rPr>
                        <a:t>– центрифугирование </a:t>
                      </a:r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800" dirty="0">
                          <a:effectLst/>
                        </a:rPr>
                        <a:t>– выпаривание и кристаллизация.</a:t>
                      </a:r>
                      <a:br>
                        <a:rPr lang="ru-RU" sz="3800" dirty="0">
                          <a:effectLst/>
                        </a:rPr>
                      </a:br>
                      <a:r>
                        <a:rPr lang="ru-RU" sz="3800" dirty="0">
                          <a:effectLst/>
                        </a:rPr>
                        <a:t>– дистилляция (перегонка) </a:t>
                      </a:r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7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78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dirty="0"/>
              <a:t>Способы разделения неоднородных смесей:</a:t>
            </a:r>
            <a:br>
              <a:rPr lang="ru-RU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39750" y="2492375"/>
            <a:ext cx="8229600" cy="27654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800"/>
              <a:t>1. Отстаивание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800"/>
              <a:t>2. Фильтрование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800"/>
              <a:t>3. Действие магнитом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1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Отстаивание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95738" y="1700213"/>
            <a:ext cx="4032250" cy="302418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/>
              <a:t>   Отстаивание</a:t>
            </a:r>
            <a:r>
              <a:rPr lang="ru-RU" altLang="ru-RU" dirty="0"/>
              <a:t> - разделение смеси с течением времени под действием силы Архимеда.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dirty="0"/>
          </a:p>
        </p:txBody>
      </p:sp>
      <p:pic>
        <p:nvPicPr>
          <p:cNvPr id="8196" name="Picture 2" descr="C:\Users\BOB\Desktop\химия презентация\59214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33563"/>
            <a:ext cx="381635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2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Фильтрование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/>
              <a:t>Фильтрование</a:t>
            </a:r>
            <a:r>
              <a:rPr lang="ru-RU" altLang="ru-RU" dirty="0"/>
              <a:t> - использование фильтров для выделения твердого вещества из газов или растворов.</a:t>
            </a:r>
          </a:p>
          <a:p>
            <a:endParaRPr lang="ru-RU" altLang="ru-RU" dirty="0"/>
          </a:p>
        </p:txBody>
      </p:sp>
      <p:pic>
        <p:nvPicPr>
          <p:cNvPr id="9220" name="Picture 2" descr="C:\Users\BOB\Desktop\химия презентация\фильт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1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OB\Desktop\химия презентация\0010-010-Dejstvie-magni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1"/>
            <a:ext cx="9131305" cy="684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116013" y="5157192"/>
            <a:ext cx="6840363" cy="115212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/>
              <a:t>Действие магнитом </a:t>
            </a:r>
            <a:r>
              <a:rPr lang="ru-RU" altLang="ru-RU" dirty="0"/>
              <a:t>- разделение смеси при помощи магнита.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691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25" y="1"/>
            <a:ext cx="8229600" cy="620687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Центрифугирование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6192687"/>
          </a:xfrm>
        </p:spPr>
        <p:txBody>
          <a:bodyPr>
            <a:normAutofit fontScale="85000" lnSpcReduction="20000"/>
          </a:bodyPr>
          <a:lstStyle/>
          <a:p>
            <a:pPr marL="0" lvl="0" indent="16668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500" dirty="0">
                <a:solidFill>
                  <a:srgbClr val="002060"/>
                </a:solidFill>
              </a:rPr>
              <a:t>Если компоненты неоднородной жидкой смеси очень малы, такие смеси разделяют центрифугированием. </a:t>
            </a: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lvl="0" indent="1666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500" dirty="0">
              <a:solidFill>
                <a:srgbClr val="00206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500">
                <a:solidFill>
                  <a:srgbClr val="002060"/>
                </a:solidFill>
              </a:rPr>
              <a:t>	Перед </a:t>
            </a:r>
            <a:r>
              <a:rPr lang="ru-RU" altLang="ru-RU" sz="3500" dirty="0">
                <a:solidFill>
                  <a:srgbClr val="002060"/>
                </a:solidFill>
              </a:rPr>
              <a:t>центрифугированием частицы смеси распределены по объёму пробирки равномерно. После центрифугирования более лёгкие частицы всплывают наверх, а тяжёлые оседают на дно пробирки.</a:t>
            </a:r>
          </a:p>
          <a:p>
            <a:endParaRPr lang="ru-RU" dirty="0"/>
          </a:p>
        </p:txBody>
      </p:sp>
      <p:pic>
        <p:nvPicPr>
          <p:cNvPr id="3074" name="Picture 2" descr="Разделение смесей центрифугировани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772816"/>
            <a:ext cx="4305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4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Как вы можете объяснить результат этого опыта?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132856"/>
            <a:ext cx="5338936" cy="3993307"/>
          </a:xfrm>
        </p:spPr>
        <p:txBody>
          <a:bodyPr/>
          <a:lstStyle/>
          <a:p>
            <a:r>
              <a:rPr lang="ru-RU" dirty="0"/>
              <a:t>Поскольку плотность </a:t>
            </a:r>
            <a:r>
              <a:rPr lang="ru-RU" b="1" dirty="0"/>
              <a:t>соленой</a:t>
            </a:r>
            <a:r>
              <a:rPr lang="ru-RU" dirty="0"/>
              <a:t> </a:t>
            </a:r>
            <a:r>
              <a:rPr lang="ru-RU" b="1" dirty="0"/>
              <a:t>воды</a:t>
            </a:r>
            <a:r>
              <a:rPr lang="ru-RU" dirty="0"/>
              <a:t> выше, тела </a:t>
            </a:r>
            <a:r>
              <a:rPr lang="ru-RU" b="1" dirty="0"/>
              <a:t>тонущие</a:t>
            </a:r>
            <a:r>
              <a:rPr lang="ru-RU" dirty="0"/>
              <a:t> </a:t>
            </a:r>
            <a:r>
              <a:rPr lang="ru-RU" b="1" dirty="0"/>
              <a:t>в</a:t>
            </a:r>
            <a:r>
              <a:rPr lang="ru-RU" dirty="0"/>
              <a:t> </a:t>
            </a:r>
            <a:r>
              <a:rPr lang="ru-RU" b="1" dirty="0"/>
              <a:t>пресной</a:t>
            </a:r>
            <a:r>
              <a:rPr lang="ru-RU" dirty="0"/>
              <a:t> </a:t>
            </a:r>
            <a:r>
              <a:rPr lang="ru-RU" b="1" dirty="0"/>
              <a:t>воде</a:t>
            </a:r>
            <a:r>
              <a:rPr lang="ru-RU" dirty="0"/>
              <a:t>, могут </a:t>
            </a:r>
            <a:r>
              <a:rPr lang="ru-RU" b="1" dirty="0"/>
              <a:t>плавать</a:t>
            </a:r>
            <a:r>
              <a:rPr lang="ru-RU" dirty="0"/>
              <a:t> </a:t>
            </a:r>
            <a:r>
              <a:rPr lang="ru-RU" b="1" dirty="0"/>
              <a:t>в</a:t>
            </a:r>
            <a:r>
              <a:rPr lang="ru-RU" dirty="0"/>
              <a:t> </a:t>
            </a:r>
            <a:r>
              <a:rPr lang="ru-RU" b="1" dirty="0"/>
              <a:t>соленой</a:t>
            </a:r>
            <a:r>
              <a:rPr lang="ru-RU" dirty="0"/>
              <a:t>, если их плотность р больше плотности </a:t>
            </a:r>
            <a:r>
              <a:rPr lang="ru-RU" b="1" dirty="0"/>
              <a:t>пресной</a:t>
            </a:r>
            <a:r>
              <a:rPr lang="ru-RU" dirty="0"/>
              <a:t> </a:t>
            </a:r>
            <a:r>
              <a:rPr lang="ru-RU" b="1" dirty="0"/>
              <a:t>воды</a:t>
            </a:r>
            <a:r>
              <a:rPr lang="ru-RU" dirty="0"/>
              <a:t>, но меньше плотности </a:t>
            </a:r>
            <a:r>
              <a:rPr lang="ru-RU" b="1" dirty="0"/>
              <a:t>соленой</a:t>
            </a:r>
            <a:endParaRPr lang="ru-RU" dirty="0"/>
          </a:p>
        </p:txBody>
      </p:sp>
      <p:pic>
        <p:nvPicPr>
          <p:cNvPr id="1026" name="Picture 2" descr="https://tapoc.trbo.yandex.net/tapoc_secure_proxy/f6bff3c61aff46d3b5145e8edc6a4f66?url=https%3A//dam-img.rfdcontent.com/camo/dd0963df90880042ea4348022b6aab487a890a49/687474703a2f2f736369656e63653466756e2e696e666f2f77702d636f6e74656e742f75706c6f6164732f323031352f30372f666c6f6174696e672d6567672e6a7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752"/>
            <a:ext cx="8280920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877273"/>
            <a:ext cx="34563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Дистиллированная вода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6009400"/>
            <a:ext cx="3384376" cy="59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Морская вода</a:t>
            </a:r>
          </a:p>
        </p:txBody>
      </p:sp>
    </p:spTree>
    <p:extLst>
      <p:ext uri="{BB962C8B-B14F-4D97-AF65-F5344CB8AC3E}">
        <p14:creationId xmlns:p14="http://schemas.microsoft.com/office/powerpoint/2010/main" val="428371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/>
              <a:t>Способы разделения однородных смесей:</a:t>
            </a:r>
            <a:br>
              <a:rPr lang="ru-RU" dirty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7020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400"/>
              <a:t>1. Выпаривание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/>
              <a:t>2. Кристаллизация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/>
              <a:t>3. Дистилляция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/>
              <a:t>4. Хроматография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26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Выпаривание</a:t>
            </a:r>
          </a:p>
        </p:txBody>
      </p:sp>
      <p:pic>
        <p:nvPicPr>
          <p:cNvPr id="12291" name="Picture 2" descr="C:\Users\BOB\Desktop\химия презентация\выпари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0645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771775" y="5022850"/>
            <a:ext cx="59039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latin typeface="Arial CYR" panose="020B0604020202020204" pitchFamily="34" charset="0"/>
                <a:cs typeface="Times New Roman" panose="02020603050405020304" pitchFamily="18" charset="0"/>
              </a:rPr>
              <a:t>Выпаривание</a:t>
            </a:r>
            <a:r>
              <a:rPr lang="ru-RU" altLang="ru-RU" sz="2800">
                <a:latin typeface="Arial CYR" panose="020B0604020202020204" pitchFamily="34" charset="0"/>
                <a:cs typeface="Times New Roman" panose="02020603050405020304" pitchFamily="18" charset="0"/>
              </a:rPr>
              <a:t> - выделение растворенного вещества путем испарения растворителя</a:t>
            </a:r>
            <a:r>
              <a:rPr lang="ru-RU" altLang="ru-RU" sz="1000">
                <a:latin typeface="Arial CYR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1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BOB\Desktop\химия презентация\0014-014-Kristallizat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065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411413" y="5013325"/>
            <a:ext cx="6575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latin typeface="Arial CYR" panose="020B0604020202020204" pitchFamily="34" charset="0"/>
                <a:cs typeface="Times New Roman" panose="02020603050405020304" pitchFamily="18" charset="0"/>
              </a:rPr>
              <a:t>Кристаллизация</a:t>
            </a:r>
            <a:r>
              <a:rPr lang="ru-RU" altLang="ru-RU" sz="2400">
                <a:latin typeface="Arial CYR" panose="020B0604020202020204" pitchFamily="34" charset="0"/>
                <a:cs typeface="Times New Roman" panose="02020603050405020304" pitchFamily="18" charset="0"/>
              </a:rPr>
              <a:t> - процесс фазового перехода вещества из жидкого состояния в твёрдое кристаллическое с образованием кристаллов</a:t>
            </a:r>
            <a:r>
              <a:rPr lang="ru-RU" altLang="ru-RU" sz="1000">
                <a:latin typeface="Arial CYR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8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Хроматография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95736" y="4293096"/>
            <a:ext cx="6840760" cy="226010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/>
              <a:t>Хроматография</a:t>
            </a:r>
            <a:r>
              <a:rPr lang="ru-RU" altLang="ru-RU" dirty="0"/>
              <a:t> - метод разделения, основанный на распределении исследуемого вещества между двумя фазами - неподвижной и подвижной.</a:t>
            </a:r>
          </a:p>
          <a:p>
            <a:endParaRPr lang="ru-RU" altLang="ru-RU" dirty="0"/>
          </a:p>
        </p:txBody>
      </p:sp>
      <p:pic>
        <p:nvPicPr>
          <p:cNvPr id="15364" name="Picture 2" descr="C:\Users\BOB\Desktop\химия презентация\6b248597203feef0ccebd12bd6efa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1072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82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Творческое задание: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uk-UA" dirty="0" err="1"/>
              <a:t>Вы</a:t>
            </a:r>
            <a:r>
              <a:rPr lang="uk-UA" dirty="0"/>
              <a:t> пошли в поход. </a:t>
            </a:r>
            <a:r>
              <a:rPr lang="uk-UA" dirty="0" err="1"/>
              <a:t>Совершенно</a:t>
            </a:r>
            <a:r>
              <a:rPr lang="uk-UA" dirty="0"/>
              <a:t> </a:t>
            </a:r>
            <a:r>
              <a:rPr lang="uk-UA" dirty="0" err="1"/>
              <a:t>случайно</a:t>
            </a:r>
            <a:r>
              <a:rPr lang="uk-UA" dirty="0"/>
              <a:t>, вся ваша соль намочилась и к тому же в </a:t>
            </a:r>
            <a:r>
              <a:rPr lang="uk-UA" dirty="0" err="1"/>
              <a:t>неё</a:t>
            </a:r>
            <a:r>
              <a:rPr lang="uk-UA" dirty="0"/>
              <a:t> попали кусочки </a:t>
            </a:r>
            <a:r>
              <a:rPr lang="uk-UA" dirty="0" err="1"/>
              <a:t>грязи</a:t>
            </a:r>
            <a:r>
              <a:rPr lang="uk-UA" dirty="0"/>
              <a:t>. </a:t>
            </a:r>
            <a:r>
              <a:rPr lang="uk-UA" dirty="0" err="1"/>
              <a:t>Другой</a:t>
            </a:r>
            <a:r>
              <a:rPr lang="uk-UA" dirty="0"/>
              <a:t> соли </a:t>
            </a:r>
            <a:r>
              <a:rPr lang="uk-UA" dirty="0" err="1"/>
              <a:t>нет</a:t>
            </a:r>
            <a:r>
              <a:rPr lang="uk-UA" dirty="0"/>
              <a:t>. </a:t>
            </a:r>
            <a:r>
              <a:rPr lang="uk-UA" dirty="0" err="1"/>
              <a:t>Как</a:t>
            </a:r>
            <a:r>
              <a:rPr lang="uk-UA" dirty="0"/>
              <a:t> </a:t>
            </a:r>
            <a:r>
              <a:rPr lang="uk-UA" dirty="0" err="1"/>
              <a:t>вы</a:t>
            </a:r>
            <a:r>
              <a:rPr lang="uk-UA" dirty="0"/>
              <a:t> поступите?</a:t>
            </a:r>
          </a:p>
          <a:p>
            <a:endParaRPr lang="uk-UA" dirty="0"/>
          </a:p>
        </p:txBody>
      </p:sp>
      <p:pic>
        <p:nvPicPr>
          <p:cNvPr id="4" name="Рисунок 3" descr="898-300x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7600"/>
            <a:ext cx="7010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48205-6DF8-CA4A-023B-9E711536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Предложите способы разделения таких смесей: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F80DF-D430-F8DE-2BCB-D7755DA8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939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бензин+вода+сахар</a:t>
            </a:r>
            <a:r>
              <a:rPr lang="ru-RU" dirty="0"/>
              <a:t>;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соль+вода+песок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96757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43000"/>
            <a:ext cx="9252520" cy="5715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Параграф</a:t>
            </a:r>
          </a:p>
          <a:p>
            <a:r>
              <a:rPr lang="ru-RU" dirty="0"/>
              <a:t>Придумать, как можно очистить воду в полевых условиях; и смесь: сахар + железный порошок + спирт + вода</a:t>
            </a:r>
          </a:p>
          <a:p>
            <a:r>
              <a:rPr lang="ru-RU" dirty="0"/>
              <a:t>Доклады (по желанию) о современных способах очисток воды, или других жизненно важных жидкостей</a:t>
            </a:r>
          </a:p>
          <a:p>
            <a:r>
              <a:rPr lang="ru-RU" dirty="0"/>
              <a:t>Творческое задание: </a:t>
            </a:r>
            <a:r>
              <a:rPr lang="uk-UA" dirty="0" err="1"/>
              <a:t>Помогите</a:t>
            </a:r>
            <a:r>
              <a:rPr lang="uk-UA" dirty="0"/>
              <a:t> </a:t>
            </a:r>
            <a:r>
              <a:rPr lang="uk-UA" dirty="0" err="1"/>
              <a:t>героине</a:t>
            </a:r>
            <a:r>
              <a:rPr lang="uk-UA" dirty="0"/>
              <a:t> </a:t>
            </a:r>
            <a:r>
              <a:rPr lang="uk-UA" dirty="0" err="1"/>
              <a:t>русской</a:t>
            </a:r>
            <a:r>
              <a:rPr lang="uk-UA" dirty="0"/>
              <a:t> </a:t>
            </a:r>
            <a:r>
              <a:rPr lang="uk-UA" dirty="0" err="1"/>
              <a:t>народной</a:t>
            </a:r>
            <a:r>
              <a:rPr lang="uk-UA" dirty="0"/>
              <a:t> </a:t>
            </a:r>
            <a:r>
              <a:rPr lang="uk-UA" dirty="0" err="1"/>
              <a:t>сказки</a:t>
            </a:r>
            <a:r>
              <a:rPr lang="uk-UA" dirty="0"/>
              <a:t> “</a:t>
            </a:r>
            <a:r>
              <a:rPr lang="uk-UA" dirty="0" err="1"/>
              <a:t>Василиса</a:t>
            </a:r>
            <a:r>
              <a:rPr lang="uk-UA" dirty="0"/>
              <a:t> </a:t>
            </a:r>
            <a:r>
              <a:rPr lang="uk-UA" dirty="0" err="1"/>
              <a:t>Прекрасная</a:t>
            </a:r>
            <a:r>
              <a:rPr lang="uk-UA" dirty="0"/>
              <a:t>”. В </a:t>
            </a:r>
            <a:r>
              <a:rPr lang="uk-UA" dirty="0" err="1"/>
              <a:t>этой</a:t>
            </a:r>
            <a:r>
              <a:rPr lang="uk-UA" dirty="0"/>
              <a:t> </a:t>
            </a:r>
            <a:r>
              <a:rPr lang="uk-UA" dirty="0" err="1"/>
              <a:t>сказке</a:t>
            </a:r>
            <a:r>
              <a:rPr lang="uk-UA" dirty="0"/>
              <a:t> Баба-Яга приказала </a:t>
            </a:r>
            <a:r>
              <a:rPr lang="uk-UA" dirty="0" err="1"/>
              <a:t>Василисе</a:t>
            </a:r>
            <a:r>
              <a:rPr lang="uk-UA" dirty="0"/>
              <a:t> </a:t>
            </a:r>
            <a:r>
              <a:rPr lang="uk-UA" dirty="0" err="1"/>
              <a:t>отделить</a:t>
            </a:r>
            <a:r>
              <a:rPr lang="uk-UA" dirty="0"/>
              <a:t> манку от гречки и мак от </a:t>
            </a:r>
            <a:r>
              <a:rPr lang="uk-UA" dirty="0" err="1"/>
              <a:t>земли</a:t>
            </a:r>
            <a:r>
              <a:rPr lang="uk-UA" dirty="0"/>
              <a:t>. </a:t>
            </a:r>
            <a:r>
              <a:rPr lang="uk-UA" dirty="0" err="1"/>
              <a:t>Героине</a:t>
            </a:r>
            <a:r>
              <a:rPr lang="uk-UA" dirty="0"/>
              <a:t> </a:t>
            </a:r>
            <a:r>
              <a:rPr lang="uk-UA" dirty="0" err="1"/>
              <a:t>сказки</a:t>
            </a:r>
            <a:r>
              <a:rPr lang="uk-UA" dirty="0"/>
              <a:t> помогли </a:t>
            </a:r>
            <a:r>
              <a:rPr lang="uk-UA" dirty="0" err="1"/>
              <a:t>птицы</a:t>
            </a:r>
            <a:r>
              <a:rPr lang="uk-UA" dirty="0"/>
              <a:t>. </a:t>
            </a:r>
            <a:r>
              <a:rPr lang="uk-UA" dirty="0" err="1"/>
              <a:t>Мы</a:t>
            </a:r>
            <a:r>
              <a:rPr lang="uk-UA" dirty="0"/>
              <a:t> же </a:t>
            </a:r>
            <a:r>
              <a:rPr lang="uk-UA" dirty="0" err="1"/>
              <a:t>теперь</a:t>
            </a:r>
            <a:r>
              <a:rPr lang="uk-UA" dirty="0"/>
              <a:t> можем </a:t>
            </a:r>
            <a:r>
              <a:rPr lang="uk-UA" dirty="0" err="1"/>
              <a:t>разделить</a:t>
            </a:r>
            <a:r>
              <a:rPr lang="uk-UA" dirty="0"/>
              <a:t> </a:t>
            </a:r>
            <a:r>
              <a:rPr lang="uk-UA" dirty="0" err="1"/>
              <a:t>крупы</a:t>
            </a:r>
            <a:r>
              <a:rPr lang="uk-UA" dirty="0"/>
              <a:t>, мак и землю </a:t>
            </a:r>
            <a:r>
              <a:rPr lang="uk-UA" dirty="0" err="1"/>
              <a:t>различными</a:t>
            </a:r>
            <a:r>
              <a:rPr lang="uk-UA" dirty="0"/>
              <a:t> </a:t>
            </a:r>
            <a:r>
              <a:rPr lang="uk-UA" dirty="0" err="1"/>
              <a:t>научными</a:t>
            </a:r>
            <a:r>
              <a:rPr lang="uk-UA" dirty="0"/>
              <a:t> методами. </a:t>
            </a:r>
            <a:r>
              <a:rPr lang="uk-UA" dirty="0" err="1"/>
              <a:t>Опишите</a:t>
            </a:r>
            <a:r>
              <a:rPr lang="uk-UA" dirty="0"/>
              <a:t>, </a:t>
            </a:r>
            <a:r>
              <a:rPr lang="uk-UA" dirty="0" err="1"/>
              <a:t>как</a:t>
            </a:r>
            <a:r>
              <a:rPr lang="uk-UA" dirty="0"/>
              <a:t> </a:t>
            </a:r>
            <a:r>
              <a:rPr lang="uk-UA" dirty="0" err="1"/>
              <a:t>можно</a:t>
            </a:r>
            <a:r>
              <a:rPr lang="uk-UA" dirty="0"/>
              <a:t> все </a:t>
            </a:r>
            <a:r>
              <a:rPr lang="uk-UA" dirty="0" err="1"/>
              <a:t>это</a:t>
            </a:r>
            <a:r>
              <a:rPr lang="uk-UA" dirty="0"/>
              <a:t> </a:t>
            </a:r>
            <a:r>
              <a:rPr lang="uk-UA" dirty="0" err="1"/>
              <a:t>разделить</a:t>
            </a:r>
            <a:r>
              <a:rPr lang="uk-UA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4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990000"/>
                </a:solidFill>
                <a:latin typeface="Times New Roman" panose="02020603050405020304" pitchFamily="18" charset="0"/>
              </a:rPr>
              <a:t>Сравнительная характеристика смеси и чистого вещества</a:t>
            </a:r>
            <a:br>
              <a:rPr lang="ru-RU" altLang="ru-RU" sz="6000" dirty="0"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07505" y="1417639"/>
          <a:ext cx="8928991" cy="4790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324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, serif"/>
                        </a:rPr>
                        <a:t>Признаки сравнения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, serif"/>
                        </a:rPr>
                        <a:t>Чистое вещество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, serif"/>
                        </a:rPr>
                        <a:t>Смесь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8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Состав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, serif"/>
                        </a:rPr>
                        <a:t>(постоянный или нет)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8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Вещества 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, serif"/>
                        </a:rPr>
                        <a:t>(по количеству)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8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Физические свойства (</a:t>
                      </a:r>
                      <a:r>
                        <a:rPr lang="ru-RU" sz="2400" dirty="0">
                          <a:effectLst/>
                          <a:latin typeface="times new roman, serif"/>
                        </a:rPr>
                        <a:t>постоянные или нет</a:t>
                      </a:r>
                      <a:r>
                        <a:rPr lang="ru-RU" sz="2800" dirty="0">
                          <a:effectLst/>
                          <a:latin typeface="times new roman, serif"/>
                        </a:rPr>
                        <a:t>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74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Можно</a:t>
                      </a:r>
                      <a:r>
                        <a:rPr lang="ru-RU" sz="2800" baseline="0" dirty="0">
                          <a:effectLst/>
                          <a:latin typeface="times new roman, serif"/>
                        </a:rPr>
                        <a:t> ли р</a:t>
                      </a:r>
                      <a:r>
                        <a:rPr lang="ru-RU" sz="2800" dirty="0">
                          <a:effectLst/>
                          <a:latin typeface="times new roman, serif"/>
                        </a:rPr>
                        <a:t>азделить</a:t>
                      </a:r>
                      <a:r>
                        <a:rPr lang="ru-RU" sz="2800" baseline="0" dirty="0">
                          <a:effectLst/>
                          <a:latin typeface="times new roman, serif"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990000"/>
                </a:solidFill>
                <a:latin typeface="Times New Roman" panose="02020603050405020304" pitchFamily="18" charset="0"/>
              </a:rPr>
              <a:t>Сравнительная характеристика смеси и чистого вещества</a:t>
            </a:r>
            <a:br>
              <a:rPr lang="ru-RU" altLang="ru-RU" sz="6000" dirty="0"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07505" y="1417639"/>
          <a:ext cx="8928991" cy="4950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324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, serif"/>
                        </a:rPr>
                        <a:t>Признаки сравнения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, serif"/>
                        </a:rPr>
                        <a:t>Чистое вещество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, serif"/>
                        </a:rPr>
                        <a:t>Смесь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8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Состав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, serif"/>
                        </a:rPr>
                        <a:t>(постоянный или нет)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, serif"/>
                        </a:rPr>
                        <a:t>Постоянный</a:t>
                      </a:r>
                      <a:endParaRPr lang="ru-RU" sz="280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Непостоянный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8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Вещества 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, serif"/>
                        </a:rPr>
                        <a:t>(по количеству)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Одно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Несколько различных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8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Физические свойства (</a:t>
                      </a:r>
                      <a:r>
                        <a:rPr lang="ru-RU" sz="2400" dirty="0">
                          <a:effectLst/>
                          <a:latin typeface="times new roman, serif"/>
                        </a:rPr>
                        <a:t>постоянные или нет</a:t>
                      </a:r>
                      <a:r>
                        <a:rPr lang="ru-RU" sz="2800" dirty="0">
                          <a:effectLst/>
                          <a:latin typeface="times new roman, serif"/>
                        </a:rPr>
                        <a:t>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Постоянные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Непостоянные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74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Можно</a:t>
                      </a:r>
                      <a:r>
                        <a:rPr lang="ru-RU" sz="2800" baseline="0" dirty="0">
                          <a:effectLst/>
                          <a:latin typeface="times new roman, serif"/>
                        </a:rPr>
                        <a:t> ли р</a:t>
                      </a:r>
                      <a:r>
                        <a:rPr lang="ru-RU" sz="2800" dirty="0">
                          <a:effectLst/>
                          <a:latin typeface="times new roman, serif"/>
                        </a:rPr>
                        <a:t>азделить</a:t>
                      </a:r>
                      <a:r>
                        <a:rPr lang="ru-RU" sz="2800" baseline="0" dirty="0">
                          <a:effectLst/>
                          <a:latin typeface="times new roman, serif"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Нет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, serif"/>
                        </a:rPr>
                        <a:t>Да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4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6/779444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r="2750" b="12851"/>
          <a:stretch>
            <a:fillRect/>
          </a:stretch>
        </p:blipFill>
        <p:spPr bwMode="auto">
          <a:xfrm>
            <a:off x="-324544" y="0"/>
            <a:ext cx="981149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По результатам этой диаграммы сделайте вывод о постоянстве свойств чистых веществ и смесей.</a:t>
            </a:r>
          </a:p>
        </p:txBody>
      </p:sp>
    </p:spTree>
    <p:extLst>
      <p:ext uri="{BB962C8B-B14F-4D97-AF65-F5344CB8AC3E}">
        <p14:creationId xmlns:p14="http://schemas.microsoft.com/office/powerpoint/2010/main" val="357837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Опреденение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Чистые вещества </a:t>
            </a:r>
            <a:r>
              <a:rPr lang="ru-RU" dirty="0">
                <a:solidFill>
                  <a:srgbClr val="002060"/>
                </a:solidFill>
              </a:rPr>
              <a:t>– вещества, которые состоят из одного вида частиц и обладают постоянными свойствами.</a:t>
            </a:r>
          </a:p>
          <a:p>
            <a:pPr marL="0" indent="0">
              <a:buNone/>
            </a:pPr>
            <a:r>
              <a:rPr lang="ru-RU" dirty="0"/>
              <a:t>Чистое вещество имеет условно постоянный состав</a:t>
            </a:r>
          </a:p>
          <a:p>
            <a:pPr marL="0" indent="0">
              <a:buNone/>
            </a:pPr>
            <a:r>
              <a:rPr lang="ru-RU" dirty="0"/>
              <a:t>Чистое вещество обладает постоянными физическими свойствами (</a:t>
            </a:r>
            <a:r>
              <a:rPr lang="en-US" dirty="0"/>
              <a:t>t</a:t>
            </a:r>
            <a:r>
              <a:rPr lang="ru-RU" dirty="0" err="1"/>
              <a:t>пл</a:t>
            </a:r>
            <a:r>
              <a:rPr lang="ru-RU" dirty="0"/>
              <a:t>, </a:t>
            </a:r>
            <a:r>
              <a:rPr lang="en-US" dirty="0"/>
              <a:t>t</a:t>
            </a:r>
            <a:r>
              <a:rPr lang="ru-RU" dirty="0"/>
              <a:t>кип, </a:t>
            </a:r>
            <a:r>
              <a:rPr lang="el-GR" dirty="0"/>
              <a:t>ρ</a:t>
            </a:r>
            <a:r>
              <a:rPr lang="ru-RU" dirty="0"/>
              <a:t> и др.)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Смесь</a:t>
            </a:r>
            <a:r>
              <a:rPr lang="ru-RU" dirty="0"/>
              <a:t> — </a:t>
            </a:r>
            <a:r>
              <a:rPr lang="ru-RU" dirty="0">
                <a:solidFill>
                  <a:srgbClr val="002060"/>
                </a:solidFill>
              </a:rPr>
              <a:t>система, состоящая из двух или более различных по свойствам веществ (компонентов </a:t>
            </a:r>
            <a:r>
              <a:rPr lang="ru-RU" b="1" dirty="0">
                <a:solidFill>
                  <a:srgbClr val="002060"/>
                </a:solidFill>
              </a:rPr>
              <a:t>смеси</a:t>
            </a:r>
            <a:r>
              <a:rPr lang="ru-RU" dirty="0">
                <a:solidFill>
                  <a:srgbClr val="002060"/>
                </a:solidFill>
              </a:rPr>
              <a:t>).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1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Какие вещества нас чаще окружают – чистые или смеси веществ?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3096"/>
            <a:ext cx="2133600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А в нашем организме есть смеси веществ или мы состоим только из чистых веществ?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13802"/>
            <a:ext cx="2133600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cf.ppt-online.org/files2/slide/a/a5xRCEWLPoV21cN0XQei87ySkhI3Hz9FjuGvwg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9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20/9237/4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3.infourok.ru/uploads/ex/1207/00039476-e820e07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92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604</Words>
  <Application>Microsoft Office PowerPoint</Application>
  <PresentationFormat>Экран (4:3)</PresentationFormat>
  <Paragraphs>114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CYR</vt:lpstr>
      <vt:lpstr>Calibri</vt:lpstr>
      <vt:lpstr>Times New Roman</vt:lpstr>
      <vt:lpstr>times new roman, serif</vt:lpstr>
      <vt:lpstr>Verdana</vt:lpstr>
      <vt:lpstr>Тема Office</vt:lpstr>
      <vt:lpstr>Презентация PowerPoint</vt:lpstr>
      <vt:lpstr>Как вы можете объяснить результат этого опыта?</vt:lpstr>
      <vt:lpstr>Презентация PowerPoint</vt:lpstr>
      <vt:lpstr>Опреденение: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Однородные смеси </vt:lpstr>
      <vt:lpstr>Неоднородные </vt:lpstr>
      <vt:lpstr>Презентация PowerPoint</vt:lpstr>
      <vt:lpstr>Значит:</vt:lpstr>
      <vt:lpstr>Презентация PowerPoint</vt:lpstr>
      <vt:lpstr>Способы разделения неоднородных смесей:  </vt:lpstr>
      <vt:lpstr>Отстаивание</vt:lpstr>
      <vt:lpstr>Фильтрование</vt:lpstr>
      <vt:lpstr>Презентация PowerPoint</vt:lpstr>
      <vt:lpstr>Центрифугирование</vt:lpstr>
      <vt:lpstr>Способы разделения однородных смесей: </vt:lpstr>
      <vt:lpstr>Выпаривание</vt:lpstr>
      <vt:lpstr>Презентация PowerPoint</vt:lpstr>
      <vt:lpstr>Хроматография</vt:lpstr>
      <vt:lpstr>Творческое задание:</vt:lpstr>
      <vt:lpstr>Предложите способы разделения таких смесей:</vt:lpstr>
      <vt:lpstr>Домашнее задание</vt:lpstr>
      <vt:lpstr>Сравнительная характеристика смеси и чистого вещества </vt:lpstr>
      <vt:lpstr>Сравнительная характеристика смеси и чистого вещества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Кыштымский Литя Вихо</cp:lastModifiedBy>
  <cp:revision>36</cp:revision>
  <dcterms:created xsi:type="dcterms:W3CDTF">2019-12-09T07:18:26Z</dcterms:created>
  <dcterms:modified xsi:type="dcterms:W3CDTF">2023-09-16T08:03:54Z</dcterms:modified>
</cp:coreProperties>
</file>