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8" r:id="rId2"/>
    <p:sldId id="261" r:id="rId3"/>
    <p:sldId id="264" r:id="rId4"/>
    <p:sldId id="280" r:id="rId5"/>
    <p:sldId id="289" r:id="rId6"/>
    <p:sldId id="290" r:id="rId7"/>
    <p:sldId id="291" r:id="rId8"/>
    <p:sldId id="270" r:id="rId9"/>
    <p:sldId id="271" r:id="rId10"/>
    <p:sldId id="272" r:id="rId11"/>
    <p:sldId id="273" r:id="rId12"/>
    <p:sldId id="278" r:id="rId13"/>
    <p:sldId id="276" r:id="rId14"/>
    <p:sldId id="267" r:id="rId15"/>
    <p:sldId id="268" r:id="rId16"/>
    <p:sldId id="282" r:id="rId17"/>
    <p:sldId id="283" r:id="rId18"/>
    <p:sldId id="269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C2B"/>
    <a:srgbClr val="EE9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749FA-5CFB-4041-B1AF-3D61D0DB71E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0A9B8C6-CA26-48EE-86E2-5732B665AE88}">
      <dgm:prSet phldrT="[Текст]" custT="1"/>
      <dgm:spPr/>
      <dgm:t>
        <a:bodyPr/>
        <a:lstStyle/>
        <a:p>
          <a:r>
            <a:rPr lang="ru-RU" sz="2400" dirty="0"/>
            <a:t>Вещества</a:t>
          </a:r>
        </a:p>
      </dgm:t>
    </dgm:pt>
    <dgm:pt modelId="{91F754CC-6654-4D1E-AF0E-0553FB419E88}" type="parTrans" cxnId="{99287CD8-3C27-4024-9873-EE388BA6FDE7}">
      <dgm:prSet/>
      <dgm:spPr/>
      <dgm:t>
        <a:bodyPr/>
        <a:lstStyle/>
        <a:p>
          <a:endParaRPr lang="ru-RU"/>
        </a:p>
      </dgm:t>
    </dgm:pt>
    <dgm:pt modelId="{83672753-F8CC-4756-B407-736EB24AFE1B}" type="sibTrans" cxnId="{99287CD8-3C27-4024-9873-EE388BA6FDE7}">
      <dgm:prSet/>
      <dgm:spPr/>
      <dgm:t>
        <a:bodyPr/>
        <a:lstStyle/>
        <a:p>
          <a:endParaRPr lang="ru-RU"/>
        </a:p>
      </dgm:t>
    </dgm:pt>
    <dgm:pt modelId="{D7D534D0-D450-460F-B2E6-CC20E2E9A6EC}">
      <dgm:prSet phldrT="[Текст]" custT="1"/>
      <dgm:spPr/>
      <dgm:t>
        <a:bodyPr/>
        <a:lstStyle/>
        <a:p>
          <a:r>
            <a:rPr lang="ru-RU" sz="2400" dirty="0" err="1"/>
            <a:t>Превраще-ния</a:t>
          </a:r>
          <a:r>
            <a:rPr lang="ru-RU" sz="2400" dirty="0"/>
            <a:t> веществ</a:t>
          </a:r>
        </a:p>
      </dgm:t>
    </dgm:pt>
    <dgm:pt modelId="{218686E3-C4B6-4FF9-A772-49FE24D77FB4}" type="parTrans" cxnId="{D5F12FBA-4116-453E-950E-EF910DA07DF2}">
      <dgm:prSet/>
      <dgm:spPr/>
      <dgm:t>
        <a:bodyPr/>
        <a:lstStyle/>
        <a:p>
          <a:endParaRPr lang="ru-RU"/>
        </a:p>
      </dgm:t>
    </dgm:pt>
    <dgm:pt modelId="{303ECAD1-5D91-4B0E-BCD8-3EBB49A8F31E}" type="sibTrans" cxnId="{D5F12FBA-4116-453E-950E-EF910DA07DF2}">
      <dgm:prSet/>
      <dgm:spPr/>
      <dgm:t>
        <a:bodyPr/>
        <a:lstStyle/>
        <a:p>
          <a:endParaRPr lang="ru-RU"/>
        </a:p>
      </dgm:t>
    </dgm:pt>
    <dgm:pt modelId="{8A180FD6-9E62-433F-9812-D34B1C281271}">
      <dgm:prSet phldrT="[Текст]" custT="1"/>
      <dgm:spPr/>
      <dgm:t>
        <a:bodyPr/>
        <a:lstStyle/>
        <a:p>
          <a:r>
            <a:rPr lang="ru-RU" sz="2400" dirty="0"/>
            <a:t>Свойства веществ</a:t>
          </a:r>
        </a:p>
      </dgm:t>
    </dgm:pt>
    <dgm:pt modelId="{E615A7D4-477D-4499-8604-5AF60012322C}" type="parTrans" cxnId="{33FD4375-431C-49AA-A733-C0E35125088B}">
      <dgm:prSet/>
      <dgm:spPr/>
      <dgm:t>
        <a:bodyPr/>
        <a:lstStyle/>
        <a:p>
          <a:endParaRPr lang="ru-RU"/>
        </a:p>
      </dgm:t>
    </dgm:pt>
    <dgm:pt modelId="{697B1FCE-32B9-4BC4-BDC6-5AD0167B4C17}" type="sibTrans" cxnId="{33FD4375-431C-49AA-A733-C0E35125088B}">
      <dgm:prSet/>
      <dgm:spPr/>
      <dgm:t>
        <a:bodyPr/>
        <a:lstStyle/>
        <a:p>
          <a:endParaRPr lang="ru-RU"/>
        </a:p>
      </dgm:t>
    </dgm:pt>
    <dgm:pt modelId="{45E16619-B508-4831-9A07-8A914C757D62}" type="pres">
      <dgm:prSet presAssocID="{9C1749FA-5CFB-4041-B1AF-3D61D0DB71E7}" presName="compositeShape" presStyleCnt="0">
        <dgm:presLayoutVars>
          <dgm:chMax val="7"/>
          <dgm:dir/>
          <dgm:resizeHandles val="exact"/>
        </dgm:presLayoutVars>
      </dgm:prSet>
      <dgm:spPr/>
    </dgm:pt>
    <dgm:pt modelId="{FC1EA12D-87AC-4C35-873F-11939E3777CA}" type="pres">
      <dgm:prSet presAssocID="{20A9B8C6-CA26-48EE-86E2-5732B665AE88}" presName="circ1" presStyleLbl="vennNode1" presStyleIdx="0" presStyleCnt="3"/>
      <dgm:spPr/>
    </dgm:pt>
    <dgm:pt modelId="{41097440-4897-4DFE-94C9-0C4047464AEE}" type="pres">
      <dgm:prSet presAssocID="{20A9B8C6-CA26-48EE-86E2-5732B665AE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8C7859F-ED53-42A4-81EE-5584D22D4893}" type="pres">
      <dgm:prSet presAssocID="{D7D534D0-D450-460F-B2E6-CC20E2E9A6EC}" presName="circ2" presStyleLbl="vennNode1" presStyleIdx="1" presStyleCnt="3" custLinFactNeighborY="1136"/>
      <dgm:spPr/>
    </dgm:pt>
    <dgm:pt modelId="{A5291217-D2CC-4C45-B0CE-EA3F73CE6A06}" type="pres">
      <dgm:prSet presAssocID="{D7D534D0-D450-460F-B2E6-CC20E2E9A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FA394E-484E-4262-BE03-43E1830FD266}" type="pres">
      <dgm:prSet presAssocID="{8A180FD6-9E62-433F-9812-D34B1C281271}" presName="circ3" presStyleLbl="vennNode1" presStyleIdx="2" presStyleCnt="3"/>
      <dgm:spPr/>
    </dgm:pt>
    <dgm:pt modelId="{078018B2-48A4-43FE-860A-DABC2DCDFBEB}" type="pres">
      <dgm:prSet presAssocID="{8A180FD6-9E62-433F-9812-D34B1C2812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A2182D-8238-4D51-8BA7-D9B4546FD145}" type="presOf" srcId="{20A9B8C6-CA26-48EE-86E2-5732B665AE88}" destId="{41097440-4897-4DFE-94C9-0C4047464AEE}" srcOrd="1" destOrd="0" presId="urn:microsoft.com/office/officeart/2005/8/layout/venn1"/>
    <dgm:cxn modelId="{AEBC4C5C-C4B3-489C-89B5-3D19BCE7F6F6}" type="presOf" srcId="{9C1749FA-5CFB-4041-B1AF-3D61D0DB71E7}" destId="{45E16619-B508-4831-9A07-8A914C757D62}" srcOrd="0" destOrd="0" presId="urn:microsoft.com/office/officeart/2005/8/layout/venn1"/>
    <dgm:cxn modelId="{BF18DD4D-BA7D-49E1-8750-33310775E9E2}" type="presOf" srcId="{8A180FD6-9E62-433F-9812-D34B1C281271}" destId="{078018B2-48A4-43FE-860A-DABC2DCDFBEB}" srcOrd="1" destOrd="0" presId="urn:microsoft.com/office/officeart/2005/8/layout/venn1"/>
    <dgm:cxn modelId="{72949D52-2EB7-459E-B34A-28D41AE5D049}" type="presOf" srcId="{D7D534D0-D450-460F-B2E6-CC20E2E9A6EC}" destId="{F8C7859F-ED53-42A4-81EE-5584D22D4893}" srcOrd="0" destOrd="0" presId="urn:microsoft.com/office/officeart/2005/8/layout/venn1"/>
    <dgm:cxn modelId="{33FD4375-431C-49AA-A733-C0E35125088B}" srcId="{9C1749FA-5CFB-4041-B1AF-3D61D0DB71E7}" destId="{8A180FD6-9E62-433F-9812-D34B1C281271}" srcOrd="2" destOrd="0" parTransId="{E615A7D4-477D-4499-8604-5AF60012322C}" sibTransId="{697B1FCE-32B9-4BC4-BDC6-5AD0167B4C17}"/>
    <dgm:cxn modelId="{439E3C56-A041-40B4-BF27-B838AEE296D0}" type="presOf" srcId="{8A180FD6-9E62-433F-9812-D34B1C281271}" destId="{12FA394E-484E-4262-BE03-43E1830FD266}" srcOrd="0" destOrd="0" presId="urn:microsoft.com/office/officeart/2005/8/layout/venn1"/>
    <dgm:cxn modelId="{91516D7E-8F7C-450A-BE37-742F937CAC20}" type="presOf" srcId="{20A9B8C6-CA26-48EE-86E2-5732B665AE88}" destId="{FC1EA12D-87AC-4C35-873F-11939E3777CA}" srcOrd="0" destOrd="0" presId="urn:microsoft.com/office/officeart/2005/8/layout/venn1"/>
    <dgm:cxn modelId="{46DC07AD-A32A-4B9D-8AC8-009B078D7808}" type="presOf" srcId="{D7D534D0-D450-460F-B2E6-CC20E2E9A6EC}" destId="{A5291217-D2CC-4C45-B0CE-EA3F73CE6A06}" srcOrd="1" destOrd="0" presId="urn:microsoft.com/office/officeart/2005/8/layout/venn1"/>
    <dgm:cxn modelId="{D5F12FBA-4116-453E-950E-EF910DA07DF2}" srcId="{9C1749FA-5CFB-4041-B1AF-3D61D0DB71E7}" destId="{D7D534D0-D450-460F-B2E6-CC20E2E9A6EC}" srcOrd="1" destOrd="0" parTransId="{218686E3-C4B6-4FF9-A772-49FE24D77FB4}" sibTransId="{303ECAD1-5D91-4B0E-BCD8-3EBB49A8F31E}"/>
    <dgm:cxn modelId="{99287CD8-3C27-4024-9873-EE388BA6FDE7}" srcId="{9C1749FA-5CFB-4041-B1AF-3D61D0DB71E7}" destId="{20A9B8C6-CA26-48EE-86E2-5732B665AE88}" srcOrd="0" destOrd="0" parTransId="{91F754CC-6654-4D1E-AF0E-0553FB419E88}" sibTransId="{83672753-F8CC-4756-B407-736EB24AFE1B}"/>
    <dgm:cxn modelId="{424D78D8-3D35-4691-BA14-B22FE13CE3E8}" type="presParOf" srcId="{45E16619-B508-4831-9A07-8A914C757D62}" destId="{FC1EA12D-87AC-4C35-873F-11939E3777CA}" srcOrd="0" destOrd="0" presId="urn:microsoft.com/office/officeart/2005/8/layout/venn1"/>
    <dgm:cxn modelId="{9B748A2D-18C2-489E-9454-DF6DAA47C225}" type="presParOf" srcId="{45E16619-B508-4831-9A07-8A914C757D62}" destId="{41097440-4897-4DFE-94C9-0C4047464AEE}" srcOrd="1" destOrd="0" presId="urn:microsoft.com/office/officeart/2005/8/layout/venn1"/>
    <dgm:cxn modelId="{03367345-8FBF-4F8C-BF03-6FA7239A022D}" type="presParOf" srcId="{45E16619-B508-4831-9A07-8A914C757D62}" destId="{F8C7859F-ED53-42A4-81EE-5584D22D4893}" srcOrd="2" destOrd="0" presId="urn:microsoft.com/office/officeart/2005/8/layout/venn1"/>
    <dgm:cxn modelId="{0E35695A-04EB-4B0B-8D04-9EDF41628E6D}" type="presParOf" srcId="{45E16619-B508-4831-9A07-8A914C757D62}" destId="{A5291217-D2CC-4C45-B0CE-EA3F73CE6A06}" srcOrd="3" destOrd="0" presId="urn:microsoft.com/office/officeart/2005/8/layout/venn1"/>
    <dgm:cxn modelId="{884B5FA5-8FB6-432A-B3B5-16BB0A575485}" type="presParOf" srcId="{45E16619-B508-4831-9A07-8A914C757D62}" destId="{12FA394E-484E-4262-BE03-43E1830FD266}" srcOrd="4" destOrd="0" presId="urn:microsoft.com/office/officeart/2005/8/layout/venn1"/>
    <dgm:cxn modelId="{74CFC04C-DB6A-4102-8B21-22506FADEF9C}" type="presParOf" srcId="{45E16619-B508-4831-9A07-8A914C757D62}" destId="{078018B2-48A4-43FE-860A-DABC2DCDFB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17C43-5BCD-48A8-AA12-DFF520572F8A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BAEC6D1-6FC4-4A89-8EDA-A6FDF3632D3C}">
      <dgm:prSet phldrT="[Текст]"/>
      <dgm:spPr/>
      <dgm:t>
        <a:bodyPr/>
        <a:lstStyle/>
        <a:p>
          <a:r>
            <a:rPr lang="ru-RU" dirty="0"/>
            <a:t>ФИЗИЧЕСКИЕ</a:t>
          </a:r>
        </a:p>
      </dgm:t>
    </dgm:pt>
    <dgm:pt modelId="{5C226252-E86B-43AC-80D3-46D7E45B2A3A}" type="parTrans" cxnId="{4F59F492-183C-4C61-83FD-FB0C525C170C}">
      <dgm:prSet/>
      <dgm:spPr/>
      <dgm:t>
        <a:bodyPr/>
        <a:lstStyle/>
        <a:p>
          <a:endParaRPr lang="ru-RU"/>
        </a:p>
      </dgm:t>
    </dgm:pt>
    <dgm:pt modelId="{90637397-09D8-4901-AD8E-F0EB4FCDECFB}" type="sibTrans" cxnId="{4F59F492-183C-4C61-83FD-FB0C525C170C}">
      <dgm:prSet/>
      <dgm:spPr/>
      <dgm:t>
        <a:bodyPr/>
        <a:lstStyle/>
        <a:p>
          <a:endParaRPr lang="ru-RU"/>
        </a:p>
      </dgm:t>
    </dgm:pt>
    <dgm:pt modelId="{B8B004C4-B3A5-4646-8F23-561C0B980902}">
      <dgm:prSet phldrT="[Текст]"/>
      <dgm:spPr/>
      <dgm:t>
        <a:bodyPr/>
        <a:lstStyle/>
        <a:p>
          <a:r>
            <a:rPr lang="ru-RU" b="1" dirty="0"/>
            <a:t>АГРЕГАТНОЕ СОСТОЯНИЕ при </a:t>
          </a:r>
          <a:r>
            <a:rPr lang="ru-RU" b="1" dirty="0" err="1"/>
            <a:t>н.у</a:t>
          </a:r>
          <a:r>
            <a:rPr lang="ru-RU" b="1" dirty="0"/>
            <a:t>. </a:t>
          </a:r>
        </a:p>
        <a:p>
          <a:r>
            <a:rPr lang="ru-RU" b="0" i="1" dirty="0"/>
            <a:t>( температура составляет 0°С, а давление равно 101,3 кПа)</a:t>
          </a:r>
        </a:p>
        <a:p>
          <a:r>
            <a:rPr lang="ru-RU" b="1" dirty="0"/>
            <a:t>ЦВЕТ</a:t>
          </a:r>
        </a:p>
        <a:p>
          <a:r>
            <a:rPr lang="ru-RU" b="1" dirty="0"/>
            <a:t>ЗАПАХ</a:t>
          </a:r>
        </a:p>
        <a:p>
          <a:r>
            <a:rPr lang="ru-RU" b="1" dirty="0"/>
            <a:t>ПЛОТНОСТЬ</a:t>
          </a:r>
        </a:p>
        <a:p>
          <a:r>
            <a:rPr lang="ru-RU" b="1" dirty="0"/>
            <a:t>ЭЛЕКТРО- И ТЕПЛОПРОВОДНОСТЬ</a:t>
          </a:r>
        </a:p>
        <a:p>
          <a:r>
            <a:rPr lang="ru-RU" b="1" dirty="0"/>
            <a:t>ТЕМПЕРАТУРА КИПЕНИЯ</a:t>
          </a:r>
        </a:p>
        <a:p>
          <a:r>
            <a:rPr lang="ru-RU" b="1" dirty="0"/>
            <a:t> ТЕМПЕРАТУРА ПЛАВЛЕНИЯ</a:t>
          </a:r>
        </a:p>
      </dgm:t>
    </dgm:pt>
    <dgm:pt modelId="{FB6C723B-3776-4623-BBB8-7F359F848C3A}" type="parTrans" cxnId="{EA53A502-20D8-40A8-A18D-11C2B30E8238}">
      <dgm:prSet/>
      <dgm:spPr/>
      <dgm:t>
        <a:bodyPr/>
        <a:lstStyle/>
        <a:p>
          <a:endParaRPr lang="ru-RU"/>
        </a:p>
      </dgm:t>
    </dgm:pt>
    <dgm:pt modelId="{21EEF58E-44BB-4187-A3F7-1E722BEE5F0B}" type="sibTrans" cxnId="{EA53A502-20D8-40A8-A18D-11C2B30E8238}">
      <dgm:prSet/>
      <dgm:spPr/>
      <dgm:t>
        <a:bodyPr/>
        <a:lstStyle/>
        <a:p>
          <a:endParaRPr lang="ru-RU"/>
        </a:p>
      </dgm:t>
    </dgm:pt>
    <dgm:pt modelId="{DDC628A2-7BF2-4D06-8A59-DA33AB684935}">
      <dgm:prSet phldrT="[Текст]"/>
      <dgm:spPr/>
      <dgm:t>
        <a:bodyPr/>
        <a:lstStyle/>
        <a:p>
          <a:r>
            <a:rPr lang="ru-RU" dirty="0"/>
            <a:t>ХИМИЧЕСКИЕ</a:t>
          </a:r>
        </a:p>
      </dgm:t>
    </dgm:pt>
    <dgm:pt modelId="{CC89901C-06FA-40EE-BC2A-FD04B1E075E9}" type="parTrans" cxnId="{7FF7981A-81D7-4114-91F5-15B6BADA6981}">
      <dgm:prSet/>
      <dgm:spPr/>
      <dgm:t>
        <a:bodyPr/>
        <a:lstStyle/>
        <a:p>
          <a:endParaRPr lang="ru-RU"/>
        </a:p>
      </dgm:t>
    </dgm:pt>
    <dgm:pt modelId="{592F1A4F-BDF6-421B-ABBB-22120FBE199D}" type="sibTrans" cxnId="{7FF7981A-81D7-4114-91F5-15B6BADA6981}">
      <dgm:prSet/>
      <dgm:spPr/>
      <dgm:t>
        <a:bodyPr/>
        <a:lstStyle/>
        <a:p>
          <a:endParaRPr lang="ru-RU"/>
        </a:p>
      </dgm:t>
    </dgm:pt>
    <dgm:pt modelId="{3C5BE902-51BF-4318-81E2-D6C147822875}">
      <dgm:prSet phldrT="[Текст]"/>
      <dgm:spPr/>
      <dgm:t>
        <a:bodyPr/>
        <a:lstStyle/>
        <a:p>
          <a:r>
            <a:rPr lang="ru-RU" b="1" dirty="0"/>
            <a:t>СПОСОБНОСТЬ РЕАГИРОВАТЬ С ДРУГИМИ ВЕЩЕСТВАМИ</a:t>
          </a:r>
        </a:p>
        <a:p>
          <a:r>
            <a:rPr lang="ru-RU" b="1" dirty="0"/>
            <a:t>СПОСОБНОСТЬ К РАЗЛОЖЕНИЮ</a:t>
          </a:r>
        </a:p>
      </dgm:t>
    </dgm:pt>
    <dgm:pt modelId="{58348FD1-2A39-4D25-AF04-2860525A2ADE}" type="parTrans" cxnId="{A612E053-FCAE-4C27-80A9-1D930B43D899}">
      <dgm:prSet/>
      <dgm:spPr/>
      <dgm:t>
        <a:bodyPr/>
        <a:lstStyle/>
        <a:p>
          <a:endParaRPr lang="ru-RU"/>
        </a:p>
      </dgm:t>
    </dgm:pt>
    <dgm:pt modelId="{D1C4CCFE-7040-453C-857E-C844BF2B8E17}" type="sibTrans" cxnId="{A612E053-FCAE-4C27-80A9-1D930B43D899}">
      <dgm:prSet/>
      <dgm:spPr/>
      <dgm:t>
        <a:bodyPr/>
        <a:lstStyle/>
        <a:p>
          <a:endParaRPr lang="ru-RU"/>
        </a:p>
      </dgm:t>
    </dgm:pt>
    <dgm:pt modelId="{90905438-4533-4DC7-AE20-6E1F47196E9E}" type="pres">
      <dgm:prSet presAssocID="{D2617C43-5BCD-48A8-AA12-DFF520572F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6570B6-1EF7-44C8-BD23-32A70D85A66B}" type="pres">
      <dgm:prSet presAssocID="{CBAEC6D1-6FC4-4A89-8EDA-A6FDF3632D3C}" presName="root" presStyleCnt="0"/>
      <dgm:spPr/>
    </dgm:pt>
    <dgm:pt modelId="{B7D43FD1-A896-4A7B-942E-4AA7C956CB9A}" type="pres">
      <dgm:prSet presAssocID="{CBAEC6D1-6FC4-4A89-8EDA-A6FDF3632D3C}" presName="rootComposite" presStyleCnt="0"/>
      <dgm:spPr/>
    </dgm:pt>
    <dgm:pt modelId="{EE5AEA55-DC65-4BA3-9D94-C3E893E3C46E}" type="pres">
      <dgm:prSet presAssocID="{CBAEC6D1-6FC4-4A89-8EDA-A6FDF3632D3C}" presName="rootText" presStyleLbl="node1" presStyleIdx="0" presStyleCnt="2"/>
      <dgm:spPr/>
    </dgm:pt>
    <dgm:pt modelId="{18822AAC-DD10-451A-AA56-2CE23DD95C06}" type="pres">
      <dgm:prSet presAssocID="{CBAEC6D1-6FC4-4A89-8EDA-A6FDF3632D3C}" presName="rootConnector" presStyleLbl="node1" presStyleIdx="0" presStyleCnt="2"/>
      <dgm:spPr/>
    </dgm:pt>
    <dgm:pt modelId="{F16924FC-74F0-4A9B-981F-2D161738CE2A}" type="pres">
      <dgm:prSet presAssocID="{CBAEC6D1-6FC4-4A89-8EDA-A6FDF3632D3C}" presName="childShape" presStyleCnt="0"/>
      <dgm:spPr/>
    </dgm:pt>
    <dgm:pt modelId="{BAE103E3-1AB4-4B3A-BC19-956A3D3D2EB2}" type="pres">
      <dgm:prSet presAssocID="{FB6C723B-3776-4623-BBB8-7F359F848C3A}" presName="Name13" presStyleLbl="parChTrans1D2" presStyleIdx="0" presStyleCnt="2"/>
      <dgm:spPr/>
    </dgm:pt>
    <dgm:pt modelId="{59C471ED-D717-4531-B55E-C61BB998E0DD}" type="pres">
      <dgm:prSet presAssocID="{B8B004C4-B3A5-4646-8F23-561C0B980902}" presName="childText" presStyleLbl="bgAcc1" presStyleIdx="0" presStyleCnt="2" custScaleX="170748" custScaleY="277209" custLinFactNeighborX="3269" custLinFactNeighborY="-13076">
        <dgm:presLayoutVars>
          <dgm:bulletEnabled val="1"/>
        </dgm:presLayoutVars>
      </dgm:prSet>
      <dgm:spPr/>
    </dgm:pt>
    <dgm:pt modelId="{A50D5C8F-63B5-4184-8C25-3DE7340A8E94}" type="pres">
      <dgm:prSet presAssocID="{DDC628A2-7BF2-4D06-8A59-DA33AB684935}" presName="root" presStyleCnt="0"/>
      <dgm:spPr/>
    </dgm:pt>
    <dgm:pt modelId="{3A932312-1FAF-4D0A-8F2C-B07AA09C1C39}" type="pres">
      <dgm:prSet presAssocID="{DDC628A2-7BF2-4D06-8A59-DA33AB684935}" presName="rootComposite" presStyleCnt="0"/>
      <dgm:spPr/>
    </dgm:pt>
    <dgm:pt modelId="{865F19F3-C66B-479A-80F7-A6D460911270}" type="pres">
      <dgm:prSet presAssocID="{DDC628A2-7BF2-4D06-8A59-DA33AB684935}" presName="rootText" presStyleLbl="node1" presStyleIdx="1" presStyleCnt="2"/>
      <dgm:spPr/>
    </dgm:pt>
    <dgm:pt modelId="{A760781F-F6E6-43B1-B01A-33107D73742F}" type="pres">
      <dgm:prSet presAssocID="{DDC628A2-7BF2-4D06-8A59-DA33AB684935}" presName="rootConnector" presStyleLbl="node1" presStyleIdx="1" presStyleCnt="2"/>
      <dgm:spPr/>
    </dgm:pt>
    <dgm:pt modelId="{C10667EC-9C8E-4B2B-9EBE-CD336CD70811}" type="pres">
      <dgm:prSet presAssocID="{DDC628A2-7BF2-4D06-8A59-DA33AB684935}" presName="childShape" presStyleCnt="0"/>
      <dgm:spPr/>
    </dgm:pt>
    <dgm:pt modelId="{D897FF99-B3FB-48AA-BCA0-62AD5084BB08}" type="pres">
      <dgm:prSet presAssocID="{58348FD1-2A39-4D25-AF04-2860525A2ADE}" presName="Name13" presStyleLbl="parChTrans1D2" presStyleIdx="1" presStyleCnt="2"/>
      <dgm:spPr/>
    </dgm:pt>
    <dgm:pt modelId="{852CD2EC-0693-4714-960B-C53BB808E369}" type="pres">
      <dgm:prSet presAssocID="{3C5BE902-51BF-4318-81E2-D6C147822875}" presName="childText" presStyleLbl="bgAcc1" presStyleIdx="1" presStyleCnt="2" custScaleX="144464" custLinFactNeighborX="545" custLinFactNeighborY="-12204">
        <dgm:presLayoutVars>
          <dgm:bulletEnabled val="1"/>
        </dgm:presLayoutVars>
      </dgm:prSet>
      <dgm:spPr/>
    </dgm:pt>
  </dgm:ptLst>
  <dgm:cxnLst>
    <dgm:cxn modelId="{EA53A502-20D8-40A8-A18D-11C2B30E8238}" srcId="{CBAEC6D1-6FC4-4A89-8EDA-A6FDF3632D3C}" destId="{B8B004C4-B3A5-4646-8F23-561C0B980902}" srcOrd="0" destOrd="0" parTransId="{FB6C723B-3776-4623-BBB8-7F359F848C3A}" sibTransId="{21EEF58E-44BB-4187-A3F7-1E722BEE5F0B}"/>
    <dgm:cxn modelId="{E81C0D07-461A-474A-AA65-EDC998580575}" type="presOf" srcId="{DDC628A2-7BF2-4D06-8A59-DA33AB684935}" destId="{A760781F-F6E6-43B1-B01A-33107D73742F}" srcOrd="1" destOrd="0" presId="urn:microsoft.com/office/officeart/2005/8/layout/hierarchy3"/>
    <dgm:cxn modelId="{1C735708-7305-4D1F-B3C3-5C7B0675971E}" type="presOf" srcId="{3C5BE902-51BF-4318-81E2-D6C147822875}" destId="{852CD2EC-0693-4714-960B-C53BB808E369}" srcOrd="0" destOrd="0" presId="urn:microsoft.com/office/officeart/2005/8/layout/hierarchy3"/>
    <dgm:cxn modelId="{7FF7981A-81D7-4114-91F5-15B6BADA6981}" srcId="{D2617C43-5BCD-48A8-AA12-DFF520572F8A}" destId="{DDC628A2-7BF2-4D06-8A59-DA33AB684935}" srcOrd="1" destOrd="0" parTransId="{CC89901C-06FA-40EE-BC2A-FD04B1E075E9}" sibTransId="{592F1A4F-BDF6-421B-ABBB-22120FBE199D}"/>
    <dgm:cxn modelId="{E12DCC63-0808-4CAB-A585-57B7081D8584}" type="presOf" srcId="{CBAEC6D1-6FC4-4A89-8EDA-A6FDF3632D3C}" destId="{EE5AEA55-DC65-4BA3-9D94-C3E893E3C46E}" srcOrd="0" destOrd="0" presId="urn:microsoft.com/office/officeart/2005/8/layout/hierarchy3"/>
    <dgm:cxn modelId="{55DA034B-6699-4289-9AAE-496F0801BD44}" type="presOf" srcId="{CBAEC6D1-6FC4-4A89-8EDA-A6FDF3632D3C}" destId="{18822AAC-DD10-451A-AA56-2CE23DD95C06}" srcOrd="1" destOrd="0" presId="urn:microsoft.com/office/officeart/2005/8/layout/hierarchy3"/>
    <dgm:cxn modelId="{A612E053-FCAE-4C27-80A9-1D930B43D899}" srcId="{DDC628A2-7BF2-4D06-8A59-DA33AB684935}" destId="{3C5BE902-51BF-4318-81E2-D6C147822875}" srcOrd="0" destOrd="0" parTransId="{58348FD1-2A39-4D25-AF04-2860525A2ADE}" sibTransId="{D1C4CCFE-7040-453C-857E-C844BF2B8E17}"/>
    <dgm:cxn modelId="{DA63C07E-6B57-44FC-975C-BC11742A60A0}" type="presOf" srcId="{FB6C723B-3776-4623-BBB8-7F359F848C3A}" destId="{BAE103E3-1AB4-4B3A-BC19-956A3D3D2EB2}" srcOrd="0" destOrd="0" presId="urn:microsoft.com/office/officeart/2005/8/layout/hierarchy3"/>
    <dgm:cxn modelId="{DA44DA7F-995F-413C-B9B1-69EF1D8E159A}" type="presOf" srcId="{B8B004C4-B3A5-4646-8F23-561C0B980902}" destId="{59C471ED-D717-4531-B55E-C61BB998E0DD}" srcOrd="0" destOrd="0" presId="urn:microsoft.com/office/officeart/2005/8/layout/hierarchy3"/>
    <dgm:cxn modelId="{97472192-F05D-4126-BF55-7BBBB9A636C8}" type="presOf" srcId="{D2617C43-5BCD-48A8-AA12-DFF520572F8A}" destId="{90905438-4533-4DC7-AE20-6E1F47196E9E}" srcOrd="0" destOrd="0" presId="urn:microsoft.com/office/officeart/2005/8/layout/hierarchy3"/>
    <dgm:cxn modelId="{4F59F492-183C-4C61-83FD-FB0C525C170C}" srcId="{D2617C43-5BCD-48A8-AA12-DFF520572F8A}" destId="{CBAEC6D1-6FC4-4A89-8EDA-A6FDF3632D3C}" srcOrd="0" destOrd="0" parTransId="{5C226252-E86B-43AC-80D3-46D7E45B2A3A}" sibTransId="{90637397-09D8-4901-AD8E-F0EB4FCDECFB}"/>
    <dgm:cxn modelId="{AA2FCA9D-BF54-4B51-ADCF-E887D0EAF1EF}" type="presOf" srcId="{58348FD1-2A39-4D25-AF04-2860525A2ADE}" destId="{D897FF99-B3FB-48AA-BCA0-62AD5084BB08}" srcOrd="0" destOrd="0" presId="urn:microsoft.com/office/officeart/2005/8/layout/hierarchy3"/>
    <dgm:cxn modelId="{737D81DA-021E-4345-97AB-9466230C1D85}" type="presOf" srcId="{DDC628A2-7BF2-4D06-8A59-DA33AB684935}" destId="{865F19F3-C66B-479A-80F7-A6D460911270}" srcOrd="0" destOrd="0" presId="urn:microsoft.com/office/officeart/2005/8/layout/hierarchy3"/>
    <dgm:cxn modelId="{3EBA552C-7026-476D-B5F6-6FAAFF1DD5A5}" type="presParOf" srcId="{90905438-4533-4DC7-AE20-6E1F47196E9E}" destId="{F86570B6-1EF7-44C8-BD23-32A70D85A66B}" srcOrd="0" destOrd="0" presId="urn:microsoft.com/office/officeart/2005/8/layout/hierarchy3"/>
    <dgm:cxn modelId="{94BCBF07-E8F9-4A6E-96A0-EA7C391B0659}" type="presParOf" srcId="{F86570B6-1EF7-44C8-BD23-32A70D85A66B}" destId="{B7D43FD1-A896-4A7B-942E-4AA7C956CB9A}" srcOrd="0" destOrd="0" presId="urn:microsoft.com/office/officeart/2005/8/layout/hierarchy3"/>
    <dgm:cxn modelId="{29B4DCB0-496C-4795-9210-B39383D35BE5}" type="presParOf" srcId="{B7D43FD1-A896-4A7B-942E-4AA7C956CB9A}" destId="{EE5AEA55-DC65-4BA3-9D94-C3E893E3C46E}" srcOrd="0" destOrd="0" presId="urn:microsoft.com/office/officeart/2005/8/layout/hierarchy3"/>
    <dgm:cxn modelId="{904F3CBA-8C29-413C-99F9-E33B499DA137}" type="presParOf" srcId="{B7D43FD1-A896-4A7B-942E-4AA7C956CB9A}" destId="{18822AAC-DD10-451A-AA56-2CE23DD95C06}" srcOrd="1" destOrd="0" presId="urn:microsoft.com/office/officeart/2005/8/layout/hierarchy3"/>
    <dgm:cxn modelId="{888C4658-D983-4F01-9A45-23A9DC3B3E7F}" type="presParOf" srcId="{F86570B6-1EF7-44C8-BD23-32A70D85A66B}" destId="{F16924FC-74F0-4A9B-981F-2D161738CE2A}" srcOrd="1" destOrd="0" presId="urn:microsoft.com/office/officeart/2005/8/layout/hierarchy3"/>
    <dgm:cxn modelId="{D268D126-7C8B-4636-B07D-DF649DDC94C1}" type="presParOf" srcId="{F16924FC-74F0-4A9B-981F-2D161738CE2A}" destId="{BAE103E3-1AB4-4B3A-BC19-956A3D3D2EB2}" srcOrd="0" destOrd="0" presId="urn:microsoft.com/office/officeart/2005/8/layout/hierarchy3"/>
    <dgm:cxn modelId="{ACE68177-89DE-4EB1-A4BE-29973C059BB3}" type="presParOf" srcId="{F16924FC-74F0-4A9B-981F-2D161738CE2A}" destId="{59C471ED-D717-4531-B55E-C61BB998E0DD}" srcOrd="1" destOrd="0" presId="urn:microsoft.com/office/officeart/2005/8/layout/hierarchy3"/>
    <dgm:cxn modelId="{923358F5-FAE7-401E-80A3-2D545B6279E5}" type="presParOf" srcId="{90905438-4533-4DC7-AE20-6E1F47196E9E}" destId="{A50D5C8F-63B5-4184-8C25-3DE7340A8E94}" srcOrd="1" destOrd="0" presId="urn:microsoft.com/office/officeart/2005/8/layout/hierarchy3"/>
    <dgm:cxn modelId="{8237D407-9528-4800-AD0A-AEDB7700E9A8}" type="presParOf" srcId="{A50D5C8F-63B5-4184-8C25-3DE7340A8E94}" destId="{3A932312-1FAF-4D0A-8F2C-B07AA09C1C39}" srcOrd="0" destOrd="0" presId="urn:microsoft.com/office/officeart/2005/8/layout/hierarchy3"/>
    <dgm:cxn modelId="{E1B9DF08-5E44-4C19-AF25-18FB2D8E8377}" type="presParOf" srcId="{3A932312-1FAF-4D0A-8F2C-B07AA09C1C39}" destId="{865F19F3-C66B-479A-80F7-A6D460911270}" srcOrd="0" destOrd="0" presId="urn:microsoft.com/office/officeart/2005/8/layout/hierarchy3"/>
    <dgm:cxn modelId="{909C6F53-1612-42BE-A2EF-44FD64F3C32D}" type="presParOf" srcId="{3A932312-1FAF-4D0A-8F2C-B07AA09C1C39}" destId="{A760781F-F6E6-43B1-B01A-33107D73742F}" srcOrd="1" destOrd="0" presId="urn:microsoft.com/office/officeart/2005/8/layout/hierarchy3"/>
    <dgm:cxn modelId="{A234BB92-15DE-4F2A-A453-EEE27F498DBD}" type="presParOf" srcId="{A50D5C8F-63B5-4184-8C25-3DE7340A8E94}" destId="{C10667EC-9C8E-4B2B-9EBE-CD336CD70811}" srcOrd="1" destOrd="0" presId="urn:microsoft.com/office/officeart/2005/8/layout/hierarchy3"/>
    <dgm:cxn modelId="{1E3FEC66-7978-4006-B8EF-F97DB96E0A3D}" type="presParOf" srcId="{C10667EC-9C8E-4B2B-9EBE-CD336CD70811}" destId="{D897FF99-B3FB-48AA-BCA0-62AD5084BB08}" srcOrd="0" destOrd="0" presId="urn:microsoft.com/office/officeart/2005/8/layout/hierarchy3"/>
    <dgm:cxn modelId="{11EB3096-708B-4960-9F3A-A525016D9440}" type="presParOf" srcId="{C10667EC-9C8E-4B2B-9EBE-CD336CD70811}" destId="{852CD2EC-0693-4714-960B-C53BB808E3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A12D-87AC-4C35-873F-11939E3777CA}">
      <dsp:nvSpPr>
        <dsp:cNvPr id="0" name=""/>
        <dsp:cNvSpPr/>
      </dsp:nvSpPr>
      <dsp:spPr>
        <a:xfrm>
          <a:off x="1793471" y="51117"/>
          <a:ext cx="2453639" cy="24536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Вещества</a:t>
          </a:r>
        </a:p>
      </dsp:txBody>
      <dsp:txXfrm>
        <a:off x="2120623" y="480504"/>
        <a:ext cx="1799335" cy="1104137"/>
      </dsp:txXfrm>
    </dsp:sp>
    <dsp:sp modelId="{F8C7859F-ED53-42A4-81EE-5584D22D4893}">
      <dsp:nvSpPr>
        <dsp:cNvPr id="0" name=""/>
        <dsp:cNvSpPr/>
      </dsp:nvSpPr>
      <dsp:spPr>
        <a:xfrm>
          <a:off x="2678826" y="1612515"/>
          <a:ext cx="2453639" cy="24536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Превраще-ния</a:t>
          </a:r>
          <a:r>
            <a:rPr lang="ru-RU" sz="2400" kern="1200" dirty="0"/>
            <a:t> веществ</a:t>
          </a:r>
        </a:p>
      </dsp:txBody>
      <dsp:txXfrm>
        <a:off x="3429231" y="2246372"/>
        <a:ext cx="1472183" cy="1349501"/>
      </dsp:txXfrm>
    </dsp:sp>
    <dsp:sp modelId="{12FA394E-484E-4262-BE03-43E1830FD266}">
      <dsp:nvSpPr>
        <dsp:cNvPr id="0" name=""/>
        <dsp:cNvSpPr/>
      </dsp:nvSpPr>
      <dsp:spPr>
        <a:xfrm>
          <a:off x="908116" y="1584642"/>
          <a:ext cx="2453639" cy="24536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Свойства веществ</a:t>
          </a:r>
        </a:p>
      </dsp:txBody>
      <dsp:txXfrm>
        <a:off x="1139167" y="2218498"/>
        <a:ext cx="1472183" cy="1349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EA55-DC65-4BA3-9D94-C3E893E3C46E}">
      <dsp:nvSpPr>
        <dsp:cNvPr id="0" name=""/>
        <dsp:cNvSpPr/>
      </dsp:nvSpPr>
      <dsp:spPr>
        <a:xfrm>
          <a:off x="687" y="304790"/>
          <a:ext cx="1890109" cy="945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ФИЗИЧЕСКИЕ</a:t>
          </a:r>
        </a:p>
      </dsp:txBody>
      <dsp:txXfrm>
        <a:off x="28367" y="332470"/>
        <a:ext cx="1834749" cy="889694"/>
      </dsp:txXfrm>
    </dsp:sp>
    <dsp:sp modelId="{BAE103E3-1AB4-4B3A-BC19-956A3D3D2EB2}">
      <dsp:nvSpPr>
        <dsp:cNvPr id="0" name=""/>
        <dsp:cNvSpPr/>
      </dsp:nvSpPr>
      <dsp:spPr>
        <a:xfrm>
          <a:off x="189698" y="1249845"/>
          <a:ext cx="238441" cy="14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576"/>
              </a:lnTo>
              <a:lnTo>
                <a:pt x="238441" y="142257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471ED-D717-4531-B55E-C61BB998E0DD}">
      <dsp:nvSpPr>
        <dsp:cNvPr id="0" name=""/>
        <dsp:cNvSpPr/>
      </dsp:nvSpPr>
      <dsp:spPr>
        <a:xfrm>
          <a:off x="428139" y="1362533"/>
          <a:ext cx="2581858" cy="261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АГРЕГАТНОЕ СОСТОЯНИЕ при </a:t>
          </a:r>
          <a:r>
            <a:rPr lang="ru-RU" sz="1200" b="1" kern="1200" dirty="0" err="1"/>
            <a:t>н.у</a:t>
          </a:r>
          <a:r>
            <a:rPr lang="ru-RU" sz="1200" b="1" kern="1200" dirty="0"/>
            <a:t>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1" kern="1200" dirty="0"/>
            <a:t>( температура составляет 0°С, а давление равно 101,3 кПа)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ЦВЕТ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ЗАПАХ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ПЛОТНОСТЬ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ЭЛЕКТРО- И ТЕПЛОПРОВОДНОСТЬ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ТЕМПЕРАТУРА КИПЕНИЯ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ТЕМПЕРАТУРА ПЛАВЛЕНИЯ</a:t>
          </a:r>
        </a:p>
      </dsp:txBody>
      <dsp:txXfrm>
        <a:off x="503759" y="1438153"/>
        <a:ext cx="2430618" cy="2468536"/>
      </dsp:txXfrm>
    </dsp:sp>
    <dsp:sp modelId="{865F19F3-C66B-479A-80F7-A6D460911270}">
      <dsp:nvSpPr>
        <dsp:cNvPr id="0" name=""/>
        <dsp:cNvSpPr/>
      </dsp:nvSpPr>
      <dsp:spPr>
        <a:xfrm>
          <a:off x="3055073" y="304790"/>
          <a:ext cx="1890109" cy="945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ХИМИЧЕСКИЕ</a:t>
          </a:r>
        </a:p>
      </dsp:txBody>
      <dsp:txXfrm>
        <a:off x="3082753" y="332470"/>
        <a:ext cx="1834749" cy="889694"/>
      </dsp:txXfrm>
    </dsp:sp>
    <dsp:sp modelId="{D897FF99-B3FB-48AA-BCA0-62AD5084BB08}">
      <dsp:nvSpPr>
        <dsp:cNvPr id="0" name=""/>
        <dsp:cNvSpPr/>
      </dsp:nvSpPr>
      <dsp:spPr>
        <a:xfrm>
          <a:off x="3244084" y="1249845"/>
          <a:ext cx="189698" cy="59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456"/>
              </a:lnTo>
              <a:lnTo>
                <a:pt x="189698" y="5934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CD2EC-0693-4714-960B-C53BB808E369}">
      <dsp:nvSpPr>
        <dsp:cNvPr id="0" name=""/>
        <dsp:cNvSpPr/>
      </dsp:nvSpPr>
      <dsp:spPr>
        <a:xfrm>
          <a:off x="3433783" y="1370774"/>
          <a:ext cx="2184421" cy="945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СПОСОБНОСТЬ РЕАГИРОВАТЬ С ДРУГИМИ ВЕЩЕСТВАМИ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СПОСОБНОСТЬ К РАЗЛОЖЕНИЮ</a:t>
          </a:r>
        </a:p>
      </dsp:txBody>
      <dsp:txXfrm>
        <a:off x="3461463" y="1398454"/>
        <a:ext cx="2129061" cy="88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2490-F467-4DD7-8F09-353D1905234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9410-2767-4E0F-B2F9-86060255F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3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9410-2767-4E0F-B2F9-86060255F8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B9410-2767-4E0F-B2F9-86060255F8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6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4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5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7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6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1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242F-8B45-4F7D-A260-655111E0BA33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09A0-9DC9-4B30-94C5-8B3F8789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jpe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E01D9-BBA0-1D51-7629-AA1988D99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00CC"/>
                </a:solidFill>
              </a:rPr>
              <a:t>Предмет химии.</a:t>
            </a:r>
            <a:br>
              <a:rPr lang="ru-RU" sz="6000" b="1" dirty="0">
                <a:solidFill>
                  <a:srgbClr val="0000CC"/>
                </a:solidFill>
              </a:rPr>
            </a:br>
            <a:r>
              <a:rPr lang="ru-RU" sz="6000" b="1" dirty="0">
                <a:solidFill>
                  <a:srgbClr val="0000CC"/>
                </a:solidFill>
              </a:rPr>
              <a:t>Роль химии в жизни человека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428DCE-D174-A895-EEC6-BA276C504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B888968-7D2A-4793-BFD4-873C1A631654}"/>
              </a:ext>
            </a:extLst>
          </p:cNvPr>
          <p:cNvSpPr/>
          <p:nvPr/>
        </p:nvSpPr>
        <p:spPr>
          <a:xfrm>
            <a:off x="1434936" y="912421"/>
            <a:ext cx="5108368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Почему мы дуем на спичку, когда хотим ее потушить?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4422B210-C5E4-4800-AEAF-C10414D623F5}"/>
              </a:ext>
            </a:extLst>
          </p:cNvPr>
          <p:cNvSpPr/>
          <p:nvPr/>
        </p:nvSpPr>
        <p:spPr>
          <a:xfrm>
            <a:off x="1293341" y="3445556"/>
            <a:ext cx="5064612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ОТВЕТ: </a:t>
            </a:r>
            <a:r>
              <a:rPr lang="ru-RU" sz="2400" dirty="0"/>
              <a:t>В выдыхаемом воздухе содержится углекислый газ. Углекислый газ </a:t>
            </a:r>
            <a:r>
              <a:rPr lang="ru-RU" sz="2400" b="1" dirty="0"/>
              <a:t>не поддерживает</a:t>
            </a:r>
            <a:r>
              <a:rPr lang="ru-RU" sz="2400" dirty="0"/>
              <a:t> горение.</a:t>
            </a:r>
          </a:p>
        </p:txBody>
      </p:sp>
      <p:sp>
        <p:nvSpPr>
          <p:cNvPr id="8" name="Управляющая кнопка: &quot;Вперед&quot; или &quot;Следующий&quot;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0DD1813-2095-4612-96EC-0DA0358D3ECA}"/>
              </a:ext>
            </a:extLst>
          </p:cNvPr>
          <p:cNvSpPr/>
          <p:nvPr/>
        </p:nvSpPr>
        <p:spPr>
          <a:xfrm>
            <a:off x="8773064" y="6625087"/>
            <a:ext cx="370936" cy="23291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981066" y="2092410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C04030B7-6E74-48B0-BC32-54DCEC3EBCA8}"/>
              </a:ext>
            </a:extLst>
          </p:cNvPr>
          <p:cNvSpPr/>
          <p:nvPr/>
        </p:nvSpPr>
        <p:spPr>
          <a:xfrm>
            <a:off x="1434936" y="912421"/>
            <a:ext cx="5108368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пронести в ладошке 1 литр воды, не пролив ни капли?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7ABA06E-4AB7-42A0-9643-FA89808DF528}"/>
              </a:ext>
            </a:extLst>
          </p:cNvPr>
          <p:cNvSpPr/>
          <p:nvPr/>
        </p:nvSpPr>
        <p:spPr>
          <a:xfrm>
            <a:off x="1293341" y="3445556"/>
            <a:ext cx="5064612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ОТВЕТ: </a:t>
            </a:r>
            <a:r>
              <a:rPr lang="ru-RU" sz="2400" dirty="0"/>
              <a:t>Заморозить воду.</a:t>
            </a:r>
          </a:p>
        </p:txBody>
      </p:sp>
      <p:sp>
        <p:nvSpPr>
          <p:cNvPr id="6" name="Управляющая кнопка: &quot;Вперед&quot; или &quot;Следующий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A106A9-DE49-4971-BA5C-71C87EFF1FC7}"/>
              </a:ext>
            </a:extLst>
          </p:cNvPr>
          <p:cNvSpPr/>
          <p:nvPr/>
        </p:nvSpPr>
        <p:spPr>
          <a:xfrm>
            <a:off x="8773064" y="6625087"/>
            <a:ext cx="370936" cy="23291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981066" y="2092410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C04030B7-6E74-48B0-BC32-54DCEC3EBCA8}"/>
              </a:ext>
            </a:extLst>
          </p:cNvPr>
          <p:cNvSpPr/>
          <p:nvPr/>
        </p:nvSpPr>
        <p:spPr>
          <a:xfrm>
            <a:off x="1434936" y="912421"/>
            <a:ext cx="5108368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 Почему горящий бензин нельзя тушить водой?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7ABA06E-4AB7-42A0-9643-FA89808DF528}"/>
              </a:ext>
            </a:extLst>
          </p:cNvPr>
          <p:cNvSpPr/>
          <p:nvPr/>
        </p:nvSpPr>
        <p:spPr>
          <a:xfrm>
            <a:off x="1293341" y="3445556"/>
            <a:ext cx="5064612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ОТВЕТ: </a:t>
            </a:r>
            <a:r>
              <a:rPr lang="ru-RU" sz="2400" dirty="0"/>
              <a:t>Бензин легче воды и не смешивается с ней.</a:t>
            </a:r>
          </a:p>
        </p:txBody>
      </p:sp>
      <p:sp>
        <p:nvSpPr>
          <p:cNvPr id="6" name="Управляющая кнопка: &quot;Вперед&quot; или &quot;Следующий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A106A9-DE49-4971-BA5C-71C87EFF1FC7}"/>
              </a:ext>
            </a:extLst>
          </p:cNvPr>
          <p:cNvSpPr/>
          <p:nvPr/>
        </p:nvSpPr>
        <p:spPr>
          <a:xfrm>
            <a:off x="8773064" y="6625087"/>
            <a:ext cx="370936" cy="23291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981066" y="2092410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06180C-3AE9-47D9-B3F0-CA8AC039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31" y="1729946"/>
            <a:ext cx="1984075" cy="11243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E681AB-2F9E-496C-B1A2-59748F071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8954" r="8562" b="19101"/>
          <a:stretch/>
        </p:blipFill>
        <p:spPr bwMode="auto">
          <a:xfrm>
            <a:off x="4629668" y="1682389"/>
            <a:ext cx="1935890" cy="12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оворода Zwilling Twin Choice 28 см, сталь нержавеющая">
            <a:extLst>
              <a:ext uri="{FF2B5EF4-FFF2-40B4-BE49-F238E27FC236}">
                <a16:creationId xmlns:a16="http://schemas.microsoft.com/office/drawing/2014/main" id="{DBEDAFFE-119D-4FA5-9FAF-4A4F72D4C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1" r="1350" b="25253"/>
          <a:stretch/>
        </p:blipFill>
        <p:spPr bwMode="auto">
          <a:xfrm>
            <a:off x="1381898" y="3657600"/>
            <a:ext cx="2286069" cy="1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8915D64-C100-4BEE-9385-7D140CE87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27988" r="1111" b="25405"/>
          <a:stretch/>
        </p:blipFill>
        <p:spPr bwMode="auto">
          <a:xfrm>
            <a:off x="4530811" y="3853845"/>
            <a:ext cx="1935891" cy="926172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3A684-61DD-4D12-B73B-6A90A766239C}"/>
              </a:ext>
            </a:extLst>
          </p:cNvPr>
          <p:cNvSpPr/>
          <p:nvPr/>
        </p:nvSpPr>
        <p:spPr>
          <a:xfrm>
            <a:off x="1084458" y="2855282"/>
            <a:ext cx="2825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212121"/>
                </a:solidFill>
              </a:rPr>
              <a:t>Чугунная сковорода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A7191D-EF76-4A9E-B4AF-A906A00B10E6}"/>
              </a:ext>
            </a:extLst>
          </p:cNvPr>
          <p:cNvSpPr/>
          <p:nvPr/>
        </p:nvSpPr>
        <p:spPr>
          <a:xfrm>
            <a:off x="4342523" y="2842926"/>
            <a:ext cx="2165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212121"/>
                </a:solidFill>
              </a:rPr>
              <a:t>Алюминиевая  </a:t>
            </a:r>
          </a:p>
          <a:p>
            <a:r>
              <a:rPr lang="ru-RU" sz="2400" i="1" dirty="0">
                <a:solidFill>
                  <a:srgbClr val="212121"/>
                </a:solidFill>
              </a:rPr>
              <a:t>сковорода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9D9F7C-0889-417D-9CFD-E8FCF8BEF12B}"/>
              </a:ext>
            </a:extLst>
          </p:cNvPr>
          <p:cNvSpPr/>
          <p:nvPr/>
        </p:nvSpPr>
        <p:spPr>
          <a:xfrm>
            <a:off x="4206600" y="4733511"/>
            <a:ext cx="324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212121"/>
                </a:solidFill>
              </a:rPr>
              <a:t>Стеклянная сковорода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C0832F-1AF5-4F3E-B191-6C60325BF25A}"/>
              </a:ext>
            </a:extLst>
          </p:cNvPr>
          <p:cNvSpPr/>
          <p:nvPr/>
        </p:nvSpPr>
        <p:spPr>
          <a:xfrm>
            <a:off x="841441" y="4721154"/>
            <a:ext cx="302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212121"/>
                </a:solidFill>
              </a:rPr>
              <a:t>Стальная  сковорода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20A146-151D-4F57-8C94-5A578E994B5F}"/>
              </a:ext>
            </a:extLst>
          </p:cNvPr>
          <p:cNvSpPr/>
          <p:nvPr/>
        </p:nvSpPr>
        <p:spPr>
          <a:xfrm>
            <a:off x="1796971" y="568206"/>
            <a:ext cx="5985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12121"/>
                </a:solidFill>
              </a:rPr>
              <a:t>Что вы скажете об этих предметах?</a:t>
            </a:r>
            <a:endParaRPr lang="ru-RU" sz="3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DA20EF-9A31-46C7-A047-6959FE9C0C8D}"/>
              </a:ext>
            </a:extLst>
          </p:cNvPr>
          <p:cNvSpPr/>
          <p:nvPr/>
        </p:nvSpPr>
        <p:spPr>
          <a:xfrm>
            <a:off x="827527" y="5235690"/>
            <a:ext cx="7301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Одни и те же предметы (тела) изготавливают из разных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8421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5268BF-366D-48F7-98C6-1D8E85917CAA}"/>
              </a:ext>
            </a:extLst>
          </p:cNvPr>
          <p:cNvSpPr/>
          <p:nvPr/>
        </p:nvSpPr>
        <p:spPr>
          <a:xfrm>
            <a:off x="2267650" y="3122653"/>
            <a:ext cx="35042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212121"/>
                </a:solidFill>
              </a:rPr>
              <a:t>А что же такое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свойства веществ</a:t>
            </a:r>
            <a:r>
              <a:rPr lang="ru-RU" sz="3200" dirty="0">
                <a:solidFill>
                  <a:srgbClr val="212121"/>
                </a:solidFill>
              </a:rPr>
              <a:t>?</a:t>
            </a:r>
            <a:endParaRPr lang="ru-RU" sz="3200" dirty="0"/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E37283B2-CA3A-41AF-BE48-C1EE9F82A27D}"/>
              </a:ext>
            </a:extLst>
          </p:cNvPr>
          <p:cNvSpPr/>
          <p:nvPr/>
        </p:nvSpPr>
        <p:spPr>
          <a:xfrm>
            <a:off x="3390988" y="4461390"/>
            <a:ext cx="5023262" cy="1598140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90FAD5-3CDB-4888-BC78-9B673FC27486}"/>
              </a:ext>
            </a:extLst>
          </p:cNvPr>
          <p:cNvSpPr/>
          <p:nvPr/>
        </p:nvSpPr>
        <p:spPr>
          <a:xfrm>
            <a:off x="3390988" y="4489870"/>
            <a:ext cx="4987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Свойства вещества</a:t>
            </a:r>
            <a:r>
              <a:rPr lang="ru-RU" sz="2400" dirty="0">
                <a:solidFill>
                  <a:srgbClr val="C00000"/>
                </a:solidFill>
              </a:rPr>
              <a:t>—</a:t>
            </a:r>
            <a:r>
              <a:rPr lang="ru-RU" sz="2400" dirty="0">
                <a:solidFill>
                  <a:srgbClr val="333333"/>
                </a:solidFill>
              </a:rPr>
              <a:t> это признаки, по которым вещества отличаются друг от друга или сходны между собой.</a:t>
            </a:r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6B767-FA15-4154-BED3-29EB79806A8C}"/>
              </a:ext>
            </a:extLst>
          </p:cNvPr>
          <p:cNvSpPr/>
          <p:nvPr/>
        </p:nvSpPr>
        <p:spPr>
          <a:xfrm>
            <a:off x="366505" y="1588113"/>
            <a:ext cx="4975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</a:rPr>
              <a:t>Известно более </a:t>
            </a:r>
            <a:r>
              <a:rPr lang="ru-RU" sz="2400" b="1" dirty="0">
                <a:solidFill>
                  <a:srgbClr val="C00000"/>
                </a:solidFill>
              </a:rPr>
              <a:t>20 000 000 </a:t>
            </a:r>
            <a:r>
              <a:rPr lang="ru-RU" sz="2400" dirty="0">
                <a:solidFill>
                  <a:srgbClr val="333333"/>
                </a:solidFill>
              </a:rPr>
              <a:t>веществ. Каждое вещество характеризуется определёнными свойствами.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29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4E0C985-8DE1-43DE-9591-A0B186C72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03001"/>
              </p:ext>
            </p:extLst>
          </p:nvPr>
        </p:nvGraphicFramePr>
        <p:xfrm>
          <a:off x="1938314" y="1223662"/>
          <a:ext cx="5618205" cy="441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32623F-E95B-48D3-890B-FD0A67507B5A}"/>
              </a:ext>
            </a:extLst>
          </p:cNvPr>
          <p:cNvSpPr/>
          <p:nvPr/>
        </p:nvSpPr>
        <p:spPr>
          <a:xfrm>
            <a:off x="2498868" y="388712"/>
            <a:ext cx="414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Свойства веществ</a:t>
            </a:r>
            <a:endParaRPr lang="ru-RU" sz="4000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1148F09D-5AB4-40C6-AED4-AAA9E0021928}"/>
              </a:ext>
            </a:extLst>
          </p:cNvPr>
          <p:cNvSpPr/>
          <p:nvPr/>
        </p:nvSpPr>
        <p:spPr>
          <a:xfrm flipH="1">
            <a:off x="4986556" y="4324548"/>
            <a:ext cx="3867665" cy="646331"/>
          </a:xfrm>
          <a:prstGeom prst="homePlate">
            <a:avLst/>
          </a:prstGeom>
          <a:solidFill>
            <a:srgbClr val="F3AC2B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свойства, присущие веществу вне химического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56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981066" y="2092410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029D83-2C9F-4F9C-B536-2379354B3841}"/>
              </a:ext>
            </a:extLst>
          </p:cNvPr>
          <p:cNvSpPr/>
          <p:nvPr/>
        </p:nvSpPr>
        <p:spPr>
          <a:xfrm>
            <a:off x="749643" y="568206"/>
            <a:ext cx="8056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12121"/>
                </a:solidFill>
              </a:rPr>
              <a:t>Задание</a:t>
            </a:r>
          </a:p>
          <a:p>
            <a:pPr algn="ctr"/>
            <a:r>
              <a:rPr lang="ru-RU" sz="2800" dirty="0">
                <a:solidFill>
                  <a:srgbClr val="212121"/>
                </a:solidFill>
              </a:rPr>
              <a:t>Заполните таблицу «Важнейшие физические свойства веществ»</a:t>
            </a:r>
            <a:endParaRPr lang="ru-RU" sz="2800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535A0B33-A27A-4FFB-B52F-B106C0388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32847"/>
              </p:ext>
            </p:extLst>
          </p:nvPr>
        </p:nvGraphicFramePr>
        <p:xfrm>
          <a:off x="716692" y="2088977"/>
          <a:ext cx="8106032" cy="4044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0867">
                  <a:extLst>
                    <a:ext uri="{9D8B030D-6E8A-4147-A177-3AD203B41FA5}">
                      <a16:colId xmlns:a16="http://schemas.microsoft.com/office/drawing/2014/main" val="2809099670"/>
                    </a:ext>
                  </a:extLst>
                </a:gridCol>
                <a:gridCol w="1757637">
                  <a:extLst>
                    <a:ext uri="{9D8B030D-6E8A-4147-A177-3AD203B41FA5}">
                      <a16:colId xmlns:a16="http://schemas.microsoft.com/office/drawing/2014/main" val="3183566114"/>
                    </a:ext>
                  </a:extLst>
                </a:gridCol>
                <a:gridCol w="1499946">
                  <a:extLst>
                    <a:ext uri="{9D8B030D-6E8A-4147-A177-3AD203B41FA5}">
                      <a16:colId xmlns:a16="http://schemas.microsoft.com/office/drawing/2014/main" val="4262634711"/>
                    </a:ext>
                  </a:extLst>
                </a:gridCol>
                <a:gridCol w="1628791">
                  <a:extLst>
                    <a:ext uri="{9D8B030D-6E8A-4147-A177-3AD203B41FA5}">
                      <a16:colId xmlns:a16="http://schemas.microsoft.com/office/drawing/2014/main" val="2792454589"/>
                    </a:ext>
                  </a:extLst>
                </a:gridCol>
                <a:gridCol w="1628791">
                  <a:extLst>
                    <a:ext uri="{9D8B030D-6E8A-4147-A177-3AD203B41FA5}">
                      <a16:colId xmlns:a16="http://schemas.microsoft.com/office/drawing/2014/main" val="1699412834"/>
                    </a:ext>
                  </a:extLst>
                </a:gridCol>
              </a:tblGrid>
              <a:tr h="439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Вещество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Физические свойства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6281"/>
                  </a:ext>
                </a:extLst>
              </a:tr>
              <a:tr h="1210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Агрегатное состояние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Цвет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Плотность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Растворимость в воде*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37806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Железо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7,874 г/см³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34914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 г/см3 (при 20 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42648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Графит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2,08—2,23 г/см³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57755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Сахар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1,587 г/см³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1262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9973D9-30E5-4527-9206-FEC8BFA7DEBE}"/>
              </a:ext>
            </a:extLst>
          </p:cNvPr>
          <p:cNvSpPr/>
          <p:nvPr/>
        </p:nvSpPr>
        <p:spPr>
          <a:xfrm>
            <a:off x="2349388" y="6267622"/>
            <a:ext cx="49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Растворимость *- физико-химическое свойство.</a:t>
            </a:r>
          </a:p>
        </p:txBody>
      </p:sp>
    </p:spTree>
    <p:extLst>
      <p:ext uri="{BB962C8B-B14F-4D97-AF65-F5344CB8AC3E}">
        <p14:creationId xmlns:p14="http://schemas.microsoft.com/office/powerpoint/2010/main" val="2247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981066" y="2092410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029D83-2C9F-4F9C-B536-2379354B3841}"/>
              </a:ext>
            </a:extLst>
          </p:cNvPr>
          <p:cNvSpPr/>
          <p:nvPr/>
        </p:nvSpPr>
        <p:spPr>
          <a:xfrm>
            <a:off x="848497" y="543697"/>
            <a:ext cx="7933038" cy="147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12121"/>
                </a:solidFill>
              </a:rPr>
              <a:t>Задание</a:t>
            </a:r>
          </a:p>
          <a:p>
            <a:pPr algn="ctr"/>
            <a:r>
              <a:rPr lang="ru-RU" sz="2800" dirty="0">
                <a:solidFill>
                  <a:srgbClr val="212121"/>
                </a:solidFill>
              </a:rPr>
              <a:t>Заполните таблицу «Важнейшие физические свойства веществ»</a:t>
            </a:r>
            <a:endParaRPr lang="ru-RU" sz="2800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535A0B33-A27A-4FFB-B52F-B106C0388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5763"/>
              </p:ext>
            </p:extLst>
          </p:nvPr>
        </p:nvGraphicFramePr>
        <p:xfrm>
          <a:off x="716691" y="1899507"/>
          <a:ext cx="8122508" cy="44716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2811">
                  <a:extLst>
                    <a:ext uri="{9D8B030D-6E8A-4147-A177-3AD203B41FA5}">
                      <a16:colId xmlns:a16="http://schemas.microsoft.com/office/drawing/2014/main" val="2809099670"/>
                    </a:ext>
                  </a:extLst>
                </a:gridCol>
                <a:gridCol w="1713470">
                  <a:extLst>
                    <a:ext uri="{9D8B030D-6E8A-4147-A177-3AD203B41FA5}">
                      <a16:colId xmlns:a16="http://schemas.microsoft.com/office/drawing/2014/main" val="3183566114"/>
                    </a:ext>
                  </a:extLst>
                </a:gridCol>
                <a:gridCol w="1662023">
                  <a:extLst>
                    <a:ext uri="{9D8B030D-6E8A-4147-A177-3AD203B41FA5}">
                      <a16:colId xmlns:a16="http://schemas.microsoft.com/office/drawing/2014/main" val="4262634711"/>
                    </a:ext>
                  </a:extLst>
                </a:gridCol>
                <a:gridCol w="1517783">
                  <a:extLst>
                    <a:ext uri="{9D8B030D-6E8A-4147-A177-3AD203B41FA5}">
                      <a16:colId xmlns:a16="http://schemas.microsoft.com/office/drawing/2014/main" val="2792454589"/>
                    </a:ext>
                  </a:extLst>
                </a:gridCol>
                <a:gridCol w="1746421">
                  <a:extLst>
                    <a:ext uri="{9D8B030D-6E8A-4147-A177-3AD203B41FA5}">
                      <a16:colId xmlns:a16="http://schemas.microsoft.com/office/drawing/2014/main" val="1699412834"/>
                    </a:ext>
                  </a:extLst>
                </a:gridCol>
              </a:tblGrid>
              <a:tr h="439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Вещество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Физические свойства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6281"/>
                  </a:ext>
                </a:extLst>
              </a:tr>
              <a:tr h="1210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Агрегатное состояние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Цвет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Плотность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Растворимость в воде*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37806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Железо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твердое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серебристо-серое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7,874 г/см³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не растворяется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34914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жидкое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бесцветное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 г/см3 (при 20 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растворяется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42648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Графит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твердое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темно-серое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2,08—2,23 г/см³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не растворяется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57755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r>
                        <a:rPr lang="ru-RU" sz="2400" dirty="0"/>
                        <a:t>Сахар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твердое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белое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1,587 г/см³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растворяется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1262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E2D49B-9385-4CB1-A74D-48D6DDE5E6BA}"/>
              </a:ext>
            </a:extLst>
          </p:cNvPr>
          <p:cNvSpPr/>
          <p:nvPr/>
        </p:nvSpPr>
        <p:spPr>
          <a:xfrm>
            <a:off x="1528117" y="6409207"/>
            <a:ext cx="661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Растворимость *- физико-химическое свойство.</a:t>
            </a:r>
          </a:p>
        </p:txBody>
      </p:sp>
    </p:spTree>
    <p:extLst>
      <p:ext uri="{BB962C8B-B14F-4D97-AF65-F5344CB8AC3E}">
        <p14:creationId xmlns:p14="http://schemas.microsoft.com/office/powerpoint/2010/main" val="194996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E81151-BB28-4640-87D5-06E9937C331E}"/>
              </a:ext>
            </a:extLst>
          </p:cNvPr>
          <p:cNvSpPr/>
          <p:nvPr/>
        </p:nvSpPr>
        <p:spPr>
          <a:xfrm>
            <a:off x="840260" y="650789"/>
            <a:ext cx="7933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03BB18-3450-4C25-A34F-02E417A07CCB}"/>
              </a:ext>
            </a:extLst>
          </p:cNvPr>
          <p:cNvSpPr/>
          <p:nvPr/>
        </p:nvSpPr>
        <p:spPr>
          <a:xfrm>
            <a:off x="840260" y="2207787"/>
            <a:ext cx="7878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</a:rPr>
              <a:t>Параграф 1.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</a:rPr>
              <a:t>Выучить определения основных понятий: химия, тело, вещество, свойства веществ.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</a:rPr>
              <a:t>Составить  схему, иллюстрирующую значение химии.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</a:rPr>
              <a:t>Выполнить письменно вопрос 4 стр. 7.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955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0656C2-307F-4EFD-B324-B15CC592AB8C}"/>
              </a:ext>
            </a:extLst>
          </p:cNvPr>
          <p:cNvSpPr/>
          <p:nvPr/>
        </p:nvSpPr>
        <p:spPr>
          <a:xfrm>
            <a:off x="848497" y="543697"/>
            <a:ext cx="79330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  <a:p>
            <a:pPr algn="ctr"/>
            <a:r>
              <a:rPr lang="ru-RU" sz="2800" dirty="0">
                <a:solidFill>
                  <a:srgbClr val="212121"/>
                </a:solidFill>
              </a:rPr>
              <a:t>Составить </a:t>
            </a:r>
            <a:r>
              <a:rPr lang="ru-RU" sz="2800" dirty="0" err="1">
                <a:solidFill>
                  <a:srgbClr val="212121"/>
                </a:solidFill>
              </a:rPr>
              <a:t>синквейн</a:t>
            </a:r>
            <a:r>
              <a:rPr lang="ru-RU" sz="2800" dirty="0">
                <a:solidFill>
                  <a:srgbClr val="212121"/>
                </a:solidFill>
              </a:rPr>
              <a:t> со словом «ХИМИЯ».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A99181-AA6F-400F-927A-13F25A6474DD}"/>
              </a:ext>
            </a:extLst>
          </p:cNvPr>
          <p:cNvSpPr/>
          <p:nvPr/>
        </p:nvSpPr>
        <p:spPr>
          <a:xfrm>
            <a:off x="2744869" y="1777999"/>
            <a:ext cx="4642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Правила составления </a:t>
            </a:r>
            <a:r>
              <a:rPr lang="ru-RU" sz="2400" b="1" i="1" dirty="0" err="1">
                <a:solidFill>
                  <a:srgbClr val="C00000"/>
                </a:solidFill>
              </a:rPr>
              <a:t>синквейна</a:t>
            </a:r>
            <a:endParaRPr lang="ru-RU" sz="2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D6D0CE-EF42-4017-83FC-A85943B62095}"/>
              </a:ext>
            </a:extLst>
          </p:cNvPr>
          <p:cNvSpPr/>
          <p:nvPr/>
        </p:nvSpPr>
        <p:spPr>
          <a:xfrm>
            <a:off x="3593924" y="2412313"/>
            <a:ext cx="314239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Имя существительное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CE4DA3-820A-4F4D-AAB8-D66AB134CCD8}"/>
              </a:ext>
            </a:extLst>
          </p:cNvPr>
          <p:cNvSpPr/>
          <p:nvPr/>
        </p:nvSpPr>
        <p:spPr>
          <a:xfrm>
            <a:off x="2355815" y="3017793"/>
            <a:ext cx="29742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Имя прилагательное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305C97-BD5E-48D7-8696-9885C0507188}"/>
              </a:ext>
            </a:extLst>
          </p:cNvPr>
          <p:cNvSpPr/>
          <p:nvPr/>
        </p:nvSpPr>
        <p:spPr>
          <a:xfrm>
            <a:off x="5515025" y="3013674"/>
            <a:ext cx="29742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Имя прилагательное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2994A5-E93C-4CEF-AD39-177E62A0232C}"/>
              </a:ext>
            </a:extLst>
          </p:cNvPr>
          <p:cNvSpPr/>
          <p:nvPr/>
        </p:nvSpPr>
        <p:spPr>
          <a:xfrm>
            <a:off x="2320434" y="3565609"/>
            <a:ext cx="15760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Глагол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6313DD-2C92-4B0A-AFF1-FCE40C040173}"/>
              </a:ext>
            </a:extLst>
          </p:cNvPr>
          <p:cNvSpPr/>
          <p:nvPr/>
        </p:nvSpPr>
        <p:spPr>
          <a:xfrm>
            <a:off x="4614672" y="3569729"/>
            <a:ext cx="15760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Глагол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ED9D82-03B6-437E-95E0-BFE6D9C4A5F1}"/>
              </a:ext>
            </a:extLst>
          </p:cNvPr>
          <p:cNvSpPr/>
          <p:nvPr/>
        </p:nvSpPr>
        <p:spPr>
          <a:xfrm>
            <a:off x="6944497" y="3565610"/>
            <a:ext cx="15487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Глагол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78BCB0-A496-44AC-8851-125FE5D84BA6}"/>
              </a:ext>
            </a:extLst>
          </p:cNvPr>
          <p:cNvSpPr/>
          <p:nvPr/>
        </p:nvSpPr>
        <p:spPr>
          <a:xfrm>
            <a:off x="2324555" y="4129900"/>
            <a:ext cx="617689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Предложение, показывающее отношение к теме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58CBBE9-4BFD-469B-A5C9-192EB3C0935B}"/>
              </a:ext>
            </a:extLst>
          </p:cNvPr>
          <p:cNvSpPr/>
          <p:nvPr/>
        </p:nvSpPr>
        <p:spPr>
          <a:xfrm>
            <a:off x="2290120" y="5052538"/>
            <a:ext cx="6219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Слово, связанное с первым, ассоциация</a:t>
            </a:r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35BA3774-2570-4ADA-84BA-5F48D97B0F21}"/>
              </a:ext>
            </a:extLst>
          </p:cNvPr>
          <p:cNvSpPr/>
          <p:nvPr/>
        </p:nvSpPr>
        <p:spPr>
          <a:xfrm>
            <a:off x="755245" y="2445263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1 строка</a:t>
            </a: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F8B607A0-786C-46B5-93DA-57348C3EFC4D}"/>
              </a:ext>
            </a:extLst>
          </p:cNvPr>
          <p:cNvSpPr/>
          <p:nvPr/>
        </p:nvSpPr>
        <p:spPr>
          <a:xfrm>
            <a:off x="759365" y="3009555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2 строка</a:t>
            </a:r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7191D5A7-3F39-4D99-9A2F-5BA636F7E4E7}"/>
              </a:ext>
            </a:extLst>
          </p:cNvPr>
          <p:cNvSpPr/>
          <p:nvPr/>
        </p:nvSpPr>
        <p:spPr>
          <a:xfrm>
            <a:off x="755246" y="3565609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3 строка</a:t>
            </a:r>
          </a:p>
        </p:txBody>
      </p:sp>
      <p:sp>
        <p:nvSpPr>
          <p:cNvPr id="22" name="Стрелка: пятиугольник 21">
            <a:extLst>
              <a:ext uri="{FF2B5EF4-FFF2-40B4-BE49-F238E27FC236}">
                <a16:creationId xmlns:a16="http://schemas.microsoft.com/office/drawing/2014/main" id="{DC22C56A-D2A7-4797-90EE-4D260C0872EA}"/>
              </a:ext>
            </a:extLst>
          </p:cNvPr>
          <p:cNvSpPr/>
          <p:nvPr/>
        </p:nvSpPr>
        <p:spPr>
          <a:xfrm>
            <a:off x="755244" y="4290540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4 строка</a:t>
            </a: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EDA315FC-BEC4-4E0C-B7B3-82646A9A405D}"/>
              </a:ext>
            </a:extLst>
          </p:cNvPr>
          <p:cNvSpPr/>
          <p:nvPr/>
        </p:nvSpPr>
        <p:spPr>
          <a:xfrm>
            <a:off x="722294" y="5031944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5 строка</a:t>
            </a:r>
          </a:p>
        </p:txBody>
      </p:sp>
    </p:spTree>
    <p:extLst>
      <p:ext uri="{BB962C8B-B14F-4D97-AF65-F5344CB8AC3E}">
        <p14:creationId xmlns:p14="http://schemas.microsoft.com/office/powerpoint/2010/main" val="36200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FFC65E-2449-46A2-93BC-243E77861B49}"/>
              </a:ext>
            </a:extLst>
          </p:cNvPr>
          <p:cNvSpPr/>
          <p:nvPr/>
        </p:nvSpPr>
        <p:spPr>
          <a:xfrm>
            <a:off x="1701487" y="676001"/>
            <a:ext cx="5558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33333"/>
                </a:solidFill>
              </a:rPr>
              <a:t>Что изучает </a:t>
            </a:r>
            <a:r>
              <a:rPr lang="ru-RU" sz="3200" dirty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химия</a:t>
            </a:r>
            <a:r>
              <a:rPr lang="ru-RU" sz="3200" dirty="0">
                <a:solidFill>
                  <a:srgbClr val="C00000"/>
                </a:solidFill>
              </a:rPr>
              <a:t>»</a:t>
            </a:r>
            <a:r>
              <a:rPr lang="ru-RU" sz="3200" dirty="0"/>
              <a:t>?</a:t>
            </a:r>
            <a:r>
              <a:rPr lang="ru-RU" sz="3200" dirty="0">
                <a:solidFill>
                  <a:srgbClr val="C00000"/>
                </a:solidFill>
              </a:rPr>
              <a:t> 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623857A-F8D4-4FC4-ACF1-2CCEC1B34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576336"/>
              </p:ext>
            </p:extLst>
          </p:nvPr>
        </p:nvGraphicFramePr>
        <p:xfrm>
          <a:off x="1551708" y="1882590"/>
          <a:ext cx="6040583" cy="408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6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0656C2-307F-4EFD-B324-B15CC592AB8C}"/>
              </a:ext>
            </a:extLst>
          </p:cNvPr>
          <p:cNvSpPr/>
          <p:nvPr/>
        </p:nvSpPr>
        <p:spPr>
          <a:xfrm>
            <a:off x="848497" y="543697"/>
            <a:ext cx="7933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A99181-AA6F-400F-927A-13F25A6474DD}"/>
              </a:ext>
            </a:extLst>
          </p:cNvPr>
          <p:cNvSpPr/>
          <p:nvPr/>
        </p:nvSpPr>
        <p:spPr>
          <a:xfrm>
            <a:off x="3502202" y="1506150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Пример </a:t>
            </a:r>
            <a:r>
              <a:rPr lang="ru-RU" sz="2400" b="1" i="1" dirty="0" err="1">
                <a:solidFill>
                  <a:srgbClr val="C00000"/>
                </a:solidFill>
              </a:rPr>
              <a:t>синквейна</a:t>
            </a:r>
            <a:endParaRPr lang="ru-RU" sz="2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D6D0CE-EF42-4017-83FC-A85943B62095}"/>
              </a:ext>
            </a:extLst>
          </p:cNvPr>
          <p:cNvSpPr/>
          <p:nvPr/>
        </p:nvSpPr>
        <p:spPr>
          <a:xfrm>
            <a:off x="4715588" y="2346410"/>
            <a:ext cx="147572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Вещество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CE4DA3-820A-4F4D-AAB8-D66AB134CCD8}"/>
              </a:ext>
            </a:extLst>
          </p:cNvPr>
          <p:cNvSpPr/>
          <p:nvPr/>
        </p:nvSpPr>
        <p:spPr>
          <a:xfrm>
            <a:off x="3590947" y="2951890"/>
            <a:ext cx="13442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Простое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305C97-BD5E-48D7-8696-9885C0507188}"/>
              </a:ext>
            </a:extLst>
          </p:cNvPr>
          <p:cNvSpPr/>
          <p:nvPr/>
        </p:nvSpPr>
        <p:spPr>
          <a:xfrm>
            <a:off x="5912194" y="2956009"/>
            <a:ext cx="14550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Сложное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2994A5-E93C-4CEF-AD39-177E62A0232C}"/>
              </a:ext>
            </a:extLst>
          </p:cNvPr>
          <p:cNvSpPr/>
          <p:nvPr/>
        </p:nvSpPr>
        <p:spPr>
          <a:xfrm>
            <a:off x="2320434" y="3565609"/>
            <a:ext cx="17408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Дополняет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6313DD-2C92-4B0A-AFF1-FCE40C040173}"/>
              </a:ext>
            </a:extLst>
          </p:cNvPr>
          <p:cNvSpPr/>
          <p:nvPr/>
        </p:nvSpPr>
        <p:spPr>
          <a:xfrm>
            <a:off x="4721764" y="3577967"/>
            <a:ext cx="15760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Образует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ED9D82-03B6-437E-95E0-BFE6D9C4A5F1}"/>
              </a:ext>
            </a:extLst>
          </p:cNvPr>
          <p:cNvSpPr/>
          <p:nvPr/>
        </p:nvSpPr>
        <p:spPr>
          <a:xfrm>
            <a:off x="6952735" y="3623274"/>
            <a:ext cx="15487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Содержит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78BCB0-A496-44AC-8851-125FE5D84BA6}"/>
              </a:ext>
            </a:extLst>
          </p:cNvPr>
          <p:cNvSpPr/>
          <p:nvPr/>
        </p:nvSpPr>
        <p:spPr>
          <a:xfrm>
            <a:off x="2341031" y="4302894"/>
            <a:ext cx="61768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Меняет свои состояния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58CBBE9-4BFD-469B-A5C9-192EB3C0935B}"/>
              </a:ext>
            </a:extLst>
          </p:cNvPr>
          <p:cNvSpPr/>
          <p:nvPr/>
        </p:nvSpPr>
        <p:spPr>
          <a:xfrm>
            <a:off x="2290120" y="5052538"/>
            <a:ext cx="6219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Материя </a:t>
            </a:r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35BA3774-2570-4ADA-84BA-5F48D97B0F21}"/>
              </a:ext>
            </a:extLst>
          </p:cNvPr>
          <p:cNvSpPr/>
          <p:nvPr/>
        </p:nvSpPr>
        <p:spPr>
          <a:xfrm>
            <a:off x="755245" y="2445263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1 строка</a:t>
            </a: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F8B607A0-786C-46B5-93DA-57348C3EFC4D}"/>
              </a:ext>
            </a:extLst>
          </p:cNvPr>
          <p:cNvSpPr/>
          <p:nvPr/>
        </p:nvSpPr>
        <p:spPr>
          <a:xfrm>
            <a:off x="759365" y="3009555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2 строка</a:t>
            </a:r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7191D5A7-3F39-4D99-9A2F-5BA636F7E4E7}"/>
              </a:ext>
            </a:extLst>
          </p:cNvPr>
          <p:cNvSpPr/>
          <p:nvPr/>
        </p:nvSpPr>
        <p:spPr>
          <a:xfrm>
            <a:off x="755246" y="3565609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3 строка</a:t>
            </a:r>
          </a:p>
        </p:txBody>
      </p:sp>
      <p:sp>
        <p:nvSpPr>
          <p:cNvPr id="22" name="Стрелка: пятиугольник 21">
            <a:extLst>
              <a:ext uri="{FF2B5EF4-FFF2-40B4-BE49-F238E27FC236}">
                <a16:creationId xmlns:a16="http://schemas.microsoft.com/office/drawing/2014/main" id="{DC22C56A-D2A7-4797-90EE-4D260C0872EA}"/>
              </a:ext>
            </a:extLst>
          </p:cNvPr>
          <p:cNvSpPr/>
          <p:nvPr/>
        </p:nvSpPr>
        <p:spPr>
          <a:xfrm>
            <a:off x="755244" y="4290540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4 строка</a:t>
            </a: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EDA315FC-BEC4-4E0C-B7B3-82646A9A405D}"/>
              </a:ext>
            </a:extLst>
          </p:cNvPr>
          <p:cNvSpPr/>
          <p:nvPr/>
        </p:nvSpPr>
        <p:spPr>
          <a:xfrm>
            <a:off x="722294" y="5031944"/>
            <a:ext cx="1576063" cy="4616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5 строка</a:t>
            </a:r>
          </a:p>
        </p:txBody>
      </p:sp>
    </p:spTree>
    <p:extLst>
      <p:ext uri="{BB962C8B-B14F-4D97-AF65-F5344CB8AC3E}">
        <p14:creationId xmlns:p14="http://schemas.microsoft.com/office/powerpoint/2010/main" val="149701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-16761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5268BF-366D-48F7-98C6-1D8E85917CAA}"/>
              </a:ext>
            </a:extLst>
          </p:cNvPr>
          <p:cNvSpPr/>
          <p:nvPr/>
        </p:nvSpPr>
        <p:spPr>
          <a:xfrm>
            <a:off x="1597773" y="3713355"/>
            <a:ext cx="4642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12121"/>
                </a:solidFill>
              </a:rPr>
              <a:t>А что же такое </a:t>
            </a:r>
            <a:r>
              <a:rPr lang="ru-RU" sz="3200" b="1" dirty="0">
                <a:solidFill>
                  <a:srgbClr val="C00000"/>
                </a:solidFill>
              </a:rPr>
              <a:t>вещество</a:t>
            </a:r>
            <a:r>
              <a:rPr lang="ru-RU" sz="3200" dirty="0">
                <a:solidFill>
                  <a:srgbClr val="212121"/>
                </a:solidFill>
              </a:rPr>
              <a:t>?</a:t>
            </a:r>
            <a:endParaRPr lang="ru-RU" sz="3200" dirty="0"/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903954AC-32A1-44F1-8BD9-5A41B395C06C}"/>
              </a:ext>
            </a:extLst>
          </p:cNvPr>
          <p:cNvSpPr/>
          <p:nvPr/>
        </p:nvSpPr>
        <p:spPr>
          <a:xfrm>
            <a:off x="1418460" y="1299599"/>
            <a:ext cx="5108368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6B767-FA15-4154-BED3-29EB79806A8C}"/>
              </a:ext>
            </a:extLst>
          </p:cNvPr>
          <p:cNvSpPr/>
          <p:nvPr/>
        </p:nvSpPr>
        <p:spPr>
          <a:xfrm>
            <a:off x="1531917" y="1248034"/>
            <a:ext cx="4975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Химия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dirty="0">
                <a:solidFill>
                  <a:srgbClr val="333333"/>
                </a:solidFill>
              </a:rPr>
              <a:t>— </a:t>
            </a:r>
            <a:r>
              <a:rPr lang="ru-RU" sz="2400" b="1" dirty="0">
                <a:solidFill>
                  <a:srgbClr val="333333"/>
                </a:solidFill>
              </a:rPr>
              <a:t>это</a:t>
            </a:r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b="1" dirty="0">
                <a:solidFill>
                  <a:srgbClr val="333333"/>
                </a:solidFill>
              </a:rPr>
              <a:t>наука</a:t>
            </a:r>
            <a:r>
              <a:rPr lang="ru-RU" sz="2400" dirty="0">
                <a:solidFill>
                  <a:srgbClr val="333333"/>
                </a:solidFill>
              </a:rPr>
              <a:t> о веществах, их свойствах, превращениях и явлениях, которые сопровождают эти превращения.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54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E37283B2-CA3A-41AF-BE48-C1EE9F82A27D}"/>
              </a:ext>
            </a:extLst>
          </p:cNvPr>
          <p:cNvSpPr/>
          <p:nvPr/>
        </p:nvSpPr>
        <p:spPr>
          <a:xfrm>
            <a:off x="1463915" y="4267275"/>
            <a:ext cx="5023262" cy="1092529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90FAD5-3CDB-4888-BC78-9B673FC27486}"/>
              </a:ext>
            </a:extLst>
          </p:cNvPr>
          <p:cNvSpPr/>
          <p:nvPr/>
        </p:nvSpPr>
        <p:spPr>
          <a:xfrm>
            <a:off x="1440164" y="4363843"/>
            <a:ext cx="498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Вещество</a:t>
            </a:r>
            <a:r>
              <a:rPr lang="ru-RU" sz="2400" dirty="0">
                <a:solidFill>
                  <a:srgbClr val="C00000"/>
                </a:solidFill>
              </a:rPr>
              <a:t>—</a:t>
            </a:r>
            <a:r>
              <a:rPr lang="ru-RU" sz="2400" dirty="0">
                <a:solidFill>
                  <a:srgbClr val="333333"/>
                </a:solidFill>
              </a:rPr>
              <a:t> это то, из чего состоит физическое тело. 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885A25-0EF5-4999-961C-EDF23B01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51" y="1206222"/>
            <a:ext cx="2207741" cy="165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AB4349-57A5-46CF-A707-4CE0FD00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01" y="1389514"/>
            <a:ext cx="2689654" cy="20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16BB76-ADE8-46E9-A962-8F45DB4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08" y="3285799"/>
            <a:ext cx="1771135" cy="8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7CB0AD-F88F-4722-B05D-B698A4B5CCBD}"/>
              </a:ext>
            </a:extLst>
          </p:cNvPr>
          <p:cNvSpPr/>
          <p:nvPr/>
        </p:nvSpPr>
        <p:spPr>
          <a:xfrm>
            <a:off x="5423185" y="3429000"/>
            <a:ext cx="3870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12121"/>
                </a:solidFill>
              </a:rPr>
              <a:t>Это </a:t>
            </a:r>
            <a:r>
              <a:rPr lang="ru-RU" sz="3200" b="1" dirty="0">
                <a:solidFill>
                  <a:srgbClr val="C00000"/>
                </a:solidFill>
              </a:rPr>
              <a:t>физические тела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1A81D88-C4F6-4420-BAF8-2DA8DE555116}"/>
              </a:ext>
            </a:extLst>
          </p:cNvPr>
          <p:cNvSpPr/>
          <p:nvPr/>
        </p:nvSpPr>
        <p:spPr>
          <a:xfrm rot="1864288">
            <a:off x="981668" y="1428117"/>
            <a:ext cx="1085841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металл</a:t>
            </a:r>
            <a:endParaRPr lang="ru-RU" dirty="0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FB566382-BC61-42F3-B3D8-66374940DA26}"/>
              </a:ext>
            </a:extLst>
          </p:cNvPr>
          <p:cNvSpPr/>
          <p:nvPr/>
        </p:nvSpPr>
        <p:spPr>
          <a:xfrm rot="1727551" flipH="1">
            <a:off x="2850724" y="2546676"/>
            <a:ext cx="1085841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резина</a:t>
            </a:r>
            <a:endParaRPr lang="ru-RU" dirty="0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6BE39E51-3593-4289-9AA1-E5E0AAFFA71C}"/>
              </a:ext>
            </a:extLst>
          </p:cNvPr>
          <p:cNvSpPr/>
          <p:nvPr/>
        </p:nvSpPr>
        <p:spPr>
          <a:xfrm rot="18018990">
            <a:off x="888980" y="2835528"/>
            <a:ext cx="1509426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пластмасса</a:t>
            </a:r>
            <a:endParaRPr lang="ru-RU" dirty="0"/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11326E0D-B4F2-4730-89C2-B8914AD50E52}"/>
              </a:ext>
            </a:extLst>
          </p:cNvPr>
          <p:cNvSpPr/>
          <p:nvPr/>
        </p:nvSpPr>
        <p:spPr>
          <a:xfrm rot="20131797" flipH="1">
            <a:off x="3149774" y="1301597"/>
            <a:ext cx="1085841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стекло</a:t>
            </a:r>
            <a:endParaRPr lang="ru-RU" dirty="0"/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9BB58F57-8DAE-478D-8BA0-06A1E66F9C07}"/>
              </a:ext>
            </a:extLst>
          </p:cNvPr>
          <p:cNvSpPr/>
          <p:nvPr/>
        </p:nvSpPr>
        <p:spPr>
          <a:xfrm rot="19758827" flipH="1">
            <a:off x="5418720" y="1415047"/>
            <a:ext cx="1452598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древесина</a:t>
            </a:r>
            <a:endParaRPr lang="ru-RU" dirty="0"/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65CDD166-D9A9-457C-BA7D-471F1681442D}"/>
              </a:ext>
            </a:extLst>
          </p:cNvPr>
          <p:cNvSpPr/>
          <p:nvPr/>
        </p:nvSpPr>
        <p:spPr>
          <a:xfrm rot="889571">
            <a:off x="4472491" y="2788216"/>
            <a:ext cx="1085841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металл</a:t>
            </a:r>
            <a:endParaRPr lang="ru-RU" dirty="0"/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7DDC0806-B407-4FC0-9C8B-BB95C27FD88E}"/>
              </a:ext>
            </a:extLst>
          </p:cNvPr>
          <p:cNvSpPr/>
          <p:nvPr/>
        </p:nvSpPr>
        <p:spPr>
          <a:xfrm>
            <a:off x="1800504" y="3747052"/>
            <a:ext cx="1509426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пластмасса</a:t>
            </a:r>
            <a:endParaRPr lang="ru-RU" dirty="0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9EBED51D-2581-4344-9791-680F402FC832}"/>
              </a:ext>
            </a:extLst>
          </p:cNvPr>
          <p:cNvSpPr/>
          <p:nvPr/>
        </p:nvSpPr>
        <p:spPr>
          <a:xfrm flipH="1">
            <a:off x="4337344" y="3481204"/>
            <a:ext cx="1085841" cy="3693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стекло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29B1553C-05BC-12EF-8D28-54FEC6293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200" y="0"/>
            <a:ext cx="6663599" cy="562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379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CE2EEAAB-3235-F9CB-2C08-3CADEC421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40" y="0"/>
            <a:ext cx="8758719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0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B3F2953B-6CA3-C30A-35F2-186EC67A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1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E4431B-E342-4E4A-ABAA-045F1163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547344"/>
            <a:ext cx="8520903" cy="567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3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3E7BB5C-1400-47C9-A290-6F4A7B73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638"/>
          <a:stretch/>
        </p:blipFill>
        <p:spPr bwMode="auto">
          <a:xfrm>
            <a:off x="0" y="0"/>
            <a:ext cx="916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B1F3B83-01D1-49F4-924F-60FA2FB0F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6316" r="1532" b="6468"/>
          <a:stretch/>
        </p:blipFill>
        <p:spPr bwMode="auto">
          <a:xfrm>
            <a:off x="254567" y="453083"/>
            <a:ext cx="8621871" cy="577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4" action="ppaction://hlinksldjump"/>
            <a:extLst>
              <a:ext uri="{FF2B5EF4-FFF2-40B4-BE49-F238E27FC236}">
                <a16:creationId xmlns:a16="http://schemas.microsoft.com/office/drawing/2014/main" id="{D6C98D28-29FA-4DC1-99D6-06B7CEBD974C}"/>
              </a:ext>
            </a:extLst>
          </p:cNvPr>
          <p:cNvSpPr/>
          <p:nvPr/>
        </p:nvSpPr>
        <p:spPr>
          <a:xfrm>
            <a:off x="1112108" y="1738184"/>
            <a:ext cx="749644" cy="774356"/>
          </a:xfrm>
          <a:prstGeom prst="rect">
            <a:avLst/>
          </a:prstGeom>
          <a:solidFill>
            <a:srgbClr val="EE9D3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4" action="ppaction://hlinksldjump"/>
            <a:extLst>
              <a:ext uri="{FF2B5EF4-FFF2-40B4-BE49-F238E27FC236}">
                <a16:creationId xmlns:a16="http://schemas.microsoft.com/office/drawing/2014/main" id="{53109E13-982A-436B-B585-FF7C3590BAD7}"/>
              </a:ext>
            </a:extLst>
          </p:cNvPr>
          <p:cNvSpPr/>
          <p:nvPr/>
        </p:nvSpPr>
        <p:spPr>
          <a:xfrm>
            <a:off x="1210962" y="1746421"/>
            <a:ext cx="5766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 action="ppaction://hlinksldjump"/>
              </a:rPr>
              <a:t>1</a:t>
            </a:r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 action="ppaction://hlinksldjump"/>
              </a:rPr>
              <a:t>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877B9E-C5C8-4F32-9EB1-3475077A2CD4}"/>
              </a:ext>
            </a:extLst>
          </p:cNvPr>
          <p:cNvSpPr/>
          <p:nvPr/>
        </p:nvSpPr>
        <p:spPr>
          <a:xfrm>
            <a:off x="2640227" y="2524897"/>
            <a:ext cx="749644" cy="774356"/>
          </a:xfrm>
          <a:prstGeom prst="rect">
            <a:avLst/>
          </a:prstGeom>
          <a:solidFill>
            <a:srgbClr val="EE9D3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3EFFCC-29F7-47E1-8F4C-FA132317BA72}"/>
              </a:ext>
            </a:extLst>
          </p:cNvPr>
          <p:cNvSpPr/>
          <p:nvPr/>
        </p:nvSpPr>
        <p:spPr>
          <a:xfrm>
            <a:off x="4188940" y="3266302"/>
            <a:ext cx="749644" cy="774356"/>
          </a:xfrm>
          <a:prstGeom prst="rect">
            <a:avLst/>
          </a:prstGeom>
          <a:solidFill>
            <a:srgbClr val="EE9D3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6710CD-0CFA-4009-9594-B15776D6E6E7}"/>
              </a:ext>
            </a:extLst>
          </p:cNvPr>
          <p:cNvSpPr/>
          <p:nvPr/>
        </p:nvSpPr>
        <p:spPr>
          <a:xfrm>
            <a:off x="5696464" y="4040661"/>
            <a:ext cx="749644" cy="774356"/>
          </a:xfrm>
          <a:prstGeom prst="rect">
            <a:avLst/>
          </a:prstGeom>
          <a:solidFill>
            <a:srgbClr val="EE9D3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FAB958-2455-4381-BC65-C6800BFF37B5}"/>
              </a:ext>
            </a:extLst>
          </p:cNvPr>
          <p:cNvSpPr/>
          <p:nvPr/>
        </p:nvSpPr>
        <p:spPr>
          <a:xfrm>
            <a:off x="7261653" y="4806779"/>
            <a:ext cx="749644" cy="774356"/>
          </a:xfrm>
          <a:prstGeom prst="rect">
            <a:avLst/>
          </a:prstGeom>
          <a:solidFill>
            <a:srgbClr val="EE9D3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08D3AA-020D-43A3-B4DF-FF79FDD04F5B}"/>
              </a:ext>
            </a:extLst>
          </p:cNvPr>
          <p:cNvSpPr/>
          <p:nvPr/>
        </p:nvSpPr>
        <p:spPr>
          <a:xfrm>
            <a:off x="2767779" y="2508421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5" action="ppaction://hlinksldjump"/>
              </a:rPr>
              <a:t>2</a:t>
            </a:r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5" action="ppaction://hlinksldjump"/>
              </a:rPr>
              <a:t>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1C8DE1-7230-4C6B-B57C-A44750879A48}"/>
              </a:ext>
            </a:extLst>
          </p:cNvPr>
          <p:cNvSpPr/>
          <p:nvPr/>
        </p:nvSpPr>
        <p:spPr>
          <a:xfrm>
            <a:off x="4312373" y="3237469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6" action="ppaction://hlinksldjump"/>
              </a:rPr>
              <a:t>3</a:t>
            </a:r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6" action="ppaction://hlinksldjump"/>
              </a:rPr>
              <a:t>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AF59DD-7221-4AFF-B62F-053ADA1E11D9}"/>
              </a:ext>
            </a:extLst>
          </p:cNvPr>
          <p:cNvSpPr/>
          <p:nvPr/>
        </p:nvSpPr>
        <p:spPr>
          <a:xfrm>
            <a:off x="5799304" y="4040658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6" action="ppaction://hlinksldjump"/>
              </a:rPr>
              <a:t>4</a:t>
            </a:r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6" action="ppaction://hlinksldjump"/>
              </a:rPr>
              <a:t>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0ED02F3-AD7B-4706-8936-F039AE2031AF}"/>
              </a:ext>
            </a:extLst>
          </p:cNvPr>
          <p:cNvSpPr/>
          <p:nvPr/>
        </p:nvSpPr>
        <p:spPr>
          <a:xfrm>
            <a:off x="7401562" y="4786183"/>
            <a:ext cx="5561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7" action="ppaction://hlinksldjump"/>
              </a:rPr>
              <a:t>5</a:t>
            </a:r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7" action="ppaction://hlinksldjump"/>
              </a:rPr>
              <a:t>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Управляющая кнопка: &quot;Вперед&quot; или &quot;Следующий&quot; 1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EE27666-1AC3-47F2-A04A-7C0750E7A75F}"/>
              </a:ext>
            </a:extLst>
          </p:cNvPr>
          <p:cNvSpPr/>
          <p:nvPr/>
        </p:nvSpPr>
        <p:spPr>
          <a:xfrm>
            <a:off x="8773064" y="6625087"/>
            <a:ext cx="370936" cy="23291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20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3079</TotalTime>
  <Words>480</Words>
  <Application>Microsoft Office PowerPoint</Application>
  <PresentationFormat>Экран (4:3)</PresentationFormat>
  <Paragraphs>137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YS Text</vt:lpstr>
      <vt:lpstr>Тема Office</vt:lpstr>
      <vt:lpstr>Предмет химии. Роль химии в жизни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Евгения</cp:lastModifiedBy>
  <cp:revision>43</cp:revision>
  <dcterms:created xsi:type="dcterms:W3CDTF">2022-07-09T15:59:03Z</dcterms:created>
  <dcterms:modified xsi:type="dcterms:W3CDTF">2023-09-02T10:43:46Z</dcterms:modified>
</cp:coreProperties>
</file>