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295" r:id="rId3"/>
    <p:sldId id="373" r:id="rId4"/>
    <p:sldId id="375" r:id="rId5"/>
    <p:sldId id="354" r:id="rId6"/>
    <p:sldId id="359" r:id="rId7"/>
    <p:sldId id="360" r:id="rId8"/>
    <p:sldId id="365" r:id="rId9"/>
    <p:sldId id="366" r:id="rId10"/>
    <p:sldId id="367" r:id="rId11"/>
    <p:sldId id="368" r:id="rId12"/>
    <p:sldId id="369" r:id="rId13"/>
    <p:sldId id="370" r:id="rId14"/>
    <p:sldId id="286" r:id="rId15"/>
    <p:sldId id="371" r:id="rId16"/>
    <p:sldId id="372" r:id="rId17"/>
    <p:sldId id="377" r:id="rId18"/>
    <p:sldId id="378" r:id="rId19"/>
    <p:sldId id="380" r:id="rId20"/>
    <p:sldId id="381" r:id="rId21"/>
    <p:sldId id="382" r:id="rId22"/>
    <p:sldId id="383" r:id="rId23"/>
    <p:sldId id="384" r:id="rId24"/>
    <p:sldId id="333" r:id="rId25"/>
    <p:sldId id="306" r:id="rId26"/>
    <p:sldId id="376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9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9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9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9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9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81DEFF"/>
    <a:srgbClr val="FFCCFF"/>
    <a:srgbClr val="FFFF99"/>
    <a:srgbClr val="66FF99"/>
    <a:srgbClr val="00FFCC"/>
    <a:srgbClr val="99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4671" autoAdjust="0"/>
  </p:normalViewPr>
  <p:slideViewPr>
    <p:cSldViewPr>
      <p:cViewPr varScale="1">
        <p:scale>
          <a:sx n="64" d="100"/>
          <a:sy n="64" d="100"/>
        </p:scale>
        <p:origin x="-1482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C86603D-CDDD-4EDD-938B-DA049485BC61}" type="datetimeFigureOut">
              <a:rPr lang="ru-RU"/>
              <a:pPr>
                <a:defRPr/>
              </a:pPr>
              <a:t>17.10.2018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0AE3AF5-C952-423E-8FCC-7198080ADC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60358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B88BC-95BA-4476-968A-2599F55ECD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BEF33-E433-45F7-B9A3-F0E81E5621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A646B-BB85-4EC1-8195-6945745FC6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B88BC-95BA-4476-968A-2599F55ECD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333522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9C761-D2CB-4924-8C2F-B91BA01E54A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635545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3F96A-AA55-4AA3-9853-3F3EC8F2DF8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734418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0DE48-B415-4E88-885F-CB89D2EDEEB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48415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29BF1-F8F3-402E-BA18-AFF2CFA2CE1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120316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42709-7105-4783-9E3E-576E91DD35E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206857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747C0-A0EF-41B2-B65C-92E91F8ECEB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723406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8323A-F601-400F-A52C-6F01C823598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036787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9C761-D2CB-4924-8C2F-B91BA01E54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ADCF8-9BAE-4FB5-8C18-4AFCEF8127D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127768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BEF33-E433-45F7-B9A3-F0E81E5621C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331895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A646B-BB85-4EC1-8195-6945745FC6F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876719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3F96A-AA55-4AA3-9853-3F3EC8F2DF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0DE48-B415-4E88-885F-CB89D2EDEE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29BF1-F8F3-402E-BA18-AFF2CFA2CE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42709-7105-4783-9E3E-576E91DD35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747C0-A0EF-41B2-B65C-92E91F8ECE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8323A-F601-400F-A52C-6F01C82359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ADCF8-9BAE-4FB5-8C18-4AFCEF8127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B93746B-94E7-44D2-838A-D36DEB1D8B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B93746B-94E7-44D2-838A-D36DEB1D8B9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7856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9124" y="642918"/>
            <a:ext cx="4543427" cy="1214437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Тема урока:</a:t>
            </a:r>
          </a:p>
          <a:p>
            <a:pPr eaLnBrk="1" hangingPunct="1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Соотношение между единицами длины.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Oval 4"/>
          <p:cNvSpPr>
            <a:spLocks noChangeArrowheads="1"/>
          </p:cNvSpPr>
          <p:nvPr/>
        </p:nvSpPr>
        <p:spPr bwMode="auto">
          <a:xfrm>
            <a:off x="1403350" y="765175"/>
            <a:ext cx="6553200" cy="5616575"/>
          </a:xfrm>
          <a:prstGeom prst="ellipse">
            <a:avLst/>
          </a:prstGeom>
          <a:solidFill>
            <a:srgbClr val="00B0F0"/>
          </a:solidFill>
          <a:ln w="101600">
            <a:solidFill>
              <a:srgbClr val="FFCC99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4211638" y="333375"/>
            <a:ext cx="935037" cy="863600"/>
          </a:xfrm>
          <a:prstGeom prst="star5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6680707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path" presetSubtype="0" repeatCount="5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91329E-6 C 0.19532 4.91329E-6 0.35452 0.18104 0.35452 0.40369 C 0.35452 0.62612 0.19532 0.80739 -2.5E-6 0.80739 C -0.19566 0.80739 -0.35434 0.62612 -0.35434 0.40369 C -0.35434 0.18104 -0.19566 4.91329E-6 -2.5E-6 4.91329E-6 Z " pathEditMode="relative" rAng="0" ptsTypes="fffff">
                                      <p:cBhvr>
                                        <p:cTn id="10" dur="3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  <p:bldP spid="512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Oval 4"/>
          <p:cNvSpPr>
            <a:spLocks noChangeArrowheads="1"/>
          </p:cNvSpPr>
          <p:nvPr/>
        </p:nvSpPr>
        <p:spPr bwMode="auto">
          <a:xfrm>
            <a:off x="1187450" y="476250"/>
            <a:ext cx="6840538" cy="5976938"/>
          </a:xfrm>
          <a:prstGeom prst="ellipse">
            <a:avLst/>
          </a:prstGeom>
          <a:solidFill>
            <a:srgbClr val="00B050"/>
          </a:solidFill>
          <a:ln w="101600">
            <a:solidFill>
              <a:srgbClr val="CC99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Берегите   зрение.</a:t>
            </a:r>
            <a:endParaRPr lang="ru-RU" sz="3200" b="1" dirty="0">
              <a:solidFill>
                <a:srgbClr val="C0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4067175" y="260350"/>
            <a:ext cx="1009650" cy="504825"/>
          </a:xfrm>
          <a:prstGeom prst="cloudCallout">
            <a:avLst>
              <a:gd name="adj1" fmla="val -43750"/>
              <a:gd name="adj2" fmla="val 70000"/>
            </a:avLst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5496059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00"/>
                            </p:stCondLst>
                            <p:childTnLst>
                              <p:par>
                                <p:cTn id="11" presetID="1" presetClass="path" presetSubtype="0" repeatCount="500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-2.08092E-6 C 0.20642 -2.08092E-6 0.37431 0.19122 0.37431 0.42729 C 0.37431 0.66243 0.20642 0.8548 0 0.8548 C -0.20625 0.8548 -0.37378 0.66243 -0.37378 0.42729 C -0.37378 0.19122 -0.20625 -2.08092E-6 0 -2.08092E-6 Z " pathEditMode="relative" rAng="0" ptsTypes="fffff">
                                      <p:cBhvr>
                                        <p:cTn id="12" dur="3000" spd="-100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/>
      <p:bldP spid="1024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678761" y="1590640"/>
            <a:ext cx="6500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друг за другом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7191" y="304756"/>
            <a:ext cx="7858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движется транспорт?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2536017" y="1447764"/>
            <a:ext cx="2000264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036347" y="1447764"/>
            <a:ext cx="2000264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2536017" y="2947962"/>
            <a:ext cx="2000264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0800000">
            <a:off x="5036347" y="2947962"/>
            <a:ext cx="2000264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607323" y="3090838"/>
            <a:ext cx="6500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навстречу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5036347" y="4448160"/>
            <a:ext cx="2000264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0800000">
            <a:off x="2536017" y="4448160"/>
            <a:ext cx="2000264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607323" y="4591036"/>
            <a:ext cx="6500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разные стороны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67561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4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550745" y="1228708"/>
            <a:ext cx="7678544" cy="3732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12715" y="944544"/>
            <a:ext cx="38030" cy="116454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8153356" y="913915"/>
            <a:ext cx="794" cy="11951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1357313" y="1178702"/>
            <a:ext cx="5715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6765149" y="1227914"/>
            <a:ext cx="571500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00041" y="860621"/>
            <a:ext cx="1143023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550745" y="1931989"/>
            <a:ext cx="7584917" cy="1587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 flipV="1">
            <a:off x="7022372" y="942958"/>
            <a:ext cx="1147928" cy="158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12715" y="214290"/>
            <a:ext cx="16110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250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км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732240" y="185088"/>
            <a:ext cx="17281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? На 35 км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меньше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Дуга 29"/>
          <p:cNvSpPr/>
          <p:nvPr/>
        </p:nvSpPr>
        <p:spPr>
          <a:xfrm>
            <a:off x="1426006" y="298435"/>
            <a:ext cx="5834394" cy="1456659"/>
          </a:xfrm>
          <a:prstGeom prst="arc">
            <a:avLst>
              <a:gd name="adj1" fmla="val 269430"/>
              <a:gd name="adj2" fmla="val 10505931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4429125" y="1142984"/>
            <a:ext cx="428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3779912" y="1785926"/>
            <a:ext cx="27209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650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км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30" grpId="0" animBg="1"/>
      <p:bldP spid="31" grpId="0"/>
      <p:bldP spid="4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7158" y="785794"/>
            <a:ext cx="835824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/>
            <a:r>
              <a:rPr lang="ru-RU" sz="40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Решение:</a:t>
            </a:r>
          </a:p>
          <a:p>
            <a:pPr marL="914400" indent="-914400"/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1) 250 </a:t>
            </a: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35 = 215 (км)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indent="-914400"/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250 + 215 =465 (км)</a:t>
            </a:r>
          </a:p>
          <a:p>
            <a:pPr marL="914400" indent="-914400"/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3) 650 - 465=185 ( км)</a:t>
            </a:r>
          </a:p>
          <a:p>
            <a:pPr marL="914400" indent="-914400"/>
            <a:r>
              <a:rPr lang="en-US" sz="40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40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Ответ:   расстояние между          поездами 185 км . </a:t>
            </a:r>
          </a:p>
          <a:p>
            <a:pPr marL="914400" indent="-914400"/>
            <a:r>
              <a:rPr lang="ru-RU" sz="40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en-US" sz="40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</a:t>
            </a:r>
            <a:r>
              <a:rPr lang="ru-RU" sz="40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возврат 6">
            <a:hlinkClick r:id="" action="ppaction://hlinkshowjump?jump=nextslide" highlightClick="1"/>
          </p:cNvPr>
          <p:cNvSpPr/>
          <p:nvPr/>
        </p:nvSpPr>
        <p:spPr>
          <a:xfrm rot="10800000">
            <a:off x="8429652" y="5643578"/>
            <a:ext cx="500066" cy="57150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57224" y="0"/>
            <a:ext cx="6643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Проверь себя!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61898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43608" y="2708920"/>
            <a:ext cx="7128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42 км 195 м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121561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2000288"/>
            <a:ext cx="9144001" cy="8858288"/>
          </a:xfrm>
          <a:prstGeom prst="rect">
            <a:avLst/>
          </a:prstGeom>
        </p:spPr>
      </p:pic>
      <p:pic>
        <p:nvPicPr>
          <p:cNvPr id="8" name="Picture 3" descr="C:\Documents and Settings\Admin\Мои документы\Мои рисунки\16883172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75" y="1428750"/>
            <a:ext cx="5643563" cy="423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857356" y="357166"/>
            <a:ext cx="5500726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>
                  <a:solidFill>
                    <a:schemeClr val="tx2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1 Ар (а) = </a:t>
            </a:r>
            <a:r>
              <a:rPr lang="ru-RU" sz="44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100м</a:t>
            </a:r>
            <a:r>
              <a:rPr lang="ru-RU" sz="4400" b="1" baseline="30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baseline="30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4400" b="1" u="sng" baseline="30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сотка</a:t>
            </a:r>
            <a:endParaRPr lang="ru-RU" sz="4400" b="1" u="sng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1643063" y="142875"/>
            <a:ext cx="6072187" cy="5786438"/>
          </a:xfrm>
          <a:prstGeom prst="frame">
            <a:avLst>
              <a:gd name="adj1" fmla="val 38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29063" y="5929313"/>
            <a:ext cx="18478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Arial Black" pitchFamily="34" charset="0"/>
              </a:rPr>
              <a:t>10м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5786" y="2357430"/>
            <a:ext cx="800219" cy="1350828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atin typeface="Arial Black" pitchFamily="34" charset="0"/>
                <a:cs typeface="+mn-cs"/>
              </a:rPr>
              <a:t>10м</a:t>
            </a: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000232" y="1357298"/>
            <a:ext cx="52149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Ар – одна из основных единиц измерения площади небольших земельных участков.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28407" y="-1785974"/>
            <a:ext cx="12266393" cy="8643974"/>
          </a:xfrm>
          <a:prstGeom prst="rect">
            <a:avLst/>
          </a:prstGeom>
        </p:spPr>
      </p:pic>
      <p:pic>
        <p:nvPicPr>
          <p:cNvPr id="10" name="Picture 9" descr="C:\Documents and Settings\Admin\Мои документы\Мои рисунки\7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75" y="2000250"/>
            <a:ext cx="5910263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000232" y="428604"/>
            <a:ext cx="564360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>
                  <a:solidFill>
                    <a:schemeClr val="tx2">
                      <a:lumMod val="75000"/>
                    </a:schemeClr>
                  </a:solidFill>
                </a:ln>
                <a:latin typeface="+mn-lt"/>
                <a:cs typeface="+mn-cs"/>
              </a:rPr>
              <a:t>1 Гектар (га) =100ар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>
                  <a:solidFill>
                    <a:schemeClr val="tx2">
                      <a:lumMod val="75000"/>
                    </a:schemeClr>
                  </a:solidFill>
                </a:ln>
                <a:latin typeface="+mn-lt"/>
                <a:cs typeface="+mn-cs"/>
              </a:rPr>
              <a:t>                        =10000м</a:t>
            </a:r>
            <a:r>
              <a:rPr lang="ru-RU" sz="3200" baseline="30000" dirty="0">
                <a:ln>
                  <a:solidFill>
                    <a:schemeClr val="tx2">
                      <a:lumMod val="75000"/>
                    </a:schemeClr>
                  </a:solidFill>
                </a:ln>
                <a:latin typeface="+mn-lt"/>
                <a:cs typeface="+mn-cs"/>
              </a:rPr>
              <a:t>2</a:t>
            </a:r>
            <a:endParaRPr lang="ru-RU" sz="3200" baseline="30000" dirty="0">
              <a:latin typeface="+mn-lt"/>
              <a:cs typeface="+mn-cs"/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1643063" y="142875"/>
            <a:ext cx="6286500" cy="6072188"/>
          </a:xfrm>
          <a:prstGeom prst="frame">
            <a:avLst>
              <a:gd name="adj1" fmla="val 38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29063" y="6149975"/>
            <a:ext cx="18478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Arial Black" pitchFamily="34" charset="0"/>
              </a:rPr>
              <a:t>100м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8662" y="2571744"/>
            <a:ext cx="800219" cy="1708018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atin typeface="Arial Black" pitchFamily="34" charset="0"/>
                <a:cs typeface="+mn-cs"/>
              </a:rPr>
              <a:t>100м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928794" y="1285860"/>
            <a:ext cx="53578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территории России единица «гектар» была введена в практику после Октябрьской революции, вместо десятины и является основной единицей измерения площади сельскохозяйственной земли.</a:t>
            </a:r>
          </a:p>
        </p:txBody>
      </p:sp>
      <p:sp>
        <p:nvSpPr>
          <p:cNvPr id="11" name="Управляющая кнопка: домой 10">
            <a:hlinkClick r:id="rId4" action="ppaction://hlinksldjump" highlightClick="1"/>
          </p:cNvPr>
          <p:cNvSpPr/>
          <p:nvPr/>
        </p:nvSpPr>
        <p:spPr>
          <a:xfrm>
            <a:off x="642938" y="5929313"/>
            <a:ext cx="642937" cy="64293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23755" cy="6858001"/>
          </a:xfrm>
          <a:prstGeom prst="rect">
            <a:avLst/>
          </a:prstGeom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357290" y="3429000"/>
            <a:ext cx="1500187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6000" b="1" i="1" baseline="300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60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га</a:t>
            </a:r>
          </a:p>
          <a:p>
            <a:r>
              <a:rPr lang="ru-RU" sz="60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км</a:t>
            </a:r>
            <a:r>
              <a:rPr lang="ru-RU" sz="6000" b="1" i="1" baseline="30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6000" b="1" i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918460"/>
            <a:ext cx="2143108" cy="39395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0" dirty="0">
                <a:ln>
                  <a:solidFill>
                    <a:schemeClr val="tx1"/>
                  </a:solidFill>
                </a:ln>
                <a:solidFill>
                  <a:srgbClr val="4430DC"/>
                </a:solidFill>
                <a:latin typeface="Arial Narrow" pitchFamily="34" charset="0"/>
                <a:cs typeface="+mn-cs"/>
              </a:rPr>
              <a:t>1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928926" y="4143380"/>
            <a:ext cx="11430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0" dirty="0">
                <a:solidFill>
                  <a:srgbClr val="FF0066"/>
                </a:solidFill>
              </a:rPr>
              <a:t>=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858125" y="3429000"/>
            <a:ext cx="128587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6000" b="1" i="1" baseline="30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ru-RU" sz="60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r>
              <a:rPr lang="ru-RU" sz="60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га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28992" y="2918460"/>
            <a:ext cx="5214974" cy="39395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0" dirty="0">
                <a:ln>
                  <a:solidFill>
                    <a:schemeClr val="tx1"/>
                  </a:solidFill>
                </a:ln>
                <a:solidFill>
                  <a:srgbClr val="4430DC"/>
                </a:solidFill>
                <a:latin typeface="Arial Narrow" pitchFamily="34" charset="0"/>
                <a:cs typeface="+mn-cs"/>
              </a:rPr>
              <a:t>100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00364" y="5000636"/>
            <a:ext cx="1071562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0" dirty="0">
                <a:solidFill>
                  <a:srgbClr val="FF0066"/>
                </a:solidFill>
              </a:rPr>
              <a:t>=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928926" y="3357562"/>
            <a:ext cx="85725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0" dirty="0">
                <a:solidFill>
                  <a:srgbClr val="FF0066"/>
                </a:solidFill>
              </a:rPr>
              <a:t>=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5720" y="1500174"/>
            <a:ext cx="8858280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ln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Соотношения между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ln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 единицами измерения площадей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9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29270" y="-2143163"/>
            <a:ext cx="12773270" cy="9001164"/>
          </a:xfrm>
          <a:prstGeom prst="rect">
            <a:avLst/>
          </a:prstGeom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0" y="214313"/>
            <a:ext cx="1857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группа</a:t>
            </a:r>
            <a:endParaRPr lang="ru-RU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572000" y="214313"/>
            <a:ext cx="17859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400" b="1" u="sng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 группа</a:t>
            </a:r>
            <a:endParaRPr lang="ru-RU" sz="24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0" y="3357563"/>
            <a:ext cx="1928813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400" b="1" u="sng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3 группа</a:t>
            </a:r>
            <a:endParaRPr lang="ru-RU" sz="2400" b="1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sz="240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00250" y="0"/>
            <a:ext cx="2786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C00000"/>
                </a:solidFill>
                <a:latin typeface="Arial Black" pitchFamily="34" charset="0"/>
              </a:rPr>
              <a:t>Разминка </a:t>
            </a:r>
            <a:r>
              <a:rPr lang="ru-RU" sz="3200">
                <a:latin typeface="Arial Black" pitchFamily="34" charset="0"/>
              </a:rPr>
              <a:t>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85750" y="2357438"/>
            <a:ext cx="44291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16га=160000м</a:t>
            </a:r>
            <a:r>
              <a:rPr lang="ru-RU" sz="3200" b="1" baseline="3000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/>
            <a:r>
              <a:rPr lang="ru-RU" sz="32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160000 : </a:t>
            </a:r>
            <a:r>
              <a:rPr lang="en-US" sz="32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00 = </a:t>
            </a:r>
            <a:r>
              <a:rPr lang="en-US" sz="32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32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00 (м)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000625" y="2357438"/>
            <a:ext cx="32861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6а=600м</a:t>
            </a:r>
            <a:r>
              <a:rPr lang="ru-RU" sz="3200" b="1" baseline="30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/>
            <a:r>
              <a:rPr lang="ru-RU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600 : 30= 20 (м)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357688" y="5357813"/>
            <a:ext cx="45720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800 · 900 = 720000 (м</a:t>
            </a:r>
            <a:r>
              <a:rPr lang="ru-RU" sz="3200" b="1" baseline="30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720000м</a:t>
            </a:r>
            <a:r>
              <a:rPr lang="ru-RU" sz="3200" b="1" baseline="30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=72га</a:t>
            </a:r>
          </a:p>
          <a:p>
            <a:pPr algn="ctr"/>
            <a:endParaRPr lang="ru-RU" sz="3600"/>
          </a:p>
        </p:txBody>
      </p:sp>
      <p:sp>
        <p:nvSpPr>
          <p:cNvPr id="11" name="Прямоугольник 10"/>
          <p:cNvSpPr/>
          <p:nvPr/>
        </p:nvSpPr>
        <p:spPr>
          <a:xfrm>
            <a:off x="1071563" y="785813"/>
            <a:ext cx="2714625" cy="114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16га</a:t>
            </a:r>
            <a:endParaRPr lang="ru-RU" sz="36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214313" y="1143000"/>
            <a:ext cx="8556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00м</a:t>
            </a:r>
            <a:endParaRPr lang="ru-RU" sz="2400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2214563" y="1928813"/>
            <a:ext cx="434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Arial Black" pitchFamily="34" charset="0"/>
                <a:cs typeface="Times New Roman" pitchFamily="18" charset="0"/>
              </a:rPr>
              <a:t>?</a:t>
            </a:r>
            <a:endParaRPr lang="ru-RU" sz="3200">
              <a:latin typeface="Arial Black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00125" y="3929063"/>
            <a:ext cx="2714625" cy="1143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rgbClr val="FF0066"/>
              </a:solidFill>
              <a:latin typeface="Arial Black" pitchFamily="34" charset="0"/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2000250" y="5000625"/>
            <a:ext cx="701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0м</a:t>
            </a:r>
            <a:endParaRPr lang="ru-RU" sz="240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428750" y="4071938"/>
            <a:ext cx="19256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latin typeface="Arial Black" pitchFamily="34" charset="0"/>
                <a:cs typeface="Times New Roman" pitchFamily="18" charset="0"/>
              </a:rPr>
              <a:t>S=? (</a:t>
            </a:r>
            <a:r>
              <a:rPr lang="ru-RU" sz="3600" b="1">
                <a:latin typeface="Arial Black" pitchFamily="34" charset="0"/>
                <a:cs typeface="Times New Roman" pitchFamily="18" charset="0"/>
              </a:rPr>
              <a:t>а)</a:t>
            </a:r>
            <a:endParaRPr lang="ru-RU" sz="3600">
              <a:latin typeface="Arial Black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143500" y="3929063"/>
            <a:ext cx="2714625" cy="114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FF0066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6143625" y="5000625"/>
            <a:ext cx="8556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0м</a:t>
            </a:r>
            <a:endParaRPr lang="ru-RU" sz="2400"/>
          </a:p>
        </p:txBody>
      </p:sp>
      <p:sp>
        <p:nvSpPr>
          <p:cNvPr id="23" name="Прямоугольник 22"/>
          <p:cNvSpPr/>
          <p:nvPr/>
        </p:nvSpPr>
        <p:spPr>
          <a:xfrm>
            <a:off x="5143500" y="785813"/>
            <a:ext cx="2714625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6а</a:t>
            </a:r>
            <a:endParaRPr lang="ru-RU" sz="36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6143625" y="1928813"/>
            <a:ext cx="7016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30м</a:t>
            </a:r>
            <a:endParaRPr lang="ru-RU" sz="2400"/>
          </a:p>
        </p:txBody>
      </p:sp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>
            <a:off x="4572000" y="1071563"/>
            <a:ext cx="434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Arial Black" pitchFamily="34" charset="0"/>
                <a:cs typeface="Times New Roman" pitchFamily="18" charset="0"/>
              </a:rPr>
              <a:t>?</a:t>
            </a:r>
            <a:endParaRPr lang="ru-RU" sz="3200">
              <a:latin typeface="Arial Black" pitchFamily="34" charset="0"/>
            </a:endParaRPr>
          </a:p>
        </p:txBody>
      </p:sp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>
            <a:off x="4214813" y="4214813"/>
            <a:ext cx="8556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80</a:t>
            </a:r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0м</a:t>
            </a:r>
            <a:endParaRPr lang="ru-RU" sz="2400"/>
          </a:p>
        </p:txBody>
      </p:sp>
      <p:sp>
        <p:nvSpPr>
          <p:cNvPr id="27" name="Прямоугольник 26"/>
          <p:cNvSpPr>
            <a:spLocks noChangeArrowheads="1"/>
          </p:cNvSpPr>
          <p:nvPr/>
        </p:nvSpPr>
        <p:spPr bwMode="auto">
          <a:xfrm>
            <a:off x="4786313" y="3357563"/>
            <a:ext cx="17859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группа</a:t>
            </a:r>
            <a:endParaRPr lang="ru-RU" sz="24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>
            <a:spLocks noChangeArrowheads="1"/>
          </p:cNvSpPr>
          <p:nvPr/>
        </p:nvSpPr>
        <p:spPr bwMode="auto">
          <a:xfrm>
            <a:off x="5572125" y="4071938"/>
            <a:ext cx="2005013" cy="6461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latin typeface="Arial Black" pitchFamily="34" charset="0"/>
                <a:cs typeface="Times New Roman" pitchFamily="18" charset="0"/>
              </a:rPr>
              <a:t>S=?</a:t>
            </a:r>
            <a:r>
              <a:rPr lang="ru-RU" sz="3600" b="1">
                <a:latin typeface="Arial Black" pitchFamily="34" charset="0"/>
                <a:cs typeface="Times New Roman" pitchFamily="18" charset="0"/>
              </a:rPr>
              <a:t>(га)</a:t>
            </a:r>
            <a:endParaRPr lang="ru-RU" sz="3600">
              <a:latin typeface="Arial Black" pitchFamily="34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0" y="5357813"/>
            <a:ext cx="45720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0 · </a:t>
            </a:r>
            <a:r>
              <a:rPr lang="en-US" sz="32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0 = </a:t>
            </a:r>
            <a:r>
              <a:rPr lang="en-US" sz="32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32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00 (м</a:t>
            </a:r>
            <a:r>
              <a:rPr lang="ru-RU" sz="3200" b="1" baseline="300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) 1500м</a:t>
            </a:r>
            <a:r>
              <a:rPr lang="ru-RU" sz="3200" b="1" baseline="300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=15а</a:t>
            </a:r>
          </a:p>
          <a:p>
            <a:pPr algn="ctr"/>
            <a:endParaRPr lang="ru-RU" sz="3600"/>
          </a:p>
        </p:txBody>
      </p:sp>
      <p:sp>
        <p:nvSpPr>
          <p:cNvPr id="30" name="Прямоугольник 29"/>
          <p:cNvSpPr>
            <a:spLocks noChangeArrowheads="1"/>
          </p:cNvSpPr>
          <p:nvPr/>
        </p:nvSpPr>
        <p:spPr bwMode="auto">
          <a:xfrm>
            <a:off x="214313" y="4214813"/>
            <a:ext cx="7016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0м</a:t>
            </a: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0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6" grpId="1"/>
      <p:bldP spid="7" grpId="0"/>
      <p:bldP spid="8" grpId="0"/>
      <p:bldP spid="9" grpId="0"/>
      <p:bldP spid="11" grpId="0" animBg="1"/>
      <p:bldP spid="13" grpId="0"/>
      <p:bldP spid="14" grpId="0"/>
      <p:bldP spid="16" grpId="0" animBg="1"/>
      <p:bldP spid="17" grpId="0"/>
      <p:bldP spid="18" grpId="0"/>
      <p:bldP spid="20" grpId="0" animBg="1"/>
      <p:bldP spid="21" grpId="0"/>
      <p:bldP spid="23" grpId="0" animBg="1"/>
      <p:bldP spid="24" grpId="0"/>
      <p:bldP spid="25" grpId="0"/>
      <p:bldP spid="26" grpId="0"/>
      <p:bldP spid="27" grpId="0"/>
      <p:bldP spid="28" grpId="0" animBg="1"/>
      <p:bldP spid="29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571612"/>
            <a:ext cx="9166552" cy="52863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4414" y="4071942"/>
            <a:ext cx="360040" cy="3810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</a:rPr>
              <a:t>Площадь России 17 075 400 км². </a:t>
            </a:r>
            <a:br>
              <a:rPr lang="ru-RU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4362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27895" y="-2071725"/>
            <a:ext cx="12671895" cy="8929726"/>
          </a:xfrm>
          <a:prstGeom prst="rect">
            <a:avLst/>
          </a:prstGeom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286125" y="0"/>
            <a:ext cx="2786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C00000"/>
                </a:solidFill>
                <a:latin typeface="Arial Black" pitchFamily="34" charset="0"/>
              </a:rPr>
              <a:t>Тренажер</a:t>
            </a:r>
            <a:r>
              <a:rPr lang="ru-RU" sz="3200">
                <a:latin typeface="Arial Black" pitchFamily="34" charset="0"/>
              </a:rPr>
              <a:t> 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28688" y="142875"/>
            <a:ext cx="10715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Arial Black" pitchFamily="34" charset="0"/>
              </a:rPr>
              <a:t>1 в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929188" y="142875"/>
            <a:ext cx="10715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Arial Black" pitchFamily="34" charset="0"/>
              </a:rPr>
              <a:t>2 в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14438" y="500063"/>
            <a:ext cx="6500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Выразите в квадратных метрах: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928813" y="2928938"/>
            <a:ext cx="4429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Выразите в гектарах: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14563" y="4143375"/>
            <a:ext cx="3714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Выразите в арах: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285875" y="5357813"/>
            <a:ext cx="57864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Выразите в гектарах и арах: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0063" y="1785938"/>
            <a:ext cx="2000250" cy="5238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Arial Black" pitchFamily="34" charset="0"/>
              </a:rPr>
              <a:t>3га18а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0063" y="1143000"/>
            <a:ext cx="2000250" cy="5238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Arial Black" pitchFamily="34" charset="0"/>
              </a:rPr>
              <a:t>5га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0063" y="2500313"/>
            <a:ext cx="2000250" cy="5238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Arial Black" pitchFamily="34" charset="0"/>
              </a:rPr>
              <a:t>543а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00625" y="1785938"/>
            <a:ext cx="1928813" cy="5238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Arial Black" pitchFamily="34" charset="0"/>
              </a:rPr>
              <a:t>5га32а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00625" y="1143000"/>
            <a:ext cx="1928813" cy="5238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Arial Black" pitchFamily="34" charset="0"/>
              </a:rPr>
              <a:t>7га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00625" y="2500313"/>
            <a:ext cx="1928813" cy="5238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Arial Black" pitchFamily="34" charset="0"/>
              </a:rPr>
              <a:t>345а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0063" y="3571875"/>
            <a:ext cx="2071687" cy="5238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Arial Black" pitchFamily="34" charset="0"/>
              </a:rPr>
              <a:t>420000м</a:t>
            </a:r>
            <a:r>
              <a:rPr lang="ru-RU" sz="2800" baseline="30000" dirty="0">
                <a:latin typeface="Arial Black" pitchFamily="34" charset="0"/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29188" y="4786313"/>
            <a:ext cx="2071687" cy="5238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Arial Black" pitchFamily="34" charset="0"/>
              </a:rPr>
              <a:t>35га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0063" y="4786313"/>
            <a:ext cx="2071687" cy="5238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Arial Black" pitchFamily="34" charset="0"/>
              </a:rPr>
              <a:t>53га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0063" y="6000750"/>
            <a:ext cx="2071687" cy="5238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Arial Black" pitchFamily="34" charset="0"/>
              </a:rPr>
              <a:t>45</a:t>
            </a:r>
            <a:r>
              <a:rPr lang="en-US" sz="2800" dirty="0">
                <a:latin typeface="Arial Black" pitchFamily="34" charset="0"/>
              </a:rPr>
              <a:t>0</a:t>
            </a:r>
            <a:r>
              <a:rPr lang="ru-RU" sz="2800" dirty="0">
                <a:latin typeface="Arial Black" pitchFamily="34" charset="0"/>
              </a:rPr>
              <a:t>700м</a:t>
            </a:r>
            <a:r>
              <a:rPr lang="ru-RU" sz="2800" baseline="30000" dirty="0">
                <a:latin typeface="Arial Black" pitchFamily="34" charset="0"/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29188" y="3571875"/>
            <a:ext cx="2071687" cy="5238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Arial Black" pitchFamily="34" charset="0"/>
              </a:rPr>
              <a:t>240000м</a:t>
            </a:r>
            <a:r>
              <a:rPr lang="ru-RU" sz="2800" baseline="30000" dirty="0">
                <a:latin typeface="Arial Black" pitchFamily="34" charset="0"/>
              </a:rPr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00625" y="6000750"/>
            <a:ext cx="2071688" cy="5238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Arial Black" pitchFamily="34" charset="0"/>
              </a:rPr>
              <a:t>74</a:t>
            </a:r>
            <a:r>
              <a:rPr lang="en-US" sz="2800" dirty="0">
                <a:latin typeface="Arial Black" pitchFamily="34" charset="0"/>
              </a:rPr>
              <a:t>0</a:t>
            </a:r>
            <a:r>
              <a:rPr lang="ru-RU" sz="2800" dirty="0">
                <a:latin typeface="Arial Black" pitchFamily="34" charset="0"/>
              </a:rPr>
              <a:t>500м</a:t>
            </a:r>
            <a:r>
              <a:rPr lang="ru-RU" sz="2800" baseline="30000" dirty="0">
                <a:latin typeface="Arial Black" pitchFamily="34" charset="0"/>
              </a:rPr>
              <a:t>2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714625" y="1143000"/>
            <a:ext cx="1571625" cy="5715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786063" y="1214438"/>
            <a:ext cx="1500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Arial Black" pitchFamily="34" charset="0"/>
              </a:rPr>
              <a:t>50000м</a:t>
            </a:r>
            <a:r>
              <a:rPr lang="ru-RU" sz="2000" baseline="30000">
                <a:latin typeface="Arial Black" pitchFamily="34" charset="0"/>
              </a:rPr>
              <a:t>2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286625" y="1143000"/>
            <a:ext cx="1571625" cy="5715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7358063" y="1214438"/>
            <a:ext cx="1500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Arial Black" pitchFamily="34" charset="0"/>
              </a:rPr>
              <a:t>70000м</a:t>
            </a:r>
            <a:r>
              <a:rPr lang="ru-RU" sz="2000" baseline="30000">
                <a:latin typeface="Arial Black" pitchFamily="34" charset="0"/>
              </a:rPr>
              <a:t>2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714625" y="1785938"/>
            <a:ext cx="1571625" cy="5715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2786063" y="1857375"/>
            <a:ext cx="1500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Arial Black" pitchFamily="34" charset="0"/>
              </a:rPr>
              <a:t>31800м</a:t>
            </a:r>
            <a:r>
              <a:rPr lang="ru-RU" sz="2000" baseline="30000">
                <a:latin typeface="Arial Black" pitchFamily="34" charset="0"/>
              </a:rPr>
              <a:t>2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286625" y="1785938"/>
            <a:ext cx="1571625" cy="5715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7358063" y="1857375"/>
            <a:ext cx="1500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Arial Black" pitchFamily="34" charset="0"/>
              </a:rPr>
              <a:t>53200м</a:t>
            </a:r>
            <a:r>
              <a:rPr lang="ru-RU" sz="2000" baseline="30000">
                <a:latin typeface="Arial Black" pitchFamily="34" charset="0"/>
              </a:rPr>
              <a:t>2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714625" y="2428875"/>
            <a:ext cx="1571625" cy="5715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2786063" y="2500313"/>
            <a:ext cx="1500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Arial Black" pitchFamily="34" charset="0"/>
              </a:rPr>
              <a:t>54300м</a:t>
            </a:r>
            <a:r>
              <a:rPr lang="ru-RU" sz="2000" baseline="30000">
                <a:latin typeface="Arial Black" pitchFamily="34" charset="0"/>
              </a:rPr>
              <a:t>2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7286625" y="2428875"/>
            <a:ext cx="1571625" cy="5715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7358063" y="2500313"/>
            <a:ext cx="1500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Arial Black" pitchFamily="34" charset="0"/>
              </a:rPr>
              <a:t>34500м</a:t>
            </a:r>
            <a:r>
              <a:rPr lang="ru-RU" sz="2000" baseline="30000">
                <a:latin typeface="Arial Black" pitchFamily="34" charset="0"/>
              </a:rPr>
              <a:t>2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714625" y="3571875"/>
            <a:ext cx="1571625" cy="5715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3071813" y="3643313"/>
            <a:ext cx="1500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Arial Black" pitchFamily="34" charset="0"/>
              </a:rPr>
              <a:t>42га</a:t>
            </a:r>
            <a:endParaRPr lang="ru-RU" sz="2000" baseline="30000">
              <a:latin typeface="Arial Black" pitchFamily="34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7286625" y="3571875"/>
            <a:ext cx="1571625" cy="5715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643813" y="3643313"/>
            <a:ext cx="150018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24га</a:t>
            </a:r>
            <a:endParaRPr lang="ru-RU" sz="2000" baseline="30000" dirty="0">
              <a:solidFill>
                <a:schemeClr val="accent2">
                  <a:lumMod val="75000"/>
                </a:schemeClr>
              </a:solidFill>
              <a:latin typeface="Arial Black" pitchFamily="34" charset="0"/>
              <a:cs typeface="+mn-cs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714625" y="4786313"/>
            <a:ext cx="1571625" cy="5715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2928938" y="4857750"/>
            <a:ext cx="1500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Arial Black" pitchFamily="34" charset="0"/>
              </a:rPr>
              <a:t>5300а</a:t>
            </a:r>
            <a:endParaRPr lang="ru-RU" sz="2000" baseline="30000">
              <a:latin typeface="Arial Black" pitchFamily="34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7215188" y="4714875"/>
            <a:ext cx="1571625" cy="5715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7429500" y="4786313"/>
            <a:ext cx="1500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Arial Black" pitchFamily="34" charset="0"/>
              </a:rPr>
              <a:t>3500а</a:t>
            </a:r>
            <a:endParaRPr lang="ru-RU" sz="2000" baseline="30000">
              <a:latin typeface="Arial Black" pitchFamily="34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714625" y="6000750"/>
            <a:ext cx="1571625" cy="5715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2928938" y="6072188"/>
            <a:ext cx="12144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Arial Black" pitchFamily="34" charset="0"/>
              </a:rPr>
              <a:t>45га7а</a:t>
            </a:r>
            <a:endParaRPr lang="ru-RU" sz="2000" baseline="30000">
              <a:latin typeface="Arial Black" pitchFamily="34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7286625" y="5929313"/>
            <a:ext cx="1571625" cy="5715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7429500" y="6000750"/>
            <a:ext cx="12144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Arial Black" pitchFamily="34" charset="0"/>
              </a:rPr>
              <a:t>74га5а</a:t>
            </a:r>
            <a:endParaRPr lang="ru-RU" sz="2000" baseline="3000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9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0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4" grpId="0"/>
      <p:bldP spid="5" grpId="0"/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2" grpId="0" animBg="1"/>
      <p:bldP spid="24" grpId="0" animBg="1"/>
      <p:bldP spid="25" grpId="0"/>
      <p:bldP spid="26" grpId="0" animBg="1"/>
      <p:bldP spid="27" grpId="0"/>
      <p:bldP spid="28" grpId="0" animBg="1"/>
      <p:bldP spid="29" grpId="0"/>
      <p:bldP spid="30" grpId="0" animBg="1"/>
      <p:bldP spid="31" grpId="0"/>
      <p:bldP spid="32" grpId="0" animBg="1"/>
      <p:bldP spid="33" grpId="0"/>
      <p:bldP spid="34" grpId="0" animBg="1"/>
      <p:bldP spid="35" grpId="0"/>
      <p:bldP spid="36" grpId="0" animBg="1"/>
      <p:bldP spid="37" grpId="0"/>
      <p:bldP spid="38" grpId="0" animBg="1"/>
      <p:bldP spid="39" grpId="0"/>
      <p:bldP spid="40" grpId="0" animBg="1"/>
      <p:bldP spid="41" grpId="0"/>
      <p:bldP spid="42" grpId="0" animBg="1"/>
      <p:bldP spid="43" grpId="0"/>
      <p:bldP spid="44" grpId="0" animBg="1"/>
      <p:bldP spid="45" grpId="0"/>
      <p:bldP spid="46" grpId="0" animBg="1"/>
      <p:bldP spid="4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/>
          <p:cNvSpPr/>
          <p:nvPr/>
        </p:nvSpPr>
        <p:spPr>
          <a:xfrm>
            <a:off x="4572000" y="4143375"/>
            <a:ext cx="4357688" cy="24288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214313" y="4143375"/>
            <a:ext cx="4286250" cy="24288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4500563" y="785813"/>
            <a:ext cx="4429125" cy="26431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214313" y="785813"/>
            <a:ext cx="4214812" cy="26431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0" y="214313"/>
            <a:ext cx="1857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группа</a:t>
            </a:r>
            <a:endParaRPr lang="ru-RU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572000" y="214313"/>
            <a:ext cx="17859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400" b="1" u="sng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 группа</a:t>
            </a:r>
            <a:endParaRPr lang="ru-RU" sz="24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0" y="3643313"/>
            <a:ext cx="1928813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400" b="1" u="sng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3 группа</a:t>
            </a:r>
            <a:endParaRPr lang="ru-RU" sz="2400" b="1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sz="240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00250" y="0"/>
            <a:ext cx="4143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C00000"/>
                </a:solidFill>
                <a:latin typeface="Arial Black" pitchFamily="34" charset="0"/>
              </a:rPr>
              <a:t>Исследование </a:t>
            </a:r>
            <a:r>
              <a:rPr lang="ru-RU" sz="3200">
                <a:latin typeface="Arial Black" pitchFamily="34" charset="0"/>
              </a:rPr>
              <a:t> </a:t>
            </a:r>
          </a:p>
        </p:txBody>
      </p:sp>
      <p:sp>
        <p:nvSpPr>
          <p:cNvPr id="27" name="Прямоугольник 26"/>
          <p:cNvSpPr>
            <a:spLocks noChangeArrowheads="1"/>
          </p:cNvSpPr>
          <p:nvPr/>
        </p:nvSpPr>
        <p:spPr bwMode="auto">
          <a:xfrm>
            <a:off x="4786313" y="3643313"/>
            <a:ext cx="17859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группа</a:t>
            </a:r>
            <a:endParaRPr lang="ru-RU" sz="24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214313" y="928688"/>
            <a:ext cx="4071937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>
                <a:latin typeface="Times New Roman" pitchFamily="18" charset="0"/>
                <a:cs typeface="Times New Roman" pitchFamily="18" charset="0"/>
              </a:rPr>
              <a:t>Площадь листа бумаги – 600см</a:t>
            </a:r>
            <a:r>
              <a:rPr lang="ru-RU" sz="2200" baseline="3000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/>
            <a:r>
              <a:rPr lang="ru-RU" sz="2200">
                <a:latin typeface="Times New Roman" pitchFamily="18" charset="0"/>
                <a:cs typeface="Times New Roman" pitchFamily="18" charset="0"/>
              </a:rPr>
              <a:t>С какой площади потребуется</a:t>
            </a:r>
          </a:p>
          <a:p>
            <a:pPr algn="ctr"/>
            <a:r>
              <a:rPr lang="ru-RU" sz="2200">
                <a:latin typeface="Times New Roman" pitchFamily="18" charset="0"/>
                <a:cs typeface="Times New Roman" pitchFamily="18" charset="0"/>
              </a:rPr>
              <a:t> вырубить лес, </a:t>
            </a:r>
          </a:p>
          <a:p>
            <a:pPr algn="ctr"/>
            <a:r>
              <a:rPr lang="ru-RU" sz="2200">
                <a:latin typeface="Times New Roman" pitchFamily="18" charset="0"/>
                <a:cs typeface="Times New Roman" pitchFamily="18" charset="0"/>
              </a:rPr>
              <a:t>чтобы  изготовить 100 пачек </a:t>
            </a:r>
          </a:p>
          <a:p>
            <a:pPr algn="ctr"/>
            <a:r>
              <a:rPr lang="ru-RU" sz="2200">
                <a:latin typeface="Times New Roman" pitchFamily="18" charset="0"/>
                <a:cs typeface="Times New Roman" pitchFamily="18" charset="0"/>
              </a:rPr>
              <a:t>( в каждой пачке 100 листов), </a:t>
            </a:r>
          </a:p>
          <a:p>
            <a:pPr algn="ctr"/>
            <a:r>
              <a:rPr lang="ru-RU" sz="2200">
                <a:latin typeface="Times New Roman" pitchFamily="18" charset="0"/>
                <a:cs typeface="Times New Roman" pitchFamily="18" charset="0"/>
              </a:rPr>
              <a:t>если с 1а получается 40м</a:t>
            </a:r>
            <a:r>
              <a:rPr lang="ru-RU" sz="2200" baseline="3000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200">
                <a:latin typeface="Times New Roman" pitchFamily="18" charset="0"/>
                <a:cs typeface="Times New Roman" pitchFamily="18" charset="0"/>
              </a:rPr>
              <a:t>бумаги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20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4357688" y="928688"/>
            <a:ext cx="4786312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>
                <a:latin typeface="Times New Roman" pitchFamily="18" charset="0"/>
                <a:cs typeface="Times New Roman" pitchFamily="18" charset="0"/>
              </a:rPr>
              <a:t>Площадь тетрадного листа – 300см</a:t>
            </a:r>
            <a:r>
              <a:rPr lang="ru-RU" sz="2200" baseline="3000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/>
            <a:r>
              <a:rPr lang="ru-RU" sz="2200">
                <a:latin typeface="Times New Roman" pitchFamily="18" charset="0"/>
                <a:cs typeface="Times New Roman" pitchFamily="18" charset="0"/>
              </a:rPr>
              <a:t>С какой площади потребуется </a:t>
            </a:r>
          </a:p>
          <a:p>
            <a:pPr algn="ctr"/>
            <a:r>
              <a:rPr lang="ru-RU" sz="2200">
                <a:latin typeface="Times New Roman" pitchFamily="18" charset="0"/>
                <a:cs typeface="Times New Roman" pitchFamily="18" charset="0"/>
              </a:rPr>
              <a:t>вырубить лес, </a:t>
            </a:r>
          </a:p>
          <a:p>
            <a:pPr algn="ctr"/>
            <a:r>
              <a:rPr lang="ru-RU" sz="2200">
                <a:latin typeface="Times New Roman" pitchFamily="18" charset="0"/>
                <a:cs typeface="Times New Roman" pitchFamily="18" charset="0"/>
              </a:rPr>
              <a:t>чтобы  изготовить 500 тетрадей</a:t>
            </a:r>
          </a:p>
          <a:p>
            <a:pPr algn="ctr"/>
            <a:r>
              <a:rPr lang="ru-RU" sz="2200">
                <a:latin typeface="Times New Roman" pitchFamily="18" charset="0"/>
                <a:cs typeface="Times New Roman" pitchFamily="18" charset="0"/>
              </a:rPr>
              <a:t>( в каждой тетради 40 листов), </a:t>
            </a:r>
          </a:p>
          <a:p>
            <a:pPr algn="ctr"/>
            <a:r>
              <a:rPr lang="ru-RU" sz="2200">
                <a:latin typeface="Times New Roman" pitchFamily="18" charset="0"/>
                <a:cs typeface="Times New Roman" pitchFamily="18" charset="0"/>
              </a:rPr>
              <a:t>если с 1а получается 40м</a:t>
            </a:r>
            <a:r>
              <a:rPr lang="ru-RU" sz="2200" baseline="3000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/>
            <a:r>
              <a:rPr lang="ru-RU" sz="2200" baseline="30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>
                <a:latin typeface="Times New Roman" pitchFamily="18" charset="0"/>
                <a:cs typeface="Times New Roman" pitchFamily="18" charset="0"/>
              </a:rPr>
              <a:t>бумаги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2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285750" y="4286250"/>
            <a:ext cx="4214813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>
                <a:latin typeface="Times New Roman" pitchFamily="18" charset="0"/>
                <a:cs typeface="Times New Roman" pitchFamily="18" charset="0"/>
              </a:rPr>
              <a:t>Размеры оконного стекла – </a:t>
            </a:r>
          </a:p>
          <a:p>
            <a:pPr algn="ctr"/>
            <a:r>
              <a:rPr lang="ru-RU" sz="2200">
                <a:latin typeface="Times New Roman" pitchFamily="18" charset="0"/>
                <a:cs typeface="Times New Roman" pitchFamily="18" charset="0"/>
              </a:rPr>
              <a:t>100см · 150см </a:t>
            </a:r>
            <a:endParaRPr lang="ru-RU" sz="2200" baseline="3000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>
                <a:latin typeface="Times New Roman" pitchFamily="18" charset="0"/>
                <a:cs typeface="Times New Roman" pitchFamily="18" charset="0"/>
              </a:rPr>
              <a:t>Сколько потребуется денег для установки 12 пластиковых окон, </a:t>
            </a:r>
          </a:p>
          <a:p>
            <a:pPr algn="ctr"/>
            <a:r>
              <a:rPr lang="ru-RU" sz="2200">
                <a:latin typeface="Times New Roman" pitchFamily="18" charset="0"/>
                <a:cs typeface="Times New Roman" pitchFamily="18" charset="0"/>
              </a:rPr>
              <a:t>если  1м</a:t>
            </a:r>
            <a:r>
              <a:rPr lang="ru-RU" sz="22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200">
                <a:latin typeface="Times New Roman" pitchFamily="18" charset="0"/>
                <a:cs typeface="Times New Roman" pitchFamily="18" charset="0"/>
              </a:rPr>
              <a:t> пластиковых окон </a:t>
            </a:r>
          </a:p>
          <a:p>
            <a:pPr algn="ctr"/>
            <a:r>
              <a:rPr lang="ru-RU" sz="2200">
                <a:latin typeface="Times New Roman" pitchFamily="18" charset="0"/>
                <a:cs typeface="Times New Roman" pitchFamily="18" charset="0"/>
              </a:rPr>
              <a:t>стоит  6000 руб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4500563" y="4286250"/>
            <a:ext cx="4214812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>
                <a:latin typeface="Times New Roman" pitchFamily="18" charset="0"/>
                <a:cs typeface="Times New Roman" pitchFamily="18" charset="0"/>
              </a:rPr>
              <a:t>Размеры оконного стекла – </a:t>
            </a:r>
          </a:p>
          <a:p>
            <a:pPr algn="ctr"/>
            <a:r>
              <a:rPr lang="ru-RU" sz="2200">
                <a:latin typeface="Times New Roman" pitchFamily="18" charset="0"/>
                <a:cs typeface="Times New Roman" pitchFamily="18" charset="0"/>
              </a:rPr>
              <a:t>100см · 150см </a:t>
            </a:r>
            <a:endParaRPr lang="ru-RU" sz="2200" baseline="3000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>
                <a:latin typeface="Times New Roman" pitchFamily="18" charset="0"/>
                <a:cs typeface="Times New Roman" pitchFamily="18" charset="0"/>
              </a:rPr>
              <a:t>Сколько потребуется денег для установки 24 простых окон, </a:t>
            </a:r>
          </a:p>
          <a:p>
            <a:pPr algn="ctr"/>
            <a:r>
              <a:rPr lang="ru-RU" sz="2200">
                <a:latin typeface="Times New Roman" pitchFamily="18" charset="0"/>
                <a:cs typeface="Times New Roman" pitchFamily="18" charset="0"/>
              </a:rPr>
              <a:t>если  1м</a:t>
            </a:r>
            <a:r>
              <a:rPr lang="ru-RU" sz="22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200">
                <a:latin typeface="Times New Roman" pitchFamily="18" charset="0"/>
                <a:cs typeface="Times New Roman" pitchFamily="18" charset="0"/>
              </a:rPr>
              <a:t> стекольного полотна</a:t>
            </a:r>
          </a:p>
          <a:p>
            <a:pPr algn="ctr"/>
            <a:r>
              <a:rPr lang="ru-RU" sz="2200">
                <a:latin typeface="Times New Roman" pitchFamily="18" charset="0"/>
                <a:cs typeface="Times New Roman" pitchFamily="18" charset="0"/>
              </a:rPr>
              <a:t>стоит  3000 руб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4313" y="1143000"/>
            <a:ext cx="4214812" cy="19383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/>
              <a:t>Ответ: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/>
              <a:t>15а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3438" y="4357688"/>
            <a:ext cx="4214812" cy="193833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/>
              <a:t>Ответ: 108000руб.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72000" y="1143000"/>
            <a:ext cx="4214813" cy="19383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/>
              <a:t>Ответ: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/>
              <a:t>15а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5750" y="4357688"/>
            <a:ext cx="4214813" cy="193833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/>
              <a:t>Ответ: 108000руб.</a:t>
            </a:r>
          </a:p>
        </p:txBody>
      </p:sp>
      <p:pic>
        <p:nvPicPr>
          <p:cNvPr id="19" name="Рисунок 18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29270" y="-2143163"/>
            <a:ext cx="12773270" cy="9001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46" grpId="0" animBg="1"/>
      <p:bldP spid="46" grpId="1" animBg="1"/>
      <p:bldP spid="45" grpId="0" animBg="1"/>
      <p:bldP spid="45" grpId="1" animBg="1"/>
      <p:bldP spid="44" grpId="0" animBg="1"/>
      <p:bldP spid="44" grpId="1" animBg="1"/>
      <p:bldP spid="3" grpId="0"/>
      <p:bldP spid="4" grpId="0"/>
      <p:bldP spid="5" grpId="0"/>
      <p:bldP spid="6" grpId="0"/>
      <p:bldP spid="6" grpId="1"/>
      <p:bldP spid="27" grpId="0"/>
      <p:bldP spid="36" grpId="0"/>
      <p:bldP spid="36" grpId="1"/>
      <p:bldP spid="38" grpId="0"/>
      <p:bldP spid="38" grpId="1"/>
      <p:bldP spid="41" grpId="0"/>
      <p:bldP spid="41" grpId="1"/>
      <p:bldP spid="42" grpId="0"/>
      <p:bldP spid="42" grpId="1"/>
      <p:bldP spid="15" grpId="0" animBg="1"/>
      <p:bldP spid="16" grpId="0" animBg="1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25144" y="-1928849"/>
            <a:ext cx="12469144" cy="8786850"/>
          </a:xfrm>
          <a:prstGeom prst="rect">
            <a:avLst/>
          </a:prstGeom>
        </p:spPr>
      </p:pic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1071563" y="0"/>
            <a:ext cx="6429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C00000"/>
                </a:solidFill>
                <a:latin typeface="Arial Black" pitchFamily="34" charset="0"/>
              </a:rPr>
              <a:t>Лабораторная работа </a:t>
            </a:r>
            <a:r>
              <a:rPr lang="ru-RU" sz="3200">
                <a:latin typeface="Arial Black" pitchFamily="34" charset="0"/>
              </a:rPr>
              <a:t> </a:t>
            </a: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0" y="571500"/>
            <a:ext cx="91440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buFont typeface="Calibri" pitchFamily="34" charset="0"/>
              <a:buAutoNum type="arabicParenR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Измерьте площадь одной страницы учебника.</a:t>
            </a:r>
          </a:p>
          <a:p>
            <a:pPr marL="514350" indent="-514350">
              <a:buFont typeface="Calibri" pitchFamily="34" charset="0"/>
              <a:buAutoNum type="arabicParenR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Какова площадь всей бумаги, из которой изготовлен один учебник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Calibri" pitchFamily="34" charset="0"/>
              <a:buAutoNum type="arabicParenR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Посмотрите, каков тираж учебника, и  вычислите, сколько квадратных километров бумаги израсходовано на изготовление всех экземпляров учебника.</a:t>
            </a:r>
          </a:p>
          <a:p>
            <a:pPr marL="514350" indent="-514350" algn="ctr"/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>
                <a:solidFill>
                  <a:srgbClr val="FF0066"/>
                </a:solidFill>
                <a:latin typeface="Arial Black" pitchFamily="34" charset="0"/>
                <a:cs typeface="Times New Roman" pitchFamily="18" charset="0"/>
              </a:rPr>
              <a:t>Для производства 1000м</a:t>
            </a:r>
            <a:r>
              <a:rPr lang="ru-RU" sz="3200" b="1" baseline="30000">
                <a:solidFill>
                  <a:srgbClr val="FF0066"/>
                </a:solidFill>
                <a:latin typeface="Arial Black" pitchFamily="34" charset="0"/>
                <a:cs typeface="Times New Roman" pitchFamily="18" charset="0"/>
              </a:rPr>
              <a:t>2  </a:t>
            </a:r>
            <a:r>
              <a:rPr lang="ru-RU" sz="3200" b="1">
                <a:solidFill>
                  <a:srgbClr val="FF0066"/>
                </a:solidFill>
                <a:latin typeface="Arial Black" pitchFamily="34" charset="0"/>
                <a:cs typeface="Times New Roman" pitchFamily="18" charset="0"/>
              </a:rPr>
              <a:t>бумаги требуется вырубить лес с 25 ар</a:t>
            </a:r>
          </a:p>
          <a:p>
            <a:pPr marL="514350" indent="-514350">
              <a:buFont typeface="Calibri" pitchFamily="34" charset="0"/>
              <a:buAutoNum type="arabicParenR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С какой площади потребовалось вырубить лес, чтобы выпустить весь тираж учебника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4" descr="Рисунок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688" y="5500688"/>
            <a:ext cx="1071562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285860"/>
            <a:ext cx="7572428" cy="1143000"/>
          </a:xfrm>
        </p:spPr>
        <p:txBody>
          <a:bodyPr/>
          <a:lstStyle/>
          <a:p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Оцени себя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14348" y="2285992"/>
            <a:ext cx="972000" cy="972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714348" y="3714752"/>
            <a:ext cx="972000" cy="972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14348" y="5214950"/>
            <a:ext cx="972000" cy="97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857356" y="2571744"/>
            <a:ext cx="6500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 доволен своей работой!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7356" y="3571876"/>
            <a:ext cx="65008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работе допускал ошибки, но я справился.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57356" y="5143512"/>
            <a:ext cx="65008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доволен своей работой.</a:t>
            </a:r>
          </a:p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Мне нужна помощь!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1" name="WordArt 5"/>
          <p:cNvSpPr>
            <a:spLocks noChangeArrowheads="1" noChangeShapeType="1" noTextEdit="1"/>
          </p:cNvSpPr>
          <p:nvPr/>
        </p:nvSpPr>
        <p:spPr bwMode="auto">
          <a:xfrm>
            <a:off x="928688" y="2000250"/>
            <a:ext cx="7027862" cy="37147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solidFill>
                  <a:schemeClr val="accent1">
                    <a:lumMod val="50000"/>
                  </a:schemeClr>
                </a:solidFill>
                <a:latin typeface="Impact"/>
              </a:rPr>
              <a:t>Молодцы!</a:t>
            </a:r>
          </a:p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solidFill>
                  <a:schemeClr val="accent1">
                    <a:lumMod val="50000"/>
                  </a:schemeClr>
                </a:solidFill>
                <a:latin typeface="Impact"/>
              </a:rPr>
              <a:t>Спасибо за урок!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Мамина папка\Мамина папка\картинки\фоны\фоны\bumag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04702" cy="6858000"/>
          </a:xfrm>
          <a:prstGeom prst="rect">
            <a:avLst/>
          </a:prstGeom>
          <a:noFill/>
        </p:spPr>
      </p:pic>
      <p:pic>
        <p:nvPicPr>
          <p:cNvPr id="5" name="Picture 2" descr="C:\Мамина папка\Мамина папка\картинки\фоны\фоны\bumag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9298" y="0"/>
            <a:ext cx="4604702" cy="6858000"/>
          </a:xfrm>
          <a:prstGeom prst="rect">
            <a:avLst/>
          </a:prstGeom>
          <a:noFill/>
        </p:spPr>
      </p:pic>
      <p:sp>
        <p:nvSpPr>
          <p:cNvPr id="8" name="Минус 7"/>
          <p:cNvSpPr/>
          <p:nvPr/>
        </p:nvSpPr>
        <p:spPr>
          <a:xfrm rot="5400000">
            <a:off x="3311860" y="1808820"/>
            <a:ext cx="2160240" cy="79208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Минус 8"/>
          <p:cNvSpPr/>
          <p:nvPr/>
        </p:nvSpPr>
        <p:spPr>
          <a:xfrm rot="5400000">
            <a:off x="3311860" y="3537012"/>
            <a:ext cx="2160240" cy="79208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Минус 9"/>
          <p:cNvSpPr/>
          <p:nvPr/>
        </p:nvSpPr>
        <p:spPr>
          <a:xfrm rot="5400000">
            <a:off x="3311860" y="5381836"/>
            <a:ext cx="2160240" cy="79208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Минус 10"/>
          <p:cNvSpPr/>
          <p:nvPr/>
        </p:nvSpPr>
        <p:spPr>
          <a:xfrm>
            <a:off x="2195736" y="908720"/>
            <a:ext cx="2160240" cy="79208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Минус 11"/>
          <p:cNvSpPr/>
          <p:nvPr/>
        </p:nvSpPr>
        <p:spPr>
          <a:xfrm>
            <a:off x="4427984" y="908720"/>
            <a:ext cx="2160240" cy="79208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Минус 12"/>
          <p:cNvSpPr/>
          <p:nvPr/>
        </p:nvSpPr>
        <p:spPr>
          <a:xfrm>
            <a:off x="2195736" y="2636912"/>
            <a:ext cx="2160240" cy="79208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Минус 13"/>
          <p:cNvSpPr/>
          <p:nvPr/>
        </p:nvSpPr>
        <p:spPr>
          <a:xfrm>
            <a:off x="4427984" y="2636912"/>
            <a:ext cx="2160240" cy="79208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Минус 14"/>
          <p:cNvSpPr/>
          <p:nvPr/>
        </p:nvSpPr>
        <p:spPr>
          <a:xfrm>
            <a:off x="2267744" y="4437112"/>
            <a:ext cx="2160240" cy="79208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Минус 15"/>
          <p:cNvSpPr/>
          <p:nvPr/>
        </p:nvSpPr>
        <p:spPr>
          <a:xfrm>
            <a:off x="4427984" y="4437112"/>
            <a:ext cx="2160240" cy="79208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Минус 16"/>
          <p:cNvSpPr/>
          <p:nvPr/>
        </p:nvSpPr>
        <p:spPr>
          <a:xfrm>
            <a:off x="2267744" y="6237312"/>
            <a:ext cx="2160240" cy="79208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Минус 17"/>
          <p:cNvSpPr/>
          <p:nvPr/>
        </p:nvSpPr>
        <p:spPr>
          <a:xfrm>
            <a:off x="4355976" y="6237312"/>
            <a:ext cx="2160240" cy="79208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Минус 18"/>
          <p:cNvSpPr/>
          <p:nvPr/>
        </p:nvSpPr>
        <p:spPr>
          <a:xfrm rot="5400000">
            <a:off x="5400092" y="1736812"/>
            <a:ext cx="2160240" cy="79208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Минус 19"/>
          <p:cNvSpPr/>
          <p:nvPr/>
        </p:nvSpPr>
        <p:spPr>
          <a:xfrm rot="5400000">
            <a:off x="1151620" y="1736812"/>
            <a:ext cx="2160240" cy="79208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Минус 20"/>
          <p:cNvSpPr/>
          <p:nvPr/>
        </p:nvSpPr>
        <p:spPr>
          <a:xfrm rot="5400000">
            <a:off x="5400092" y="5381836"/>
            <a:ext cx="2160240" cy="79208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Минус 21"/>
          <p:cNvSpPr/>
          <p:nvPr/>
        </p:nvSpPr>
        <p:spPr>
          <a:xfrm rot="5400000">
            <a:off x="1223628" y="5381836"/>
            <a:ext cx="2160240" cy="79208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179512" y="0"/>
            <a:ext cx="89071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Как переложить 2 палочки, чтобы получилось 5 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одинаковых квадратов?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6881" y="0"/>
            <a:ext cx="89071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В полученной фигуре убери 2 палочки так, чтобы осталось 3 квадрата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Мамина папка\Мамина папка\картинки\рисунки школа\школьные принадлежности\25c33f824a95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80" t="5559" b="5501"/>
          <a:stretch>
            <a:fillRect/>
          </a:stretch>
        </p:blipFill>
        <p:spPr bwMode="auto">
          <a:xfrm>
            <a:off x="0" y="4653136"/>
            <a:ext cx="2062116" cy="1944216"/>
          </a:xfrm>
          <a:prstGeom prst="rect">
            <a:avLst/>
          </a:prstGeom>
          <a:noFill/>
        </p:spPr>
      </p:pic>
      <p:pic>
        <p:nvPicPr>
          <p:cNvPr id="3075" name="Picture 3" descr="C:\Мамина папка\Мамина папка\картинки\рисунки школа\школьные принадлежности\73401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65972" y="1988840"/>
            <a:ext cx="2378028" cy="3168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2317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11111E-6 L 0.00399 -0.27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1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9 0.05394 L -0.00399 -0.279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  <p:bldP spid="21" grpId="0" animBg="1"/>
      <p:bldP spid="22" grpId="0" animBg="1"/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14233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98613"/>
            <a:ext cx="9144000" cy="4497387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b="1" dirty="0">
                <a:solidFill>
                  <a:srgbClr val="FF0000"/>
                </a:solidFill>
              </a:rPr>
              <a:t>1 мм</a:t>
            </a:r>
            <a:r>
              <a:rPr lang="ru-RU" b="1" baseline="30000" dirty="0">
                <a:solidFill>
                  <a:srgbClr val="FF0000"/>
                </a:solidFill>
              </a:rPr>
              <a:t>2</a:t>
            </a:r>
            <a:r>
              <a:rPr lang="ru-RU" b="1" dirty="0">
                <a:solidFill>
                  <a:srgbClr val="FF0000"/>
                </a:solidFill>
              </a:rPr>
              <a:t>       </a:t>
            </a:r>
            <a:r>
              <a:rPr lang="ru-RU" b="1" dirty="0" smtClean="0">
                <a:solidFill>
                  <a:srgbClr val="FF0000"/>
                </a:solidFill>
              </a:rPr>
              <a:t> 1см</a:t>
            </a:r>
            <a:r>
              <a:rPr lang="ru-RU" b="1" baseline="30000" dirty="0" smtClean="0">
                <a:solidFill>
                  <a:srgbClr val="FF0000"/>
                </a:solidFill>
              </a:rPr>
              <a:t>2</a:t>
            </a:r>
            <a:r>
              <a:rPr lang="ru-RU" b="1" dirty="0" smtClean="0">
                <a:solidFill>
                  <a:srgbClr val="FF0000"/>
                </a:solidFill>
              </a:rPr>
              <a:t>        1дм</a:t>
            </a:r>
            <a:r>
              <a:rPr lang="ru-RU" b="1" baseline="30000" dirty="0" smtClean="0">
                <a:solidFill>
                  <a:srgbClr val="FF0000"/>
                </a:solidFill>
              </a:rPr>
              <a:t>2</a:t>
            </a:r>
            <a:r>
              <a:rPr lang="ru-RU" b="1" dirty="0" smtClean="0">
                <a:solidFill>
                  <a:srgbClr val="FF0000"/>
                </a:solidFill>
              </a:rPr>
              <a:t>         1м</a:t>
            </a:r>
            <a:r>
              <a:rPr lang="ru-RU" b="1" baseline="30000" dirty="0" smtClean="0">
                <a:solidFill>
                  <a:srgbClr val="FF0000"/>
                </a:solidFill>
              </a:rPr>
              <a:t>2</a:t>
            </a:r>
            <a:r>
              <a:rPr lang="ru-RU" b="1" dirty="0" smtClean="0">
                <a:solidFill>
                  <a:srgbClr val="FF0000"/>
                </a:solidFill>
              </a:rPr>
              <a:t>          1км </a:t>
            </a:r>
            <a:r>
              <a:rPr lang="ru-RU" b="1" baseline="30000" dirty="0">
                <a:solidFill>
                  <a:srgbClr val="FF0000"/>
                </a:solidFill>
              </a:rPr>
              <a:t>2</a:t>
            </a:r>
            <a:r>
              <a:rPr lang="ru-RU" b="1" dirty="0">
                <a:solidFill>
                  <a:srgbClr val="FF0000"/>
                </a:solidFill>
              </a:rPr>
              <a:t>        </a:t>
            </a:r>
            <a:endParaRPr lang="ru-RU" b="1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ru-RU" b="1" dirty="0" smtClean="0"/>
              <a:t> </a:t>
            </a:r>
            <a:endParaRPr lang="ru-RU" b="1" dirty="0" smtClean="0"/>
          </a:p>
          <a:p>
            <a:pPr>
              <a:buFont typeface="Wingdings" panose="05000000000000000000" pitchFamily="2" charset="2"/>
              <a:buNone/>
            </a:pPr>
            <a:endParaRPr lang="ru-RU" dirty="0" smtClean="0"/>
          </a:p>
          <a:p>
            <a:pPr>
              <a:buFont typeface="Wingdings" panose="05000000000000000000" pitchFamily="2" charset="2"/>
              <a:buNone/>
            </a:pPr>
            <a:r>
              <a:rPr lang="ru-RU" dirty="0" smtClean="0"/>
              <a:t>          </a:t>
            </a:r>
            <a:r>
              <a:rPr lang="ru-RU" b="1" dirty="0"/>
              <a:t>100          </a:t>
            </a:r>
            <a:r>
              <a:rPr lang="ru-RU" b="1" dirty="0" smtClean="0"/>
              <a:t>  100           100          1000 000</a:t>
            </a:r>
            <a:endParaRPr lang="ru-RU" b="1" dirty="0"/>
          </a:p>
          <a:p>
            <a:pPr>
              <a:buFont typeface="Wingdings" panose="05000000000000000000" pitchFamily="2" charset="2"/>
              <a:buNone/>
            </a:pPr>
            <a:endParaRPr lang="ru-RU" b="1" dirty="0"/>
          </a:p>
          <a:p>
            <a:pPr>
              <a:buFont typeface="Wingdings" panose="05000000000000000000" pitchFamily="2" charset="2"/>
              <a:buNone/>
            </a:pPr>
            <a:endParaRPr lang="ru-RU" dirty="0"/>
          </a:p>
        </p:txBody>
      </p:sp>
      <p:sp>
        <p:nvSpPr>
          <p:cNvPr id="142340" name="AutoShape 4"/>
          <p:cNvSpPr>
            <a:spLocks noChangeArrowheads="1"/>
          </p:cNvSpPr>
          <p:nvPr/>
        </p:nvSpPr>
        <p:spPr bwMode="auto">
          <a:xfrm>
            <a:off x="785786" y="2285992"/>
            <a:ext cx="1512887" cy="503237"/>
          </a:xfrm>
          <a:prstGeom prst="curvedUpArrow">
            <a:avLst>
              <a:gd name="adj1" fmla="val 60126"/>
              <a:gd name="adj2" fmla="val 120252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chemeClr val="bg2"/>
              </a:solidFill>
            </a:endParaRPr>
          </a:p>
        </p:txBody>
      </p:sp>
      <p:sp>
        <p:nvSpPr>
          <p:cNvPr id="142342" name="AutoShape 6"/>
          <p:cNvSpPr>
            <a:spLocks noChangeArrowheads="1"/>
          </p:cNvSpPr>
          <p:nvPr/>
        </p:nvSpPr>
        <p:spPr bwMode="auto">
          <a:xfrm>
            <a:off x="2571736" y="2357430"/>
            <a:ext cx="1512888" cy="503238"/>
          </a:xfrm>
          <a:prstGeom prst="curvedUpArrow">
            <a:avLst>
              <a:gd name="adj1" fmla="val 60126"/>
              <a:gd name="adj2" fmla="val 120252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chemeClr val="bg2"/>
              </a:solidFill>
            </a:endParaRPr>
          </a:p>
        </p:txBody>
      </p:sp>
      <p:sp>
        <p:nvSpPr>
          <p:cNvPr id="142343" name="AutoShape 7"/>
          <p:cNvSpPr>
            <a:spLocks noChangeArrowheads="1"/>
          </p:cNvSpPr>
          <p:nvPr/>
        </p:nvSpPr>
        <p:spPr bwMode="auto">
          <a:xfrm>
            <a:off x="4429124" y="2357430"/>
            <a:ext cx="1512887" cy="503238"/>
          </a:xfrm>
          <a:prstGeom prst="curvedUpArrow">
            <a:avLst>
              <a:gd name="adj1" fmla="val 60126"/>
              <a:gd name="adj2" fmla="val 120252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chemeClr val="bg2"/>
              </a:solidFill>
            </a:endParaRPr>
          </a:p>
        </p:txBody>
      </p:sp>
      <p:sp>
        <p:nvSpPr>
          <p:cNvPr id="142344" name="AutoShape 8"/>
          <p:cNvSpPr>
            <a:spLocks noChangeArrowheads="1"/>
          </p:cNvSpPr>
          <p:nvPr/>
        </p:nvSpPr>
        <p:spPr bwMode="auto">
          <a:xfrm>
            <a:off x="6215074" y="2285992"/>
            <a:ext cx="1512888" cy="503238"/>
          </a:xfrm>
          <a:prstGeom prst="curvedUpArrow">
            <a:avLst>
              <a:gd name="adj1" fmla="val 60126"/>
              <a:gd name="adj2" fmla="val 120252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chemeClr val="bg2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4929198"/>
            <a:ext cx="1440160" cy="135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513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2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2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2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42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2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0" grpId="0" animBg="1"/>
      <p:bldP spid="142342" grpId="0" animBg="1"/>
      <p:bldP spid="142343" grpId="0" animBg="1"/>
      <p:bldP spid="1423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539552" y="1844824"/>
            <a:ext cx="6912768" cy="4464496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tx1"/>
                </a:solidFill>
              </a:rPr>
              <a:t>7 000,  12 000,  </a:t>
            </a:r>
            <a:endParaRPr lang="ru-RU" sz="60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6000" b="1" dirty="0" smtClean="0">
                <a:solidFill>
                  <a:schemeClr val="tx1"/>
                </a:solidFill>
              </a:rPr>
              <a:t>2 </a:t>
            </a:r>
            <a:r>
              <a:rPr lang="ru-RU" sz="6000" b="1" dirty="0">
                <a:solidFill>
                  <a:schemeClr val="tx1"/>
                </a:solidFill>
              </a:rPr>
              <a:t>014, 16 386,  60, 14 000,  5, </a:t>
            </a:r>
            <a:r>
              <a:rPr lang="ru-RU" sz="6000" b="1" dirty="0" smtClean="0">
                <a:solidFill>
                  <a:schemeClr val="tx1"/>
                </a:solidFill>
              </a:rPr>
              <a:t> 25</a:t>
            </a:r>
            <a:r>
              <a:rPr lang="ru-RU" sz="6000" b="1" dirty="0">
                <a:solidFill>
                  <a:schemeClr val="tx1"/>
                </a:solidFill>
              </a:rPr>
              <a:t>,  300,  4 000.</a:t>
            </a:r>
          </a:p>
        </p:txBody>
      </p:sp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0" y="4857760"/>
            <a:ext cx="314325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2D2D8A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ru-RU" sz="8800" dirty="0">
              <a:solidFill>
                <a:srgbClr val="2D2D8A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88652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539552" y="1844824"/>
            <a:ext cx="6912768" cy="4464496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hangingPunct="0">
              <a:spcBef>
                <a:spcPct val="20000"/>
              </a:spcBef>
            </a:pPr>
            <a:r>
              <a:rPr lang="ru-RU" sz="3200" kern="0" dirty="0">
                <a:solidFill>
                  <a:srgbClr val="000000"/>
                </a:solidFill>
              </a:rPr>
              <a:t>Длина карандаша – 18 </a:t>
            </a:r>
            <a:r>
              <a:rPr lang="ru-RU" sz="3200" b="1" kern="0" dirty="0">
                <a:solidFill>
                  <a:srgbClr val="FF0000"/>
                </a:solidFill>
              </a:rPr>
              <a:t>см</a:t>
            </a:r>
          </a:p>
          <a:p>
            <a:pPr lvl="0" eaLnBrk="0" hangingPunct="0">
              <a:spcBef>
                <a:spcPct val="20000"/>
              </a:spcBef>
            </a:pPr>
            <a:r>
              <a:rPr lang="ru-RU" sz="3200" kern="0" dirty="0">
                <a:solidFill>
                  <a:srgbClr val="000000"/>
                </a:solidFill>
              </a:rPr>
              <a:t>Ширина стола – 6 </a:t>
            </a:r>
            <a:r>
              <a:rPr lang="ru-RU" sz="3200" b="1" kern="0" dirty="0">
                <a:solidFill>
                  <a:srgbClr val="FF0000"/>
                </a:solidFill>
              </a:rPr>
              <a:t>см</a:t>
            </a:r>
          </a:p>
          <a:p>
            <a:pPr lvl="0" algn="ctr" eaLnBrk="0" hangingPunct="0">
              <a:spcBef>
                <a:spcPct val="20000"/>
              </a:spcBef>
            </a:pPr>
            <a:r>
              <a:rPr lang="ru-RU" sz="3200" kern="0" dirty="0">
                <a:solidFill>
                  <a:srgbClr val="000000"/>
                </a:solidFill>
              </a:rPr>
              <a:t>Расстояние от города до поселка – 18 </a:t>
            </a:r>
            <a:r>
              <a:rPr lang="ru-RU" sz="3200" b="1" kern="0" dirty="0">
                <a:solidFill>
                  <a:srgbClr val="FF0000"/>
                </a:solidFill>
              </a:rPr>
              <a:t>км</a:t>
            </a:r>
          </a:p>
          <a:p>
            <a:pPr lvl="0" eaLnBrk="0" hangingPunct="0">
              <a:spcBef>
                <a:spcPct val="20000"/>
              </a:spcBef>
            </a:pPr>
            <a:r>
              <a:rPr lang="ru-RU" sz="3200" kern="0" dirty="0">
                <a:solidFill>
                  <a:srgbClr val="000000"/>
                </a:solidFill>
              </a:rPr>
              <a:t>Высота телеграфного столба- 6 </a:t>
            </a:r>
            <a:r>
              <a:rPr lang="ru-RU" sz="3200" b="1" kern="0" dirty="0">
                <a:solidFill>
                  <a:srgbClr val="FF0000"/>
                </a:solidFill>
              </a:rPr>
              <a:t>м</a:t>
            </a:r>
          </a:p>
          <a:p>
            <a:pPr lvl="0" eaLnBrk="0" hangingPunct="0">
              <a:spcBef>
                <a:spcPct val="20000"/>
              </a:spcBef>
            </a:pPr>
            <a:r>
              <a:rPr lang="ru-RU" sz="3200" kern="0" dirty="0">
                <a:solidFill>
                  <a:srgbClr val="000000"/>
                </a:solidFill>
              </a:rPr>
              <a:t>Толщина книги – 20 </a:t>
            </a:r>
            <a:r>
              <a:rPr lang="ru-RU" sz="3200" b="1" kern="0" dirty="0">
                <a:solidFill>
                  <a:srgbClr val="FF0000"/>
                </a:solidFill>
              </a:rPr>
              <a:t>мм</a:t>
            </a:r>
          </a:p>
        </p:txBody>
      </p:sp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0" y="4857760"/>
            <a:ext cx="314325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2D2D8A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ru-RU" sz="8800" dirty="0">
              <a:solidFill>
                <a:srgbClr val="2D2D8A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11142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598936" y="1908914"/>
            <a:ext cx="6912768" cy="4464496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hangingPunct="0">
              <a:spcBef>
                <a:spcPct val="20000"/>
              </a:spcBef>
            </a:pPr>
            <a:endParaRPr lang="ru-RU" sz="4800" b="1" kern="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83968" y="3093301"/>
            <a:ext cx="8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kern="0" dirty="0"/>
              <a:t>23</a:t>
            </a:r>
            <a:endParaRPr lang="ru-RU" sz="4800" b="1" kern="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3093302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kern="0" dirty="0">
                <a:latin typeface="+mn-lt"/>
              </a:rPr>
              <a:t>3 126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06280" y="4293096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hangingPunct="0">
              <a:spcBef>
                <a:spcPct val="20000"/>
              </a:spcBef>
            </a:pPr>
            <a:r>
              <a:rPr lang="ru-RU" sz="4800" b="1" kern="0" dirty="0"/>
              <a:t>1354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88170" y="4293096"/>
            <a:ext cx="2079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kern="0" dirty="0"/>
              <a:t>12546</a:t>
            </a:r>
            <a:endParaRPr lang="ru-RU" sz="4800" b="1" kern="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72832" y="3093299"/>
            <a:ext cx="1259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kern="0" dirty="0"/>
              <a:t>634</a:t>
            </a:r>
            <a:endParaRPr lang="ru-RU" sz="4800" b="1" kern="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89488" y="3093302"/>
            <a:ext cx="12819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kern="0" dirty="0"/>
              <a:t>452</a:t>
            </a:r>
            <a:endParaRPr lang="ru-RU" sz="4800" b="1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33551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Line 2"/>
          <p:cNvSpPr>
            <a:spLocks noChangeShapeType="1"/>
          </p:cNvSpPr>
          <p:nvPr/>
        </p:nvSpPr>
        <p:spPr bwMode="auto">
          <a:xfrm>
            <a:off x="395288" y="3141663"/>
            <a:ext cx="8064500" cy="0"/>
          </a:xfrm>
          <a:prstGeom prst="line">
            <a:avLst/>
          </a:prstGeom>
          <a:noFill/>
          <a:ln w="1016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ru-RU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8195" name="Oval 3"/>
          <p:cNvSpPr>
            <a:spLocks noChangeArrowheads="1"/>
          </p:cNvSpPr>
          <p:nvPr/>
        </p:nvSpPr>
        <p:spPr bwMode="auto">
          <a:xfrm>
            <a:off x="250825" y="2781300"/>
            <a:ext cx="720725" cy="719138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0024654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04046E-6 L 0.85052 0.00023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63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04046E-6 L 0.85052 0.00023 " pathEditMode="relative" rAng="0" ptsTypes="AA">
                                      <p:cBhvr>
                                        <p:cTn id="13" dur="3000" spd="-100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63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04046E-6 L 0.85052 0.00023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8" presetID="63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04046E-6 L 0.85052 0.00023 " pathEditMode="relative" rAng="0" ptsTypes="AA">
                                      <p:cBhvr>
                                        <p:cTn id="19" dur="3000" spd="-100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63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04046E-6 L 0.85052 0.00023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000"/>
                            </p:stCondLst>
                            <p:childTnLst>
                              <p:par>
                                <p:cTn id="24" presetID="63" presetClass="path" presetSubtype="0" accel="50000" decel="5000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04046E-6 L 0.85052 0.00023 " pathEditMode="relative" rAng="0" ptsTypes="AA">
                                      <p:cBhvr>
                                        <p:cTn id="25" dur="3000" spd="-100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0"/>
                            </p:stCondLst>
                            <p:childTnLst>
                              <p:par>
                                <p:cTn id="27" presetID="63" presetClass="path" presetSubtype="0" accel="50000" decel="5000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04046E-6 L 0.85052 0.00023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3000"/>
                            </p:stCondLst>
                            <p:childTnLst>
                              <p:par>
                                <p:cTn id="30" presetID="63" presetClass="path" presetSubtype="0" accel="50000" decel="5000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04046E-6 L 0.85052 0.00023 " pathEditMode="relative" rAng="0" ptsTypes="AA">
                                      <p:cBhvr>
                                        <p:cTn id="31" dur="3000" spd="-100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nimBg="1"/>
      <p:bldP spid="8195" grpId="1" animBg="1"/>
      <p:bldP spid="8195" grpId="2" animBg="1"/>
      <p:bldP spid="8195" grpId="3" animBg="1"/>
      <p:bldP spid="8195" grpId="4" animBg="1"/>
      <p:bldP spid="8195" grpId="5" animBg="1"/>
      <p:bldP spid="8195" grpId="6" animBg="1"/>
      <p:bldP spid="8195" grpId="7" animBg="1"/>
      <p:bldP spid="8195" grpId="8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Line 2"/>
          <p:cNvSpPr>
            <a:spLocks noChangeShapeType="1"/>
          </p:cNvSpPr>
          <p:nvPr/>
        </p:nvSpPr>
        <p:spPr bwMode="auto">
          <a:xfrm>
            <a:off x="395288" y="476250"/>
            <a:ext cx="8353425" cy="5976938"/>
          </a:xfrm>
          <a:prstGeom prst="line">
            <a:avLst/>
          </a:prstGeom>
          <a:noFill/>
          <a:ln w="101600">
            <a:solidFill>
              <a:srgbClr val="FF99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1" name="AutoShape 3"/>
          <p:cNvSpPr>
            <a:spLocks noChangeArrowheads="1"/>
          </p:cNvSpPr>
          <p:nvPr/>
        </p:nvSpPr>
        <p:spPr bwMode="auto">
          <a:xfrm rot="-2647464">
            <a:off x="250825" y="260350"/>
            <a:ext cx="649288" cy="647700"/>
          </a:xfrm>
          <a:prstGeom prst="pentagon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4442427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9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8778E-17 L 0.87413 0.84948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00" y="4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49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2948E-6 L 0.87812 0.84439 " pathEditMode="relative" rAng="0" ptsTypes="AA">
                                      <p:cBhvr>
                                        <p:cTn id="13" dur="3000" spd="-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900" y="4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49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2948E-6 L 0.87812 0.84439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900" y="4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8" presetID="49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2948E-6 L 0.87812 0.84439 " pathEditMode="relative" rAng="0" ptsTypes="AA">
                                      <p:cBhvr>
                                        <p:cTn id="19" dur="3000" spd="-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900" y="4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49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2948E-6 L 0.87812 0.84439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900" y="4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000"/>
                            </p:stCondLst>
                            <p:childTnLst>
                              <p:par>
                                <p:cTn id="24" presetID="49" presetClass="path" presetSubtype="0" accel="50000" decel="5000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2948E-6 L 0.87812 0.84439 " pathEditMode="relative" rAng="0" ptsTypes="AA">
                                      <p:cBhvr>
                                        <p:cTn id="25" dur="3000" spd="-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900" y="4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0"/>
                            </p:stCondLst>
                            <p:childTnLst>
                              <p:par>
                                <p:cTn id="27" presetID="49" presetClass="path" presetSubtype="0" accel="50000" decel="5000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2948E-6 L 0.87812 0.84439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900" y="4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3000"/>
                            </p:stCondLst>
                            <p:childTnLst>
                              <p:par>
                                <p:cTn id="30" presetID="49" presetClass="path" presetSubtype="0" accel="50000" decel="5000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2948E-6 L 0.87031 0.84439 " pathEditMode="relative" rAng="0" ptsTypes="AA">
                                      <p:cBhvr>
                                        <p:cTn id="31" dur="3000" spd="-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00" y="4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  <p:bldP spid="7171" grpId="1" animBg="1"/>
      <p:bldP spid="7171" grpId="2" animBg="1"/>
      <p:bldP spid="7171" grpId="3" animBg="1"/>
      <p:bldP spid="7171" grpId="4" animBg="1"/>
      <p:bldP spid="7171" grpId="5" animBg="1"/>
      <p:bldP spid="7171" grpId="6" animBg="1"/>
      <p:bldP spid="7171" grpId="7" animBg="1"/>
      <p:bldP spid="7171" grpId="8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2"/>
          <p:cNvSpPr>
            <a:spLocks noChangeShapeType="1"/>
          </p:cNvSpPr>
          <p:nvPr/>
        </p:nvSpPr>
        <p:spPr bwMode="auto">
          <a:xfrm flipH="1">
            <a:off x="395288" y="404813"/>
            <a:ext cx="8353425" cy="6048375"/>
          </a:xfrm>
          <a:prstGeom prst="line">
            <a:avLst/>
          </a:prstGeom>
          <a:noFill/>
          <a:ln w="101600">
            <a:solidFill>
              <a:srgbClr val="CCFF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 rot="3358315">
            <a:off x="8154194" y="207169"/>
            <a:ext cx="755650" cy="719138"/>
          </a:xfrm>
          <a:prstGeom prst="plus">
            <a:avLst>
              <a:gd name="adj" fmla="val 25000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8861039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8975 0.86798 L -2.22222E-6 -4.16185E-6 " pathEditMode="relative" rAng="0" ptsTypes="AA">
                                      <p:cBhvr>
                                        <p:cTn id="10" dur="2000" spd="-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500" y="-4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8993 0.86775 L 2.77778E-7 1.38778E-1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500" y="-4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56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8177 0.85734 L 3.88889E-6 -3.3526E-6 " pathEditMode="relative" rAng="0" ptsTypes="AA">
                                      <p:cBhvr>
                                        <p:cTn id="16" dur="2000" spd="-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00" y="-4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56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8993 0.86775 L 2.77778E-7 1.38778E-1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500" y="-4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56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8177 0.85734 L 3.88889E-6 -3.3526E-6 " pathEditMode="relative" rAng="0" ptsTypes="AA">
                                      <p:cBhvr>
                                        <p:cTn id="22" dur="2000" spd="-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00" y="-4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56" presetClass="path" presetSubtype="0" accel="50000" decel="5000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8993 0.86775 L 2.77778E-7 1.38778E-1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500" y="-4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000"/>
                            </p:stCondLst>
                            <p:childTnLst>
                              <p:par>
                                <p:cTn id="27" presetID="56" presetClass="path" presetSubtype="0" accel="50000" decel="5000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8177 0.85734 L 3.88889E-6 -3.3526E-6 " pathEditMode="relative" rAng="0" ptsTypes="AA">
                                      <p:cBhvr>
                                        <p:cTn id="28" dur="2000" spd="-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00" y="-4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56" presetClass="path" presetSubtype="0" accel="50000" decel="5000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8993 0.85988 L 2.77778E-7 1.38778E-1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500" y="-43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7" grpId="1" animBg="1"/>
      <p:bldP spid="6147" grpId="2" animBg="1"/>
      <p:bldP spid="6147" grpId="3" animBg="1"/>
      <p:bldP spid="6147" grpId="4" animBg="1"/>
      <p:bldP spid="6147" grpId="5" animBg="1"/>
      <p:bldP spid="6147" grpId="6" animBg="1"/>
      <p:bldP spid="6147" grpId="7" animBg="1"/>
      <p:bldP spid="6147" grpId="8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6034</TotalTime>
  <Words>620</Words>
  <Application>Microsoft Office PowerPoint</Application>
  <PresentationFormat>Экран (4:3)</PresentationFormat>
  <Paragraphs>167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Оформление по умолчанию</vt:lpstr>
      <vt:lpstr>1_Оформление по умолчанию</vt:lpstr>
      <vt:lpstr>Слайд 1</vt:lpstr>
      <vt:lpstr>Площадь России 17 075 400 км².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Оцени себя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Саша</dc:creator>
  <cp:lastModifiedBy>windows</cp:lastModifiedBy>
  <cp:revision>256</cp:revision>
  <dcterms:created xsi:type="dcterms:W3CDTF">2007-10-13T05:58:00Z</dcterms:created>
  <dcterms:modified xsi:type="dcterms:W3CDTF">2018-10-17T18:01:42Z</dcterms:modified>
</cp:coreProperties>
</file>