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3" r:id="rId20"/>
    <p:sldId id="274" r:id="rId21"/>
    <p:sldId id="275" r:id="rId22"/>
    <p:sldId id="276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24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source=wiz&amp;fp=0&amp;text=%D0%BA%D0%B0%D1%80%D1%82%D0%B8%D0%BD%D0%BA%D0%B8%20%D1%80%D0%B8%D1%81%D1%83%D0%BD%D0%BA%D0%B8%20%D0%B2%D0%B5%D0%BB%D0%BE%D1%81%D0%B8%D0%BF%D0%B5%D0%B4%D0%B8%D1%81%D1%82&amp;noreask=1&amp;pos=9&amp;lr=237&amp;rpt=simage&amp;uinfo=ww-1903-wh-985-fw-1678-fh-598-pd-1&amp;img_url=http://www.artsides.ru/big/item_4972.jpg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hyperlink" Target="http://ru.wikipedia.org/wiki/%D0%93%D1%83%D0%BC%D0%B0%D0%BD%D0%B8%D1%81%D1%82" TargetMode="External"/><Relationship Id="rId2" Type="http://schemas.openxmlformats.org/officeDocument/2006/relationships/hyperlink" Target="http://images.yandex.ru/yandsearch?source=wiz&amp;fp=14&amp;uinfo=ww-1903-wh-985-fw-1678-fh-598-pd-1&amp;p=14&amp;text=%D0%BA%D0%B0%D1%80%D1%82%D0%B8%D0%BD%D0%BA%D0%B8%20%D0%B0%D0%BB%D1%8C%D0%B1%D0%B5%D1%80%D1%82%20%D1%8D%D0%B9%D0%BD%D1%88%D1%82%D0%B5%D0%B9%D0%BD&amp;noreask=1&amp;pos=448&amp;rpt=simage&amp;lr=237&amp;img_url=http://www.ibtesama.com/vb/imgcache2/138577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1921_%D0%B3%D0%BE%D0%B4" TargetMode="External"/><Relationship Id="rId5" Type="http://schemas.openxmlformats.org/officeDocument/2006/relationships/hyperlink" Target="http://ru.wikipedia.org/wiki/%D0%9D%D0%BE%D0%B1%D0%B5%D0%BB%D0%B5%D0%B2%D1%81%D0%BA%D0%B0%D1%8F_%D0%BF%D1%80%D0%B5%D0%BC%D0%B8%D1%8F_%D0%BF%D0%BE_%D1%84%D0%B8%D0%B7%D0%B8%D0%BA%D0%B5" TargetMode="External"/><Relationship Id="rId4" Type="http://schemas.openxmlformats.org/officeDocument/2006/relationships/hyperlink" Target="http://ru.wikipedia.org/wiki/%D0%A2%D0%B5%D0%BE%D1%80%D0%B5%D1%82%D0%B8%D1%87%D0%B5%D1%81%D0%BA%D0%B0%D1%8F_%D1%84%D0%B8%D0%B7%D0%B8%D0%BA%D0%B0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text=%D0%BA%D0%B0%D1%80%D1%82%D0%B8%D0%BD%D0%BA%D0%B0%20%D0%BC%D0%BE%D1%81%D0%BA%D0%BE%D0%B2%D1%81%D0%BA%D0%B8%D0%B9%20%D0%BA%D1%80%D0%B5%D0%BC%D0%BB%D1%8C%20VI%20%D0%B2%D0%B5%D0%BA&amp;fp=0&amp;pos=0&amp;uinfo=ww-1903-wh-985-fw-1678-fh-598-pd-1&amp;rpt=simage&amp;img_url=http://img.narodna.pravda.com.ua/images/doc/3/4/34a98-pri0ivane0iii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hyperlink" Target="http://images.yandex.ru/yandsearch?p=2&amp;text=%D0%BA%D0%B0%D1%80%D1%82%D0%B8%D0%BD%D0%BA%D0%B0%20%D0%BC%D0%BE%D1%81%D0%BA%D0%BE%D0%B2%D1%81%D0%BA%D0%B8%D0%B9%20%D0%BA%D1%80%D0%B5%D0%BC%D0%BB%D1%8C&amp;fp=2&amp;pos=61&amp;uinfo=ww-1903-wh-985-fw-1678-fh-598-pd-1&amp;rpt=simage&amp;img_url=http://www.artleo.com/images/201209/artleo.com_32636.j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text=%D0%BA%D0%B0%D1%80%D1%82%D0%B8%D0%BD%D0%BA%D0%B0%20%D0%BC%D0%BE%D1%81%D0%BA%D0%BE%D0%B2%D1%81%D0%BA%D0%B8%D0%B9%20%D0%BA%D1%80%D0%B5%D0%BC%D0%BB%D1%8C%20%D0%B4%D0%B5%D1%80%D0%B5%D0%B2%D1%8F%D0%BD%D0%BD%D1%8B%D0%B9&amp;fp=0&amp;pos=28&amp;uinfo=ww-1903-wh-985-fw-1678-fh-598-pd-1&amp;rpt=simage&amp;img_url=http://i035.radikal.ru/0801/e6/9daccad7ed07.jpg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images.yandex.ru/yandsearch?text=%D0%BA%D0%B0%D1%80%D1%82%D0%B8%D0%BD%D0%BA%D0%B8%20%D0%B4%D0%B5%D1%80%D0%B5%D0%B2%D0%BE%20%D0%BA%D0%B5%D0%B4%D1%80&amp;fp=0&amp;pos=19&amp;uinfo=ww-1903-wh-985-fw-1678-fh-598-pd-1&amp;rpt=simage&amp;img_url=http://stat16.privet.ru/lr/0b069c0540dd200211b483567a8d1668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yandex.ru/yandsearch?text=%D0%BA%D0%B0%D1%80%D1%82%D0%B8%D0%BD%D0%BA%D0%B8%20%D0%B4%D0%B5%D1%80%D0%B5%D0%B2%D0%BE%20%D0%BB%D0%B8%D1%81%D1%82%D0%B2%D0%B5%D0%BD%D0%BD%D0%B8%D1%86%D0%B0&amp;fp=0&amp;pos=6&amp;uinfo=ww-1903-wh-985-fw-1678-fh-598-pd-1&amp;rpt=simage&amp;img_url=http://lerk.ru/pictures/lerk1.jpg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images.yandex.ru/yandsearch?text=%D0%BA%D0%B0%D1%80%D1%82%D0%B8%D0%BD%D0%BA%D0%B8%20%D0%B4%D0%B5%D1%80%D0%B5%D0%B2%D0%BE%20%D1%81%D0%BE%D1%81%D0%BD%D0%B0&amp;fp=0&amp;pos=4&amp;uinfo=ww-1903-wh-985-fw-1678-fh-598-pd-1&amp;rpt=simage&amp;img_url=http://stat16.privet.ru/lr/0b06aaaa8c4c3a506a804dbd5424d005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yandex.ru/yandsearch?text=%D0%BA%D0%B0%D1%80%D1%82%D0%B8%D0%BD%D0%BA%D0%B8%20%D0%B4%D0%B5%D1%80%D0%B5%D0%B2%D0%BE%20%D0%BB%D0%B8%D1%81%D1%82%D0%B2%D0%B5%D0%BD%D0%BD%D0%B8%D1%86%D0%B0&amp;fp=0&amp;pos=6&amp;uinfo=ww-1903-wh-985-fw-1678-fh-598-pd-1&amp;rpt=simage&amp;img_url=http://lerk.ru/pictures/lerk1.jp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91%D0%BB%D0%BE%D1%87%D0%BA%D0%B8%20%D0%BA%D0%B0%D1%80%D1%82%D0%B8%D0%BD%D0%BA%D0%B8&amp;fp=0&amp;pos=2&amp;uinfo=ww-1903-wh-985-fw-1678-fh-598-pd-1&amp;rpt=simage&amp;img_url=http://slovo.isu.ru/12345/elochka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images.yandex.ru/yandsearch?text=%D0%BA%D0%B0%D1%80%D1%82%D0%B8%D0%BD%D0%BA%D0%B8%20%D0%BF%D0%BE%D1%80%D1%82%D1%80%D0%B5%D1%82%20%D0%BC%D0%BE%D1%86%D0%B0%D1%80%D1%82%D0%B0&amp;fp=0&amp;pos=23&amp;uinfo=ww-1903-wh-955-fw-1678-fh-598-pd-1&amp;rpt=simage&amp;img_url=http://u-news.org.ua/uploads/posts/2012-09/1347357820_2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yandex.ru/yandsearch?p=1&amp;text=%D0%BA%D0%B0%D1%80%D1%82%D0%B8%D0%BD%D0%BA%D0%B8%20%D0%BF%D0%BE%D1%80%D1%82%D1%80%D0%B5%D1%82%20%D0%B1%D0%B5%D1%82%D1%85%D0%BE%D0%B2%D0%B5%D0%BD%D0%B0&amp;fp=1&amp;pos=47&amp;uinfo=ww-1903-wh-955-fw-1678-fh-598-pd-1&amp;rpt=simage&amp;img_url=http://cs411830.userapi.com/v411830301/52ca/SQPoMH5AmuE.jpg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images.yandex.ru/yandsearch?text=%D0%BA%D0%B0%D1%80%D1%82%D0%B8%D0%BD%D0%BA%D0%B8%20%D0%BF%D0%BE%D1%80%D1%82%D1%80%D0%B5%D1%82%20%D0%B1%D0%B0%D1%85%D0%B0&amp;fp=0&amp;pos=9&amp;uinfo=ww-1903-wh-955-fw-1678-fh-598-pd-1&amp;rpt=simage&amp;img_url=http://kamermusic.ru/wp-content/uploads/2010/05/%D0%98%D0%9E%D0%93%D0%90%D0%9D%D0%9D-%D0%A1%D0%95%D0%91%D0%90%D0%A1%D0%A2%D0%AC%D0%AF%D0%9D-%D0%91%D0%90%D0%A5.jpg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yandex.ru/yandsearch?p=1&amp;text=%D0%BA%D0%B0%D1%80%D1%82%D0%B8%D0%BD%D0%BA%D0%B8%20%D0%BF%D0%BE%D1%80%D1%82%D1%80%D0%B5%D1%82%20%D0%B1%D0%B5%D1%82%D1%85%D0%BE%D0%B2%D0%B5%D0%BD%D0%B0&amp;fp=1&amp;pos=47&amp;uinfo=ww-1903-wh-955-fw-1678-fh-598-pd-1&amp;rpt=simage&amp;img_url=http://cs411830.userapi.com/v411830301/52ca/SQPoMH5AmuE.jpg" TargetMode="Externa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source=wiz&amp;fp=1&amp;uinfo=ww-1903-wh-985-fw-1678-fh-598-pd-1&amp;p=1&amp;text=%D0%BA%D0%B0%D1%80%D1%82%D0%B8%D0%BD%D0%BA%D0%B8%20%D1%80%D0%B8%D1%81%D1%83%D0%BD%D0%BA%D0%B8%20%D0%BB%D1%8B%D0%B6%D0%BD%D0%B8%D0%BA%D0%BE%D0%B2&amp;noreask=1&amp;pos=30&amp;rpt=simage&amp;lr=237&amp;img_url=http://prazdnichek.info/uploads/posts/2010-04/1271884810_img305.jp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source=wiz&amp;fp=1&amp;uinfo=ww-1903-wh-985-fw-1678-fh-598-pd-1&amp;p=1&amp;text=%D0%BA%D0%B0%D1%80%D1%82%D0%B8%D0%BD%D0%BA%D0%B8%20%D1%80%D0%B8%D1%81%D1%83%D0%BD%D0%BA%D0%B8%20%D0%BB%D1%8B%D0%B6%D0%BD%D0%B8%D0%BA%D0%BE%D0%B2&amp;noreask=1&amp;pos=30&amp;rpt=simage&amp;lr=237&amp;img_url=http://prazdnichek.info/uploads/posts/2010-04/1271884810_img305.jp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1"/>
                </a:solidFill>
                <a:latin typeface="Monotype Corsiva" pitchFamily="66" charset="0"/>
              </a:rPr>
              <a:t>Математика 4 класс</a:t>
            </a:r>
            <a:endParaRPr lang="ru-RU" sz="6600" dirty="0">
              <a:solidFill>
                <a:schemeClr val="accent1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>устный счёт</a:t>
            </a:r>
            <a:endParaRPr lang="ru-RU" sz="7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BD00146_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357562"/>
            <a:ext cx="2331240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</a:rPr>
              <a:t>Ответ:  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2 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barsuk_foto_17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8524" y="2128855"/>
            <a:ext cx="3993676" cy="28843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1840" y="5589240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Барсук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</a:rPr>
              <a:t>Считаем устно: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206084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16200 + 800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306896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700 + 14300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400506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8400 + 1600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494116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4800 + 500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206084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(600 + 800) : 2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299695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(2200 – 400) : 9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393305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(4000 + 2400) : 8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501317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(10000 – 1900) : 9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latin typeface="Monotype Corsiva" pitchFamily="66" charset="0"/>
              </a:rPr>
              <a:t>Задача на движение</a:t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Monotype Corsiva" pitchFamily="66" charset="0"/>
              </a:rPr>
              <a:t>За 2 часа велосипедист проехал 18 км. Сколько километров он проедет за 3 ч с той же скоростью?</a:t>
            </a:r>
            <a:endParaRPr lang="ru-RU" sz="3100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31640" y="2060848"/>
          <a:ext cx="6096000" cy="1791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43970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СКОРОСТЬ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РАССТОЯНИЕ</a:t>
                      </a:r>
                      <a:endParaRPr lang="ru-RU" dirty="0"/>
                    </a:p>
                  </a:txBody>
                  <a:tcPr/>
                </a:tc>
              </a:tr>
              <a:tr h="43970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? км/ч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Monotype Corsiva" pitchFamily="66" charset="0"/>
                        </a:rPr>
                        <a:t>2 часа</a:t>
                      </a:r>
                      <a:endParaRPr lang="ru-RU" sz="28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Monotype Corsiva" pitchFamily="66" charset="0"/>
                        </a:rPr>
                        <a:t>18 км</a:t>
                      </a:r>
                      <a:endParaRPr lang="ru-RU" sz="2800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8332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? км/ч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Monotype Corsiva" pitchFamily="66" charset="0"/>
                        </a:rPr>
                        <a:t>3 часа</a:t>
                      </a:r>
                      <a:endParaRPr lang="ru-RU" sz="28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r>
                        <a:rPr lang="ru-RU" sz="4400" b="1" dirty="0" smtClean="0">
                          <a:solidFill>
                            <a:srgbClr val="FF0000"/>
                          </a:solidFill>
                        </a:rPr>
                        <a:t>? </a:t>
                      </a:r>
                      <a:r>
                        <a:rPr lang="ru-RU" dirty="0" smtClean="0"/>
                        <a:t>   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sterlegrad.ru/uploads/posts/2011-07/1310467600_d097d0b0d0b4d0b0d187d0b0-d181-d0b2d0b5d0bbd0bed181d0b8d0bfd0b5d0b4d0b8d181d182d0b0d0bcd0b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77072"/>
            <a:ext cx="2520280" cy="2167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521824" cy="1143000"/>
          </a:xfrm>
        </p:spPr>
        <p:txBody>
          <a:bodyPr/>
          <a:lstStyle/>
          <a:p>
            <a:pPr algn="ctr"/>
            <a:r>
              <a:rPr lang="en-US" dirty="0" smtClean="0">
                <a:latin typeface="Monotype Corsiva" pitchFamily="66" charset="0"/>
              </a:rPr>
              <a:t>S </a:t>
            </a:r>
            <a:r>
              <a:rPr lang="ru-RU" dirty="0" smtClean="0">
                <a:latin typeface="Monotype Corsiva" pitchFamily="66" charset="0"/>
              </a:rPr>
              <a:t>:</a:t>
            </a:r>
            <a:r>
              <a:rPr lang="en-US" dirty="0" smtClean="0">
                <a:latin typeface="Monotype Corsiva" pitchFamily="66" charset="0"/>
              </a:rPr>
              <a:t> t </a:t>
            </a:r>
            <a:r>
              <a:rPr lang="ru-RU" dirty="0" smtClean="0">
                <a:latin typeface="Monotype Corsiva" pitchFamily="66" charset="0"/>
              </a:rPr>
              <a:t>=</a:t>
            </a:r>
            <a:r>
              <a:rPr lang="en-US" dirty="0" smtClean="0">
                <a:latin typeface="Monotype Corsiva" pitchFamily="66" charset="0"/>
              </a:rPr>
              <a:t> V   </a:t>
            </a:r>
            <a:r>
              <a:rPr lang="ru-RU" dirty="0" smtClean="0">
                <a:latin typeface="Monotype Corsiva" pitchFamily="66" charset="0"/>
              </a:rPr>
              <a:t>         </a:t>
            </a:r>
            <a:r>
              <a:rPr lang="en-US" dirty="0" smtClean="0">
                <a:latin typeface="Monotype Corsiva" pitchFamily="66" charset="0"/>
              </a:rPr>
              <a:t>   V </a:t>
            </a:r>
            <a:r>
              <a:rPr lang="ru-RU" dirty="0" smtClean="0">
                <a:latin typeface="Monotype Corsiva" pitchFamily="66" charset="0"/>
              </a:rPr>
              <a:t>.</a:t>
            </a:r>
            <a:r>
              <a:rPr lang="en-US" dirty="0" smtClean="0">
                <a:latin typeface="Monotype Corsiva" pitchFamily="66" charset="0"/>
              </a:rPr>
              <a:t>  t  </a:t>
            </a:r>
            <a:r>
              <a:rPr lang="ru-RU" dirty="0" smtClean="0">
                <a:latin typeface="Monotype Corsiva" pitchFamily="66" charset="0"/>
              </a:rPr>
              <a:t>=</a:t>
            </a:r>
            <a:r>
              <a:rPr lang="en-US" dirty="0" smtClean="0">
                <a:latin typeface="Monotype Corsiva" pitchFamily="66" charset="0"/>
              </a:rPr>
              <a:t> S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56490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Решение: 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2636912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1) 18 : 2 = 9 (км/ч) – скорость;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3573016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2) 9 . 3 = 27 (км)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4869160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Ответ:  </a:t>
            </a:r>
            <a:r>
              <a:rPr lang="ru-RU" sz="2800" dirty="0" smtClean="0">
                <a:latin typeface="Monotype Corsiva" pitchFamily="66" charset="0"/>
              </a:rPr>
              <a:t>27 км велосипедист пройдёт с той же скоростью за 3 часа.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«Математическая цепочка» </a:t>
            </a:r>
            <a:b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Monotype Corsiva" pitchFamily="66" charset="0"/>
              </a:rPr>
              <a:t>Этот русский учёный родился в Архангельской губернии, в рыбацкой семье. Пешком отправился учиться в Москву, стал поэтом, химиком, физиком, астрономом. Кто он?</a:t>
            </a:r>
            <a:endParaRPr lang="ru-RU" sz="27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J:\картинки\1561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2343860" cy="3024336"/>
          </a:xfrm>
          <a:prstGeom prst="rect">
            <a:avLst/>
          </a:prstGeom>
          <a:noFill/>
        </p:spPr>
      </p:pic>
      <p:pic>
        <p:nvPicPr>
          <p:cNvPr id="1027" name="Picture 3" descr="J:\картинки\94492705_repin_9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060848"/>
            <a:ext cx="2300248" cy="2861004"/>
          </a:xfrm>
          <a:prstGeom prst="rect">
            <a:avLst/>
          </a:prstGeom>
          <a:noFill/>
        </p:spPr>
      </p:pic>
      <p:pic>
        <p:nvPicPr>
          <p:cNvPr id="1028" name="Picture 4" descr="J:\картинки\20091015_zinaida_serebriakova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497439"/>
            <a:ext cx="2304255" cy="303427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5517232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М.В. Ломоносов </a:t>
            </a: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65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208" y="530120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Д.А. Менделеев  </a:t>
            </a: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45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636912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А.А. Попов  </a:t>
            </a: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50 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70080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Monotype Corsiva" pitchFamily="66" charset="0"/>
              </a:rPr>
              <a:t>4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70080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4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4208" y="170080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5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170080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2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170080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12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28498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2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328498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3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328498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3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76056" y="328498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9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328498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62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1403648" y="1988840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.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843808" y="1916832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:</a:t>
            </a:r>
            <a:endParaRPr lang="ru-RU" sz="2800" b="1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1475656" y="3429000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3059832" y="3501008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+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4355976" y="1988840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+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4572000" y="3501008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: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5796136" y="1988840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: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5940152" y="3501008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+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7236296" y="1988840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26" name="Стрелка вправо 25"/>
          <p:cNvSpPr/>
          <p:nvPr/>
        </p:nvSpPr>
        <p:spPr>
          <a:xfrm>
            <a:off x="7380312" y="3501008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=</a:t>
            </a:r>
            <a:endParaRPr lang="ru-RU" sz="3200" b="1" dirty="0"/>
          </a:p>
        </p:txBody>
      </p:sp>
      <p:sp>
        <p:nvSpPr>
          <p:cNvPr id="27" name="Стрелка вправо 26"/>
          <p:cNvSpPr/>
          <p:nvPr/>
        </p:nvSpPr>
        <p:spPr>
          <a:xfrm>
            <a:off x="3851920" y="4941168"/>
            <a:ext cx="1296144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=</a:t>
            </a:r>
            <a:endParaRPr lang="ru-RU" sz="4000" b="1" dirty="0"/>
          </a:p>
        </p:txBody>
      </p:sp>
      <p:sp>
        <p:nvSpPr>
          <p:cNvPr id="28" name="Овал 27"/>
          <p:cNvSpPr/>
          <p:nvPr/>
        </p:nvSpPr>
        <p:spPr>
          <a:xfrm>
            <a:off x="5364088" y="4653136"/>
            <a:ext cx="165618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Monotype Corsiva" pitchFamily="66" charset="0"/>
              </a:rPr>
              <a:t>?</a:t>
            </a:r>
            <a:endParaRPr lang="ru-RU" sz="8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</a:rPr>
              <a:t>Ответ:  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65</a:t>
            </a:r>
            <a:endParaRPr lang="ru-RU" dirty="0"/>
          </a:p>
        </p:txBody>
      </p:sp>
      <p:pic>
        <p:nvPicPr>
          <p:cNvPr id="3" name="Picture 2" descr="J:\картинки\1561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88840"/>
            <a:ext cx="2880320" cy="37165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80112" y="292494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Михаил Васильевич Ломоносов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cap="all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3" y="404664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Monotype Corsiva" pitchFamily="66" charset="0"/>
              </a:rPr>
              <a:t>Считаем устно:</a:t>
            </a:r>
            <a:endParaRPr lang="ru-RU" sz="5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48478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280 + ( 120 + 370)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249289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490 + ( 210 + 150 )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357301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( 126 +  250) + 350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472514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( 98 +  440 )+ 260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148478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+mj-lt"/>
              </a:rPr>
              <a:t>6  </a:t>
            </a:r>
            <a:r>
              <a:rPr lang="en-US" sz="3600" dirty="0" smtClean="0">
                <a:latin typeface="+mj-lt"/>
              </a:rPr>
              <a:t>x</a:t>
            </a:r>
            <a:r>
              <a:rPr lang="ru-RU" sz="3600" dirty="0" smtClean="0">
                <a:latin typeface="+mj-lt"/>
              </a:rPr>
              <a:t>  </a:t>
            </a:r>
            <a:r>
              <a:rPr lang="en-US" sz="3600" dirty="0" smtClean="0">
                <a:latin typeface="+mj-lt"/>
              </a:rPr>
              <a:t>(</a:t>
            </a:r>
            <a:r>
              <a:rPr lang="ru-RU" sz="3600" dirty="0" smtClean="0">
                <a:latin typeface="+mj-lt"/>
              </a:rPr>
              <a:t>5 </a:t>
            </a:r>
            <a:r>
              <a:rPr lang="en-US" sz="3600" dirty="0" smtClean="0">
                <a:latin typeface="+mj-lt"/>
              </a:rPr>
              <a:t> x 3)</a:t>
            </a:r>
            <a:endParaRPr lang="ru-RU" sz="36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234888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4 x ( 5 x 8)</a:t>
            </a:r>
            <a:endParaRPr lang="ru-RU" sz="36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4128" y="321297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5 x ( 8 x 3 )</a:t>
            </a:r>
            <a:endParaRPr lang="ru-RU" sz="36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4128" y="400506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50 x ( 2 x 9 )</a:t>
            </a:r>
            <a:endParaRPr lang="ru-RU" sz="36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6136" y="479715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7 x 6 x 10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dirty="0" smtClean="0">
                <a:latin typeface="Monotype Corsiva" pitchFamily="66" charset="0"/>
              </a:rPr>
              <a:t>«Расшифруй»:  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имя учёного физика, лауреата Нобелевской премии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276872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(1;1)  (2;2)  (3;8)  (1;2)  (1;6)  (2;7)  (2;9)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149080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(3;9)  (1;11)  (2;4)  (3;4)  (2;9)  (1;6)  (1;11)  (2;4)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8520" y="2348880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Имя:</a:t>
            </a:r>
            <a:endParaRPr lang="ru-RU" sz="4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01008"/>
            <a:ext cx="2987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Фамилия:</a:t>
            </a:r>
            <a:endParaRPr lang="ru-RU" sz="4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«Расшифруй»:</a:t>
            </a:r>
            <a:endParaRPr lang="ru-RU" dirty="0">
              <a:latin typeface="Monotype Corsiva" pitchFamily="66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11556" y="1844824"/>
          <a:ext cx="7920888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074"/>
                <a:gridCol w="660074"/>
                <a:gridCol w="660074"/>
                <a:gridCol w="660074"/>
                <a:gridCol w="660074"/>
                <a:gridCol w="660074"/>
                <a:gridCol w="660074"/>
                <a:gridCol w="660074"/>
                <a:gridCol w="660074"/>
                <a:gridCol w="660074"/>
                <a:gridCol w="660074"/>
                <a:gridCol w="660074"/>
              </a:tblGrid>
              <a:tr h="6120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Ё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Й</a:t>
                      </a:r>
                      <a:endParaRPr lang="ru-RU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</a:t>
                      </a:r>
                      <a:endParaRPr lang="ru-RU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Щ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Ъ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7544" y="443711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Имя учёного: 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4437112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(1;1)  (2;2)  (3;8)  (1;2)  (1;6)  (2;7)  (2;9)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5157192"/>
            <a:ext cx="6228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(3;9)  (1;11)  (2;4)  (3;4)  (2;9)  (1;6)  (1;11)  (2;4)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«Математическая цепочка»</a:t>
            </a: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Врачи  утверждают,  что  если  съесть  600 г  этой ягоды, то  человек  запасется  витаминами  на  всю зиму.      О  какой  лечебной  ягоде  идёт  речь?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Содержимое 3" descr="черника timthumb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9" y="1935163"/>
            <a:ext cx="3371583" cy="1997893"/>
          </a:xfrm>
        </p:spPr>
      </p:pic>
      <p:pic>
        <p:nvPicPr>
          <p:cNvPr id="5" name="Рисунок 4" descr="Земляника-лесная2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0158" y="1992143"/>
            <a:ext cx="2296218" cy="2855849"/>
          </a:xfrm>
          <a:prstGeom prst="rect">
            <a:avLst/>
          </a:prstGeom>
        </p:spPr>
      </p:pic>
      <p:pic>
        <p:nvPicPr>
          <p:cNvPr id="6" name="Рисунок 5" descr="клюква 0b241439bdc6d623b4a15654460cd932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9" y="4340752"/>
            <a:ext cx="2880320" cy="19167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3573016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Черника  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65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sz="2000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5085184"/>
            <a:ext cx="14622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Земляника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75</a:t>
            </a:r>
            <a:endParaRPr lang="ru-RU" sz="2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5013176"/>
            <a:ext cx="1152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Клюква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95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196752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Monotype Corsiva" pitchFamily="66" charset="0"/>
              </a:rPr>
              <a:t>Ответ:</a:t>
            </a:r>
            <a:endParaRPr lang="ru-RU" sz="4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1268760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Monotype Corsiva" pitchFamily="66" charset="0"/>
              </a:rPr>
              <a:t>Альберт   Эйнштейн</a:t>
            </a:r>
            <a:endParaRPr lang="ru-RU" sz="4400" dirty="0">
              <a:latin typeface="Monotype Corsiva" pitchFamily="66" charset="0"/>
            </a:endParaRPr>
          </a:p>
        </p:txBody>
      </p:sp>
      <p:pic>
        <p:nvPicPr>
          <p:cNvPr id="1026" name="Picture 2" descr="http://www.barbacuca.ru/uploads/monthly_09_2010/post-601-1285057700_thum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1" y="2048412"/>
            <a:ext cx="3456383" cy="36848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20544" y="25732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2276872"/>
            <a:ext cx="19442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физик-теоретик, один из основателей современной </a:t>
            </a:r>
            <a:r>
              <a:rPr lang="ru-RU" u="sng" dirty="0" smtClean="0">
                <a:hlinkClick r:id="rId4" tooltip="Теоретическая физика"/>
              </a:rPr>
              <a:t>теоретической </a:t>
            </a:r>
            <a:r>
              <a:rPr lang="ru-RU" dirty="0" smtClean="0">
                <a:hlinkClick r:id="rId4" tooltip="Теоретическая физика"/>
              </a:rPr>
              <a:t>физики</a:t>
            </a:r>
            <a:r>
              <a:rPr lang="ru-RU" dirty="0" smtClean="0"/>
              <a:t>, лауреат </a:t>
            </a:r>
            <a:r>
              <a:rPr lang="ru-RU" dirty="0" smtClean="0">
                <a:hlinkClick r:id="rId5" tooltip="Нобелевская премия по физике"/>
              </a:rPr>
              <a:t>Нобелевской премии по физике</a:t>
            </a:r>
            <a:r>
              <a:rPr lang="ru-RU" dirty="0" smtClean="0"/>
              <a:t> </a:t>
            </a:r>
            <a:r>
              <a:rPr lang="ru-RU" dirty="0" smtClean="0">
                <a:hlinkClick r:id="rId6" tooltip="1921 год"/>
              </a:rPr>
              <a:t>1921 года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smtClean="0"/>
              <a:t>общественный деятель-</a:t>
            </a:r>
            <a:r>
              <a:rPr lang="ru-RU" dirty="0" smtClean="0">
                <a:hlinkClick r:id="rId7" tooltip="Гуманист"/>
              </a:rPr>
              <a:t>гуманист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Monotype Corsiva" pitchFamily="66" charset="0"/>
              </a:rPr>
              <a:t>Считаем устно: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Игра «Молчанка»</a:t>
            </a: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843808" y="2276872"/>
            <a:ext cx="3312368" cy="2880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: 10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9" name="Диагональная полоса 8"/>
          <p:cNvSpPr/>
          <p:nvPr/>
        </p:nvSpPr>
        <p:spPr>
          <a:xfrm>
            <a:off x="1475656" y="3717032"/>
            <a:ext cx="1440160" cy="504056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Диагональная полоса 9"/>
          <p:cNvSpPr/>
          <p:nvPr/>
        </p:nvSpPr>
        <p:spPr>
          <a:xfrm>
            <a:off x="2915816" y="4869160"/>
            <a:ext cx="576064" cy="1296144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Диагональная полоса 10"/>
          <p:cNvSpPr/>
          <p:nvPr/>
        </p:nvSpPr>
        <p:spPr>
          <a:xfrm flipH="1">
            <a:off x="1547664" y="2420888"/>
            <a:ext cx="1584176" cy="576064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Диагональная полоса 11"/>
          <p:cNvSpPr/>
          <p:nvPr/>
        </p:nvSpPr>
        <p:spPr>
          <a:xfrm>
            <a:off x="6012160" y="2492896"/>
            <a:ext cx="1368152" cy="792088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 flipH="1">
            <a:off x="5220072" y="5013176"/>
            <a:ext cx="648072" cy="1152128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Диагональная полоса 13"/>
          <p:cNvSpPr/>
          <p:nvPr/>
        </p:nvSpPr>
        <p:spPr>
          <a:xfrm flipV="1">
            <a:off x="6012160" y="3861048"/>
            <a:ext cx="1800200" cy="504056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2060848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400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364502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1500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9712" y="5733256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990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4288" y="191683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7070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80312" y="364502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1100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84168" y="5661248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6850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Monotype Corsiva" pitchFamily="66" charset="0"/>
              </a:rPr>
              <a:t/>
            </a:r>
            <a:br>
              <a:rPr lang="ru-RU" sz="4400" dirty="0" smtClean="0">
                <a:latin typeface="Monotype Corsiva" pitchFamily="66" charset="0"/>
              </a:rPr>
            </a:br>
            <a:r>
              <a:rPr lang="ru-RU" sz="4400" dirty="0" smtClean="0">
                <a:latin typeface="Monotype Corsiva" pitchFamily="66" charset="0"/>
              </a:rPr>
              <a:t/>
            </a:r>
            <a:br>
              <a:rPr lang="ru-RU" sz="4400" dirty="0" smtClean="0">
                <a:latin typeface="Monotype Corsiva" pitchFamily="66" charset="0"/>
              </a:rPr>
            </a:br>
            <a:r>
              <a:rPr lang="ru-RU" sz="4400" dirty="0" smtClean="0">
                <a:latin typeface="Monotype Corsiva" pitchFamily="66" charset="0"/>
              </a:rPr>
              <a:t/>
            </a:r>
            <a:br>
              <a:rPr lang="ru-RU" sz="4400" dirty="0" smtClean="0">
                <a:latin typeface="Monotype Corsiva" pitchFamily="66" charset="0"/>
              </a:rPr>
            </a:br>
            <a:r>
              <a:rPr lang="ru-RU" sz="4800" dirty="0" smtClean="0">
                <a:latin typeface="Monotype Corsiva" pitchFamily="66" charset="0"/>
              </a:rPr>
              <a:t>Считаем устно: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2458616" cy="43891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j-lt"/>
              </a:rPr>
              <a:t>45 </a:t>
            </a:r>
            <a:r>
              <a:rPr lang="en-US" sz="3600" dirty="0" smtClean="0">
                <a:latin typeface="+mj-lt"/>
              </a:rPr>
              <a:t>x 11 =</a:t>
            </a:r>
          </a:p>
          <a:p>
            <a:r>
              <a:rPr lang="en-US" sz="3600" dirty="0" smtClean="0">
                <a:latin typeface="+mj-lt"/>
              </a:rPr>
              <a:t>32 x 11 =</a:t>
            </a:r>
          </a:p>
          <a:p>
            <a:r>
              <a:rPr lang="en-US" sz="3600" dirty="0" smtClean="0">
                <a:latin typeface="+mj-lt"/>
              </a:rPr>
              <a:t>61 x 11 =</a:t>
            </a:r>
          </a:p>
          <a:p>
            <a:r>
              <a:rPr lang="en-US" sz="3600" dirty="0" smtClean="0">
                <a:latin typeface="+mj-lt"/>
              </a:rPr>
              <a:t>11 x 72 =</a:t>
            </a:r>
          </a:p>
          <a:p>
            <a:r>
              <a:rPr lang="en-US" sz="3600" dirty="0" smtClean="0">
                <a:latin typeface="+mj-lt"/>
              </a:rPr>
              <a:t>11 x 18 =</a:t>
            </a:r>
          </a:p>
          <a:p>
            <a:r>
              <a:rPr lang="en-US" sz="3600" dirty="0" smtClean="0">
                <a:latin typeface="+mj-lt"/>
              </a:rPr>
              <a:t>11 x 43 =</a:t>
            </a:r>
            <a:endParaRPr lang="ru-RU" sz="3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191683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27 + ( 63 + 110 )</a:t>
            </a:r>
            <a:endParaRPr lang="ru-RU" sz="36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292494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( 385 + 260 ) + 140 </a:t>
            </a:r>
            <a:endParaRPr lang="ru-RU" sz="36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386104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25 x ( 8 x 5 )</a:t>
            </a:r>
            <a:endParaRPr lang="ru-RU" sz="36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486916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( 6 x 6 )  x  50 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058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</a:rPr>
              <a:t>Московский Кремль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26" name="Picture 2" descr="http://www.distedu.ru/mirror/_hist/lesson-history.narod.ru/photogallery/rus14-15/2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90818"/>
            <a:ext cx="3240360" cy="2430270"/>
          </a:xfrm>
          <a:prstGeom prst="rect">
            <a:avLst/>
          </a:prstGeom>
          <a:noFill/>
        </p:spPr>
      </p:pic>
      <p:pic>
        <p:nvPicPr>
          <p:cNvPr id="1028" name="Picture 4" descr="http://a.mytrend.it/prp/2013/06/467601/o.17731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1" y="1916831"/>
            <a:ext cx="3962571" cy="22322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4725144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Московский Кремль  </a:t>
            </a:r>
            <a:r>
              <a:rPr lang="en-US" sz="2400" dirty="0" smtClean="0">
                <a:latin typeface="+mj-lt"/>
              </a:rPr>
              <a:t>XI</a:t>
            </a:r>
            <a:r>
              <a:rPr lang="ru-RU" sz="2400" dirty="0" smtClean="0">
                <a:latin typeface="+mj-lt"/>
              </a:rPr>
              <a:t>в. Занимал площадь 15000 квадратных метров. Площадь Кремля, построенного при Юрии Долгоруком, была на 75000 квадратных метров больше, чем в </a:t>
            </a:r>
            <a:r>
              <a:rPr lang="en-US" sz="2400" dirty="0" smtClean="0">
                <a:latin typeface="+mj-lt"/>
              </a:rPr>
              <a:t>XI</a:t>
            </a:r>
            <a:r>
              <a:rPr lang="ru-RU" sz="2400" dirty="0" smtClean="0">
                <a:latin typeface="+mj-lt"/>
              </a:rPr>
              <a:t> веке. Вычислите площадь нового Кремля.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</a:rPr>
              <a:t>Ответ: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2564904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Monotype Corsiva" pitchFamily="66" charset="0"/>
              </a:rPr>
              <a:t>15000 + 75000 = 90000 (м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</a:t>
            </a:r>
            <a:r>
              <a:rPr lang="ru-RU" sz="4400" dirty="0" smtClean="0">
                <a:latin typeface="Monotype Corsiva" pitchFamily="66" charset="0"/>
              </a:rPr>
              <a:t>) -</a:t>
            </a:r>
            <a:endParaRPr lang="ru-RU" sz="4400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342900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Площадь нового Кремля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Ров первого деревянного Кремля имел глубину 5 м, а ширину – в 3 раза больше, чем глубину. Вычислите ширину рва.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6868" name="Picture 4" descr="http://hudozhka.com/sites/default/files/imagecache/work_page/c_img/glrx-18731384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59" y="1988840"/>
            <a:ext cx="4668261" cy="4514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</a:rPr>
              <a:t>Ответ: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2132856"/>
            <a:ext cx="76328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5 . 3 = 15 ( м) – </a:t>
            </a: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ширина рва 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первого деревянного Кремля </a:t>
            </a:r>
            <a:endParaRPr lang="ru-RU" sz="4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Внутренние детали Московского Кремля сделаны из этого дерева и служат уже 500 лет.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7890" name="Picture 2" descr="http://stat16.privet.ru/lr/0b069c0540dd200211b483567a8d16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799" y="2060849"/>
            <a:ext cx="2678010" cy="3168351"/>
          </a:xfrm>
          <a:prstGeom prst="rect">
            <a:avLst/>
          </a:prstGeom>
          <a:noFill/>
        </p:spPr>
      </p:pic>
      <p:pic>
        <p:nvPicPr>
          <p:cNvPr id="37892" name="Picture 4" descr="http://stat16.privet.ru/lr/0b06aaaa8c4c3a506a804dbd5424d00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847396"/>
            <a:ext cx="2520280" cy="3605940"/>
          </a:xfrm>
          <a:prstGeom prst="rect">
            <a:avLst/>
          </a:prstGeom>
          <a:noFill/>
        </p:spPr>
      </p:pic>
      <p:pic>
        <p:nvPicPr>
          <p:cNvPr id="37894" name="Picture 6" descr="http://assazhnev.narod.ru/Larix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2060848"/>
            <a:ext cx="2762021" cy="32403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44208" y="5589240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Лиственница 74</a:t>
            </a:r>
            <a:endParaRPr lang="ru-RU" sz="2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44522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Кедр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57</a:t>
            </a:r>
            <a:endParaRPr lang="ru-RU" sz="2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06084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Сосна 62</a:t>
            </a:r>
            <a:endParaRPr lang="ru-RU" sz="2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13285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Monotype Corsiva" pitchFamily="66" charset="0"/>
              </a:rPr>
              <a:t>5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22048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Monotype Corsiva" pitchFamily="66" charset="0"/>
              </a:rPr>
              <a:t>2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22048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Monotype Corsiva" pitchFamily="66" charset="0"/>
              </a:rPr>
              <a:t>1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22048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Monotype Corsiva" pitchFamily="66" charset="0"/>
              </a:rPr>
              <a:t>64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32240" y="227687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Monotype Corsiva" pitchFamily="66" charset="0"/>
              </a:rPr>
              <a:t>18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7890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Monotype Corsiva" pitchFamily="66" charset="0"/>
              </a:rPr>
              <a:t>4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37890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Monotype Corsiva" pitchFamily="66" charset="0"/>
              </a:rPr>
              <a:t>10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37890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Monotype Corsiva" pitchFamily="66" charset="0"/>
              </a:rPr>
              <a:t>2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37890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Monotype Corsiva" pitchFamily="66" charset="0"/>
              </a:rPr>
              <a:t>1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04248" y="37890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Monotype Corsiva" pitchFamily="66" charset="0"/>
              </a:rPr>
              <a:t>62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1331640" y="2420888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.</a:t>
            </a:r>
            <a:endParaRPr lang="ru-RU" sz="3600" b="1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1331640" y="4005064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:</a:t>
            </a:r>
            <a:endParaRPr lang="ru-RU" sz="3200" b="1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2843808" y="2420888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:</a:t>
            </a:r>
            <a:endParaRPr lang="ru-RU" sz="3200" b="1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2915816" y="4005064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4427984" y="2420888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+</a:t>
            </a:r>
            <a:endParaRPr lang="ru-RU" sz="2800" b="1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4499992" y="4005064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:</a:t>
            </a:r>
            <a:endParaRPr lang="ru-RU" sz="3200" b="1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6084168" y="2492896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-</a:t>
            </a:r>
            <a:endParaRPr lang="ru-RU" sz="3600" b="1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6156176" y="4005064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+</a:t>
            </a:r>
            <a:endParaRPr lang="ru-RU" sz="3200" b="1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7668344" y="2492896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+</a:t>
            </a:r>
            <a:endParaRPr lang="ru-RU" sz="3200" b="1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7668344" y="4005064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=</a:t>
            </a:r>
            <a:endParaRPr lang="ru-RU" sz="3200" b="1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3347864" y="5373216"/>
            <a:ext cx="1152128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=</a:t>
            </a:r>
            <a:endParaRPr lang="ru-RU" sz="5400" b="1" dirty="0"/>
          </a:p>
        </p:txBody>
      </p:sp>
      <p:sp>
        <p:nvSpPr>
          <p:cNvPr id="24" name="Овал 23"/>
          <p:cNvSpPr/>
          <p:nvPr/>
        </p:nvSpPr>
        <p:spPr>
          <a:xfrm>
            <a:off x="4572000" y="5085184"/>
            <a:ext cx="1706488" cy="1634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?</a:t>
            </a:r>
            <a:endParaRPr lang="ru-RU" sz="80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</a:rPr>
              <a:t>Ответ:  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74</a:t>
            </a:r>
            <a:endParaRPr lang="ru-RU" dirty="0"/>
          </a:p>
        </p:txBody>
      </p:sp>
      <p:pic>
        <p:nvPicPr>
          <p:cNvPr id="3" name="Picture 6" descr="http://assazhnev.narod.ru/Lari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891891"/>
            <a:ext cx="3456384" cy="40549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2132856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+mj-lt"/>
              </a:rPr>
              <a:t>Лиственница</a:t>
            </a:r>
            <a:endParaRPr lang="ru-RU" sz="3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0232" y="2420888"/>
            <a:ext cx="2016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Древесина этого дерева не гниёт, а со временем становится твёрже.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124744"/>
            <a:ext cx="8640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29</a:t>
            </a:r>
            <a:endParaRPr lang="ru-RU" sz="4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12474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41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187624" y="1412776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+</a:t>
            </a:r>
            <a:endParaRPr lang="ru-RU" sz="28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627784" y="1340768"/>
            <a:ext cx="6480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: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112474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10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1124744"/>
            <a:ext cx="86409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7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211960" y="1340768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+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724128" y="1340768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: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00192" y="1124744"/>
            <a:ext cx="9361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2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7236296" y="1340768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+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299695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1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1331640" y="3212976"/>
            <a:ext cx="7920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+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23728" y="299695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12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059832" y="3140968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: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79912" y="299695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2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4716016" y="3140968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+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36096" y="299695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65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6372200" y="3140968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.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92280" y="299695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1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3707904" y="4941168"/>
            <a:ext cx="100811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=</a:t>
            </a:r>
            <a:endParaRPr lang="ru-RU" sz="4800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8028384" y="3140968"/>
            <a:ext cx="6480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4860032" y="4581128"/>
            <a:ext cx="1728192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latin typeface="Monotype Corsiva" pitchFamily="66" charset="0"/>
              </a:rPr>
              <a:t>?</a:t>
            </a:r>
            <a:endParaRPr lang="ru-RU" sz="8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Сколько прямоугольников 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изображено на чертеже?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987824" y="2276872"/>
            <a:ext cx="1800200" cy="172819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4860032" y="2276872"/>
            <a:ext cx="1800200" cy="172819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987824" y="4077072"/>
            <a:ext cx="1800200" cy="165618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4860032" y="4077072"/>
            <a:ext cx="1800200" cy="165618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Ответ:</a:t>
            </a:r>
            <a:endParaRPr lang="ru-RU" sz="6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1259632" y="2492896"/>
            <a:ext cx="2376264" cy="11521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43608" y="407707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Прямоугольников : </a:t>
            </a: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9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5940152" y="2420888"/>
            <a:ext cx="1490464" cy="13681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652120" y="40050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Квадратов : </a:t>
            </a: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5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Найдите закономерность и назовите следующие три числа: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270892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340, 390, 440, …, …, …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386104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995, 895, 795, …, …, …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508518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1, 3, 9, …, …,…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В какой стране родилась традиция отмечать Новый год?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rome_pictures_7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916832"/>
            <a:ext cx="3312368" cy="2205091"/>
          </a:xfrm>
        </p:spPr>
      </p:pic>
      <p:pic>
        <p:nvPicPr>
          <p:cNvPr id="1026" name="Picture 2" descr="J:\картинки\[wallcoo]_England_london_city_HH00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3168352" cy="2376264"/>
          </a:xfrm>
          <a:prstGeom prst="rect">
            <a:avLst/>
          </a:prstGeom>
          <a:noFill/>
        </p:spPr>
      </p:pic>
      <p:pic>
        <p:nvPicPr>
          <p:cNvPr id="1027" name="Picture 3" descr="J:\картинки\105200333_106386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3" y="4221088"/>
            <a:ext cx="3491841" cy="23397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436510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Англия 70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364502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Россия 38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0232" y="4437112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Италия 27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348880"/>
            <a:ext cx="10801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7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2348880"/>
            <a:ext cx="10801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7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2303161"/>
            <a:ext cx="1008112" cy="1053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64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2348880"/>
            <a:ext cx="100811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8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64288" y="2348880"/>
            <a:ext cx="9864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72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3933056"/>
            <a:ext cx="1080120" cy="1058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10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11760" y="3933056"/>
            <a:ext cx="115212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5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3933056"/>
            <a:ext cx="108012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2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52120" y="3933056"/>
            <a:ext cx="98640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6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64288" y="3933056"/>
            <a:ext cx="100811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9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3491880" y="2636912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X</a:t>
            </a:r>
            <a:endParaRPr lang="ru-RU" sz="2000" b="1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1691680" y="2564904"/>
            <a:ext cx="86409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:</a:t>
            </a:r>
            <a:endParaRPr lang="ru-RU" sz="2400" b="1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5076056" y="2564904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:</a:t>
            </a:r>
            <a:endParaRPr lang="ru-RU" sz="2400" b="1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6588224" y="2564904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+</a:t>
            </a:r>
            <a:endParaRPr lang="ru-RU" sz="2800" b="1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8100392" y="2564904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:</a:t>
            </a:r>
            <a:endParaRPr lang="ru-RU" sz="2800" b="1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1763688" y="4149080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X</a:t>
            </a:r>
            <a:endParaRPr lang="ru-RU" sz="2000" b="1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3419872" y="4149080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+</a:t>
            </a:r>
            <a:endParaRPr lang="ru-RU" sz="2800" b="1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5004048" y="4149080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:</a:t>
            </a:r>
            <a:endParaRPr lang="ru-RU" sz="2400" b="1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6588224" y="4149080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X</a:t>
            </a:r>
            <a:endParaRPr lang="ru-RU" sz="2000" b="1" dirty="0"/>
          </a:p>
        </p:txBody>
      </p:sp>
      <p:sp>
        <p:nvSpPr>
          <p:cNvPr id="26" name="Стрелка вправо 25"/>
          <p:cNvSpPr/>
          <p:nvPr/>
        </p:nvSpPr>
        <p:spPr>
          <a:xfrm>
            <a:off x="8100392" y="4149080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+</a:t>
            </a:r>
            <a:endParaRPr lang="ru-RU" sz="2800" b="1" dirty="0"/>
          </a:p>
        </p:txBody>
      </p:sp>
      <p:sp>
        <p:nvSpPr>
          <p:cNvPr id="27" name="Стрелка вправо 26"/>
          <p:cNvSpPr/>
          <p:nvPr/>
        </p:nvSpPr>
        <p:spPr>
          <a:xfrm>
            <a:off x="3779912" y="5373216"/>
            <a:ext cx="1008112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=</a:t>
            </a:r>
            <a:endParaRPr lang="ru-RU" sz="3200" b="1" dirty="0"/>
          </a:p>
        </p:txBody>
      </p:sp>
      <p:sp>
        <p:nvSpPr>
          <p:cNvPr id="28" name="Овал 27"/>
          <p:cNvSpPr/>
          <p:nvPr/>
        </p:nvSpPr>
        <p:spPr>
          <a:xfrm>
            <a:off x="4788024" y="5157192"/>
            <a:ext cx="1728192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Monotype Corsiva" pitchFamily="66" charset="0"/>
              </a:rPr>
              <a:t>?</a:t>
            </a:r>
            <a:endParaRPr lang="ru-RU" sz="7200" b="1" dirty="0">
              <a:latin typeface="Monotype Corsiva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27784" y="5229200"/>
            <a:ext cx="115212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7</a:t>
            </a:r>
            <a:endParaRPr lang="ru-RU" sz="4400" b="1" dirty="0">
              <a:latin typeface="Monotype Corsiva" pitchFamily="66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1835696" y="5445224"/>
            <a:ext cx="83439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+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Monotype Corsiva" pitchFamily="66" charset="0"/>
              </a:rPr>
              <a:t>Ответ: </a:t>
            </a:r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70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Picture 2" descr="J:\картинки\[wallcoo]_England_london_city_HH0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2889" y="2690918"/>
            <a:ext cx="5163367" cy="38725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198884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Традиция отмечать Новый год зародилась в 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Англии </a:t>
            </a:r>
            <a:endParaRPr lang="ru-RU" sz="2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http://i81.beon.ru/30/25/2242530/45/77769445/1230148977_newyear_tree28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42" y="2564905"/>
            <a:ext cx="1678638" cy="2257061"/>
          </a:xfrm>
          <a:prstGeom prst="rect">
            <a:avLst/>
          </a:prstGeom>
          <a:noFill/>
        </p:spPr>
      </p:pic>
      <p:pic>
        <p:nvPicPr>
          <p:cNvPr id="3076" name="Picture 4" descr="http://i81.beon.ru/30/25/2242530/45/77769445/1230148977_newyear_tree28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437112"/>
            <a:ext cx="1656184" cy="2324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Кто из великих музыкантов в 28 лет начал глохнуть, а в 48 окончательно потерял слух, но продолжал сочинять великую музыку до самой смерти?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1026" name="Picture 2" descr="http://media.caak.mn/downloads/images14/201008/sex-fact/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060848"/>
            <a:ext cx="2487761" cy="2669559"/>
          </a:xfrm>
          <a:prstGeom prst="rect">
            <a:avLst/>
          </a:prstGeom>
          <a:noFill/>
        </p:spPr>
      </p:pic>
      <p:pic>
        <p:nvPicPr>
          <p:cNvPr id="1030" name="Picture 6" descr="http://kamermusic.ru/wp-content/uploads/2010/05/%D0%98%D0%9E%D0%93%D0%90%D0%9D%D0%9D-%D0%A1%D0%95%D0%91%D0%90%D0%A1%D0%A2%D0%AC%D0%AF%D0%9D-%D0%91%D0%90%D0%A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212976"/>
            <a:ext cx="2705285" cy="3246342"/>
          </a:xfrm>
          <a:prstGeom prst="rect">
            <a:avLst/>
          </a:prstGeom>
          <a:noFill/>
        </p:spPr>
      </p:pic>
      <p:pic>
        <p:nvPicPr>
          <p:cNvPr id="1032" name="Picture 8" descr="http://cs411830.userapi.com/v411830301/52ca/SQPoMH5Amu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2988851"/>
            <a:ext cx="2376264" cy="34975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227687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Бетховен  </a:t>
            </a:r>
            <a:r>
              <a:rPr lang="ru-RU" sz="3600" dirty="0" smtClean="0">
                <a:solidFill>
                  <a:srgbClr val="FF0000"/>
                </a:solidFill>
              </a:rPr>
              <a:t>90 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91880" y="501317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Моцарт  </a:t>
            </a:r>
            <a:r>
              <a:rPr lang="ru-RU" sz="3600" dirty="0" smtClean="0">
                <a:solidFill>
                  <a:srgbClr val="FF0000"/>
                </a:solidFill>
              </a:rPr>
              <a:t>80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2492896"/>
            <a:ext cx="305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Бах  </a:t>
            </a:r>
            <a:r>
              <a:rPr lang="ru-RU" sz="3600" dirty="0" smtClean="0">
                <a:solidFill>
                  <a:srgbClr val="FF0000"/>
                </a:solidFill>
              </a:rPr>
              <a:t>70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44824"/>
            <a:ext cx="180020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9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1844824"/>
            <a:ext cx="180020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10</a:t>
            </a:r>
            <a:endParaRPr lang="ru-RU" sz="4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1844824"/>
            <a:ext cx="180020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2</a:t>
            </a:r>
            <a:endParaRPr lang="ru-RU" sz="4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645024"/>
            <a:ext cx="180020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3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3645024"/>
            <a:ext cx="180020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6</a:t>
            </a:r>
            <a:endParaRPr lang="ru-RU" sz="4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3645024"/>
            <a:ext cx="180020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100</a:t>
            </a:r>
            <a:endParaRPr lang="ru-RU" sz="4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5373216"/>
            <a:ext cx="180020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250</a:t>
            </a:r>
            <a:endParaRPr lang="ru-RU" sz="4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5373216"/>
            <a:ext cx="180020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5</a:t>
            </a:r>
            <a:endParaRPr lang="ru-RU" sz="4000" b="1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2195736" y="22768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4932040" y="22768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:</a:t>
            </a:r>
            <a:endParaRPr lang="ru-RU" sz="2400" b="1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2555776" y="40050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:</a:t>
            </a:r>
            <a:endParaRPr lang="ru-RU" sz="2800" b="1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7740352" y="22768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-</a:t>
            </a:r>
            <a:endParaRPr lang="ru-RU" sz="3200" b="1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5292080" y="40770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8028384" y="40050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-</a:t>
            </a:r>
            <a:endParaRPr lang="ru-RU" sz="3200" b="1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3923928" y="58052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:</a:t>
            </a:r>
            <a:endParaRPr lang="ru-RU" sz="3200" b="1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1115616" y="58052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-</a:t>
            </a:r>
            <a:endParaRPr lang="ru-RU" sz="3200" b="1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6660232" y="57332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668344" y="5373216"/>
            <a:ext cx="122413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?</a:t>
            </a:r>
            <a:endParaRPr lang="ru-RU" sz="5400" b="1" dirty="0"/>
          </a:p>
        </p:txBody>
      </p:sp>
      <p:sp>
        <p:nvSpPr>
          <p:cNvPr id="30" name="Стрелка вправо 29"/>
          <p:cNvSpPr/>
          <p:nvPr/>
        </p:nvSpPr>
        <p:spPr>
          <a:xfrm>
            <a:off x="0" y="40050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-</a:t>
            </a:r>
            <a:endParaRPr lang="ru-RU" sz="32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Правильный ответ:</a:t>
            </a:r>
            <a:r>
              <a:rPr lang="ru-RU" sz="5400" dirty="0" smtClean="0">
                <a:solidFill>
                  <a:srgbClr val="FF0000"/>
                </a:solidFill>
              </a:rPr>
              <a:t> 90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8" descr="http://cs411830.userapi.com/v411830301/52ca/SQPoMH5Amu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7" y="2992901"/>
            <a:ext cx="2376265" cy="34975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68216" y="235726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20616" y="250966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27784" y="2204864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Людвиг Ван Бетховен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3058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</a:rPr>
              <a:t>Считаем устно: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276872"/>
            <a:ext cx="374441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6 т = …кг</a:t>
            </a:r>
          </a:p>
          <a:p>
            <a:r>
              <a:rPr lang="ru-RU" sz="3600" dirty="0" smtClean="0">
                <a:latin typeface="Monotype Corsiva" pitchFamily="66" charset="0"/>
              </a:rPr>
              <a:t>3 т 200 кг = …</a:t>
            </a:r>
            <a:r>
              <a:rPr lang="ru-RU" sz="3600" dirty="0" err="1" smtClean="0">
                <a:latin typeface="Monotype Corsiva" pitchFamily="66" charset="0"/>
              </a:rPr>
              <a:t>кг</a:t>
            </a:r>
            <a:endParaRPr lang="ru-RU" sz="3600" dirty="0" smtClean="0">
              <a:latin typeface="Monotype Corsiva" pitchFamily="66" charset="0"/>
            </a:endParaRPr>
          </a:p>
          <a:p>
            <a:r>
              <a:rPr lang="ru-RU" sz="3600" dirty="0" smtClean="0">
                <a:latin typeface="Monotype Corsiva" pitchFamily="66" charset="0"/>
              </a:rPr>
              <a:t>8 т 10 кг = …</a:t>
            </a:r>
            <a:r>
              <a:rPr lang="ru-RU" sz="3600" dirty="0" err="1" smtClean="0">
                <a:latin typeface="Monotype Corsiva" pitchFamily="66" charset="0"/>
              </a:rPr>
              <a:t>кг</a:t>
            </a:r>
            <a:endParaRPr lang="ru-RU" sz="3600" dirty="0" smtClean="0">
              <a:latin typeface="Monotype Corsiva" pitchFamily="66" charset="0"/>
            </a:endParaRPr>
          </a:p>
          <a:p>
            <a:r>
              <a:rPr lang="ru-RU" sz="3600" dirty="0" smtClean="0">
                <a:latin typeface="Monotype Corsiva" pitchFamily="66" charset="0"/>
              </a:rPr>
              <a:t>5 </a:t>
            </a:r>
            <a:r>
              <a:rPr lang="ru-RU" sz="3600" dirty="0" err="1" smtClean="0">
                <a:latin typeface="Monotype Corsiva" pitchFamily="66" charset="0"/>
              </a:rPr>
              <a:t>ц</a:t>
            </a:r>
            <a:r>
              <a:rPr lang="ru-RU" sz="3600" dirty="0" smtClean="0">
                <a:latin typeface="Monotype Corsiva" pitchFamily="66" charset="0"/>
              </a:rPr>
              <a:t> = …кг</a:t>
            </a:r>
          </a:p>
          <a:p>
            <a:r>
              <a:rPr lang="ru-RU" sz="3600" dirty="0" smtClean="0">
                <a:latin typeface="Monotype Corsiva" pitchFamily="66" charset="0"/>
              </a:rPr>
              <a:t>3 </a:t>
            </a:r>
            <a:r>
              <a:rPr lang="ru-RU" sz="3600" dirty="0" err="1" smtClean="0">
                <a:latin typeface="Monotype Corsiva" pitchFamily="66" charset="0"/>
              </a:rPr>
              <a:t>ц</a:t>
            </a:r>
            <a:r>
              <a:rPr lang="ru-RU" sz="3600" dirty="0" smtClean="0">
                <a:latin typeface="Monotype Corsiva" pitchFamily="66" charset="0"/>
              </a:rPr>
              <a:t> 80 кг = …</a:t>
            </a:r>
            <a:r>
              <a:rPr lang="ru-RU" sz="3600" dirty="0" err="1" smtClean="0">
                <a:latin typeface="Monotype Corsiva" pitchFamily="66" charset="0"/>
              </a:rPr>
              <a:t>кг</a:t>
            </a:r>
            <a:endParaRPr lang="ru-RU" sz="3600" dirty="0" smtClean="0">
              <a:latin typeface="Monotype Corsiva" pitchFamily="66" charset="0"/>
            </a:endParaRPr>
          </a:p>
          <a:p>
            <a:r>
              <a:rPr lang="ru-RU" sz="3600" dirty="0" smtClean="0">
                <a:latin typeface="Monotype Corsiva" pitchFamily="66" charset="0"/>
              </a:rPr>
              <a:t>2 </a:t>
            </a:r>
            <a:r>
              <a:rPr lang="ru-RU" sz="3600" dirty="0" err="1" smtClean="0">
                <a:latin typeface="Monotype Corsiva" pitchFamily="66" charset="0"/>
              </a:rPr>
              <a:t>ц</a:t>
            </a:r>
            <a:r>
              <a:rPr lang="ru-RU" sz="3600" dirty="0" smtClean="0">
                <a:latin typeface="Monotype Corsiva" pitchFamily="66" charset="0"/>
              </a:rPr>
              <a:t> 5 кг = …</a:t>
            </a:r>
            <a:r>
              <a:rPr lang="ru-RU" sz="3600" dirty="0" err="1" smtClean="0">
                <a:latin typeface="Monotype Corsiva" pitchFamily="66" charset="0"/>
              </a:rPr>
              <a:t>кг</a:t>
            </a:r>
            <a:endParaRPr lang="ru-RU" sz="3600" dirty="0" smtClean="0">
              <a:latin typeface="Monotype Corsiva" pitchFamily="66" charset="0"/>
            </a:endParaRPr>
          </a:p>
          <a:p>
            <a:endParaRPr lang="ru-RU" sz="2800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2348880"/>
            <a:ext cx="331236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3 т = …</a:t>
            </a:r>
            <a:r>
              <a:rPr lang="ru-RU" sz="3600" dirty="0" err="1" smtClean="0">
                <a:latin typeface="Monotype Corsiva" pitchFamily="66" charset="0"/>
              </a:rPr>
              <a:t>ц</a:t>
            </a:r>
            <a:endParaRPr lang="ru-RU" sz="3600" dirty="0" smtClean="0">
              <a:latin typeface="Monotype Corsiva" pitchFamily="66" charset="0"/>
            </a:endParaRPr>
          </a:p>
          <a:p>
            <a:r>
              <a:rPr lang="ru-RU" sz="3600" dirty="0" smtClean="0">
                <a:latin typeface="Monotype Corsiva" pitchFamily="66" charset="0"/>
              </a:rPr>
              <a:t>7 т = …</a:t>
            </a:r>
            <a:r>
              <a:rPr lang="ru-RU" sz="3600" dirty="0" err="1" smtClean="0">
                <a:latin typeface="Monotype Corsiva" pitchFamily="66" charset="0"/>
              </a:rPr>
              <a:t>ц</a:t>
            </a:r>
            <a:endParaRPr lang="ru-RU" sz="3600" dirty="0" smtClean="0">
              <a:latin typeface="Monotype Corsiva" pitchFamily="66" charset="0"/>
            </a:endParaRPr>
          </a:p>
          <a:p>
            <a:r>
              <a:rPr lang="ru-RU" sz="3600" dirty="0" smtClean="0">
                <a:latin typeface="Monotype Corsiva" pitchFamily="66" charset="0"/>
              </a:rPr>
              <a:t>12 т5ц = …кг</a:t>
            </a:r>
          </a:p>
          <a:p>
            <a:r>
              <a:rPr lang="ru-RU" sz="3600" dirty="0" smtClean="0">
                <a:latin typeface="Monotype Corsiva" pitchFamily="66" charset="0"/>
              </a:rPr>
              <a:t>12 т 5 </a:t>
            </a:r>
            <a:r>
              <a:rPr lang="ru-RU" sz="3600" dirty="0" err="1" smtClean="0">
                <a:latin typeface="Monotype Corsiva" pitchFamily="66" charset="0"/>
              </a:rPr>
              <a:t>ц</a:t>
            </a:r>
            <a:r>
              <a:rPr lang="ru-RU" sz="3600" dirty="0" smtClean="0">
                <a:latin typeface="Monotype Corsiva" pitchFamily="66" charset="0"/>
              </a:rPr>
              <a:t> = …</a:t>
            </a:r>
            <a:r>
              <a:rPr lang="ru-RU" sz="3600" dirty="0" err="1" smtClean="0">
                <a:latin typeface="Monotype Corsiva" pitchFamily="66" charset="0"/>
              </a:rPr>
              <a:t>ц</a:t>
            </a:r>
            <a:endParaRPr lang="ru-RU" sz="3600" dirty="0" smtClean="0">
              <a:latin typeface="Monotype Corsiva" pitchFamily="66" charset="0"/>
            </a:endParaRPr>
          </a:p>
          <a:p>
            <a:r>
              <a:rPr lang="ru-RU" sz="3600" dirty="0" smtClean="0">
                <a:latin typeface="Monotype Corsiva" pitchFamily="66" charset="0"/>
              </a:rPr>
              <a:t>24 т 8 </a:t>
            </a:r>
            <a:r>
              <a:rPr lang="ru-RU" sz="3600" dirty="0" err="1" smtClean="0">
                <a:latin typeface="Monotype Corsiva" pitchFamily="66" charset="0"/>
              </a:rPr>
              <a:t>ц</a:t>
            </a:r>
            <a:r>
              <a:rPr lang="ru-RU" sz="3600" dirty="0" smtClean="0">
                <a:latin typeface="Monotype Corsiva" pitchFamily="66" charset="0"/>
              </a:rPr>
              <a:t> … </a:t>
            </a:r>
            <a:r>
              <a:rPr lang="ru-RU" sz="3600" dirty="0" err="1" smtClean="0">
                <a:latin typeface="Monotype Corsiva" pitchFamily="66" charset="0"/>
              </a:rPr>
              <a:t>ц</a:t>
            </a:r>
            <a:endParaRPr lang="ru-RU" sz="3600" dirty="0" smtClean="0">
              <a:latin typeface="Monotype Corsiva" pitchFamily="66" charset="0"/>
            </a:endParaRPr>
          </a:p>
          <a:p>
            <a:r>
              <a:rPr lang="ru-RU" sz="3600" dirty="0" smtClean="0">
                <a:latin typeface="Monotype Corsiva" pitchFamily="66" charset="0"/>
              </a:rPr>
              <a:t>378 т 4 </a:t>
            </a:r>
            <a:r>
              <a:rPr lang="ru-RU" sz="3600" dirty="0" err="1" smtClean="0">
                <a:latin typeface="Monotype Corsiva" pitchFamily="66" charset="0"/>
              </a:rPr>
              <a:t>ц</a:t>
            </a:r>
            <a:r>
              <a:rPr lang="ru-RU" sz="3600" dirty="0" smtClean="0">
                <a:latin typeface="Monotype Corsiva" pitchFamily="66" charset="0"/>
              </a:rPr>
              <a:t> = …</a:t>
            </a:r>
            <a:r>
              <a:rPr lang="ru-RU" sz="3600" dirty="0" err="1" smtClean="0">
                <a:latin typeface="Monotype Corsiva" pitchFamily="66" charset="0"/>
              </a:rPr>
              <a:t>ц</a:t>
            </a:r>
            <a:endParaRPr lang="ru-RU" sz="3600" dirty="0" smtClean="0">
              <a:latin typeface="Monotype Corsiva" pitchFamily="66" charset="0"/>
            </a:endParaRPr>
          </a:p>
          <a:p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</a:rPr>
              <a:t>Ответ: 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75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Земляника-лесная2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420888"/>
            <a:ext cx="3240360" cy="4030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5976" y="1772816"/>
            <a:ext cx="3096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Земляника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3058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</a:rPr>
              <a:t>Сравните числа: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2276872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7030A0"/>
                </a:solidFill>
                <a:latin typeface="Monotype Corsiva" pitchFamily="66" charset="0"/>
              </a:rPr>
              <a:t>24,  40, 12</a:t>
            </a:r>
            <a:endParaRPr lang="ru-RU" sz="7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3789040"/>
            <a:ext cx="6480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Чем они похожи? </a:t>
            </a:r>
          </a:p>
          <a:p>
            <a:pPr algn="ctr"/>
            <a:r>
              <a:rPr lang="ru-RU" sz="3600" dirty="0" smtClean="0">
                <a:latin typeface="Monotype Corsiva" pitchFamily="66" charset="0"/>
              </a:rPr>
              <a:t>Догадайтесь, по какому признаку одно из чисел </a:t>
            </a:r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«лишнее»</a:t>
            </a:r>
            <a:r>
              <a:rPr lang="ru-RU" sz="3600" dirty="0" smtClean="0">
                <a:latin typeface="Monotype Corsiva" pitchFamily="66" charset="0"/>
              </a:rPr>
              <a:t>?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Monotype Corsiva" pitchFamily="66" charset="0"/>
              </a:rPr>
              <a:t>  Решаем устно:</a:t>
            </a:r>
            <a:endParaRPr lang="ru-RU" sz="7200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276872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200 : 40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3356992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280 : 7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4365104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1000 : 50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537321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560 : 8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2276872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   (1200 – 600 ) : 300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3768" y="3284984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            3  . (350 + 150)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80" y="4365104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   (840 – 140) + 380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5816" y="5373216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         900 +(1465 – 365)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Задача на движение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772817"/>
            <a:ext cx="43924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Идя со скоростью 12 км/ ч, лыжник прошёл без остановки 36 км. Сколько часов он шёл?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03648" y="4149079"/>
          <a:ext cx="6096000" cy="1471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426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РАССТОЯНИЕ</a:t>
                      </a:r>
                      <a:endParaRPr lang="ru-RU" dirty="0"/>
                    </a:p>
                  </a:txBody>
                  <a:tcPr/>
                </a:tc>
              </a:tr>
              <a:tr h="1105779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600" dirty="0" smtClean="0">
                          <a:latin typeface="Monotype Corsiva" pitchFamily="66" charset="0"/>
                        </a:rPr>
                        <a:t>12  км/ч</a:t>
                      </a:r>
                      <a:endParaRPr lang="ru-RU" sz="36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4000" dirty="0" smtClean="0">
                          <a:latin typeface="Monotype Corsiva" pitchFamily="66" charset="0"/>
                        </a:rPr>
                        <a:t>?</a:t>
                      </a:r>
                      <a:endParaRPr lang="ru-RU" sz="40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600" dirty="0" smtClean="0">
                          <a:latin typeface="Monotype Corsiva" pitchFamily="66" charset="0"/>
                        </a:rPr>
                        <a:t>36</a:t>
                      </a:r>
                      <a:r>
                        <a:rPr lang="ru-RU" sz="3600" baseline="0" dirty="0" smtClean="0">
                          <a:latin typeface="Monotype Corsiva" pitchFamily="66" charset="0"/>
                        </a:rPr>
                        <a:t> км</a:t>
                      </a:r>
                      <a:endParaRPr lang="ru-RU" sz="3600" dirty="0" smtClean="0"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5656" y="41490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СКОРОСТЬ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sosnogorsk24.ru/obyavlenia/files/uslugi1232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0789" y="1772816"/>
            <a:ext cx="3255461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Monotype Corsiva" pitchFamily="66" charset="0"/>
              </a:rPr>
              <a:t>S </a:t>
            </a:r>
            <a:r>
              <a:rPr lang="ru-RU" sz="6600" dirty="0" smtClean="0">
                <a:latin typeface="Monotype Corsiva" pitchFamily="66" charset="0"/>
              </a:rPr>
              <a:t>:</a:t>
            </a:r>
            <a:r>
              <a:rPr lang="en-US" sz="6600" dirty="0" smtClean="0">
                <a:latin typeface="Monotype Corsiva" pitchFamily="66" charset="0"/>
              </a:rPr>
              <a:t> V </a:t>
            </a:r>
            <a:r>
              <a:rPr lang="ru-RU" sz="6600" dirty="0" smtClean="0">
                <a:latin typeface="Monotype Corsiva" pitchFamily="66" charset="0"/>
              </a:rPr>
              <a:t>= </a:t>
            </a:r>
            <a:r>
              <a:rPr lang="en-US" sz="6600" dirty="0" smtClean="0">
                <a:latin typeface="Monotype Corsiva" pitchFamily="66" charset="0"/>
              </a:rPr>
              <a:t>t</a:t>
            </a:r>
            <a:endParaRPr lang="ru-RU" sz="6600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2492896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Решение: 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3356992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36 : 12 = 3(ч)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4941168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Ответ: </a:t>
            </a:r>
            <a:r>
              <a:rPr lang="ru-RU" sz="4000" dirty="0" smtClean="0">
                <a:solidFill>
                  <a:schemeClr val="tx2"/>
                </a:solidFill>
                <a:latin typeface="Monotype Corsiva" pitchFamily="66" charset="0"/>
              </a:rPr>
              <a:t>3 часа шёл лыжник</a:t>
            </a:r>
            <a:endParaRPr lang="ru-RU" sz="40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http://www.sosnogorsk24.ru/obyavlenia/files/uslugi1232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7" y="2050496"/>
            <a:ext cx="3473552" cy="2458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«Математическая цепочка» </a:t>
            </a:r>
            <a:b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Какой зверь самый чистоплотный?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barsuk_foto_17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4293096"/>
            <a:ext cx="3196554" cy="2308622"/>
          </a:xfrm>
        </p:spPr>
      </p:pic>
      <p:pic>
        <p:nvPicPr>
          <p:cNvPr id="5" name="Рисунок 4" descr="заяц slide0002_image001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276872"/>
            <a:ext cx="2376264" cy="2597431"/>
          </a:xfrm>
          <a:prstGeom prst="rect">
            <a:avLst/>
          </a:prstGeom>
        </p:spPr>
      </p:pic>
      <p:pic>
        <p:nvPicPr>
          <p:cNvPr id="6" name="Рисунок 5" descr="ёжик ezh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2060848"/>
            <a:ext cx="2808312" cy="20036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9912" y="2348880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Ёж   </a:t>
            </a:r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12</a:t>
            </a:r>
            <a:endParaRPr lang="ru-RU" sz="6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5301208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Заяц   </a:t>
            </a:r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4</a:t>
            </a:r>
            <a:endParaRPr lang="ru-RU" sz="6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4797152"/>
            <a:ext cx="1584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Барсук  </a:t>
            </a:r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2</a:t>
            </a:r>
            <a:endParaRPr lang="ru-RU" sz="6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170080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4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0080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3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170080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6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170080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10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76256" y="170080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latin typeface="Monotype Corsiva" pitchFamily="66" charset="0"/>
              </a:rPr>
              <a:t>5</a:t>
            </a:r>
            <a:endParaRPr lang="ru-RU" sz="3600" b="1" i="1" dirty="0">
              <a:latin typeface="Monotype Corsiva" pitchFamily="66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403648" y="1916832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.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059832" y="1916832"/>
            <a:ext cx="7920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:</a:t>
            </a:r>
            <a:endParaRPr lang="ru-RU" sz="2800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4716016" y="1916832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.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6228184" y="1916832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: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7956376" y="2132856"/>
            <a:ext cx="45719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7740352" y="1916832"/>
            <a:ext cx="7920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.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357301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9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95736" y="357301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64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07904" y="357301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10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20072" y="357301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8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32240" y="357301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9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1547664" y="3789040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+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3059832" y="3789040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: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4644008" y="3789040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+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6156176" y="3789040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: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7596336" y="3789040"/>
            <a:ext cx="7920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=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3203848" y="5301208"/>
            <a:ext cx="10081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=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55976" y="4725144"/>
            <a:ext cx="1728192" cy="1706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Monotype Corsiva" pitchFamily="66" charset="0"/>
              </a:rPr>
              <a:t>?</a:t>
            </a:r>
            <a:endParaRPr lang="ru-RU" sz="66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468</TotalTime>
  <Words>1032</Words>
  <Application>Microsoft Office PowerPoint</Application>
  <PresentationFormat>Экран (4:3)</PresentationFormat>
  <Paragraphs>342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Calibri</vt:lpstr>
      <vt:lpstr>Constantia</vt:lpstr>
      <vt:lpstr>Monotype Corsiva</vt:lpstr>
      <vt:lpstr>Wingdings 2</vt:lpstr>
      <vt:lpstr>Поток</vt:lpstr>
      <vt:lpstr>Математика 4 класс</vt:lpstr>
      <vt:lpstr>  «Математическая цепочка» Врачи  утверждают,  что  если  съесть  600 г  этой ягоды, то  человек  запасется  витаминами  на  всю зиму.      О  какой  лечебной  ягоде  идёт  речь?</vt:lpstr>
      <vt:lpstr>Презентация PowerPoint</vt:lpstr>
      <vt:lpstr>Ответ: 75</vt:lpstr>
      <vt:lpstr>  Решаем устно:</vt:lpstr>
      <vt:lpstr>Задача на движение</vt:lpstr>
      <vt:lpstr>S : V = t</vt:lpstr>
      <vt:lpstr>«Математическая цепочка»  Какой зверь самый чистоплотный?</vt:lpstr>
      <vt:lpstr>Презентация PowerPoint</vt:lpstr>
      <vt:lpstr>Ответ:  2 </vt:lpstr>
      <vt:lpstr>Считаем устно:</vt:lpstr>
      <vt:lpstr>Задача на движение За 2 часа велосипедист проехал 18 км. Сколько километров он проедет за 3 ч с той же скоростью?</vt:lpstr>
      <vt:lpstr>S : t = V               V .  t  = S</vt:lpstr>
      <vt:lpstr>«Математическая цепочка»  Этот русский учёный родился в Архангельской губернии, в рыбацкой семье. Пешком отправился учиться в Москву, стал поэтом, химиком, физиком, астрономом. Кто он?</vt:lpstr>
      <vt:lpstr>Презентация PowerPoint</vt:lpstr>
      <vt:lpstr>Ответ:  65</vt:lpstr>
      <vt:lpstr>   </vt:lpstr>
      <vt:lpstr>«Расшифруй»:  имя учёного физика, лауреата Нобелевской премии</vt:lpstr>
      <vt:lpstr>«Расшифруй»:</vt:lpstr>
      <vt:lpstr>Презентация PowerPoint</vt:lpstr>
      <vt:lpstr>Считаем устно: Игра «Молчанка»</vt:lpstr>
      <vt:lpstr>   Считаем устно: </vt:lpstr>
      <vt:lpstr>Московский Кремль</vt:lpstr>
      <vt:lpstr>Ответ:</vt:lpstr>
      <vt:lpstr>Ров первого деревянного Кремля имел глубину 5 м, а ширину – в 3 раза больше, чем глубину. Вычислите ширину рва.</vt:lpstr>
      <vt:lpstr>Ответ:</vt:lpstr>
      <vt:lpstr>Внутренние детали Московского Кремля сделаны из этого дерева и служат уже 500 лет. </vt:lpstr>
      <vt:lpstr>Презентация PowerPoint</vt:lpstr>
      <vt:lpstr>Ответ:  74</vt:lpstr>
      <vt:lpstr>Сколько прямоугольников  изображено на чертеже?</vt:lpstr>
      <vt:lpstr> Ответ:</vt:lpstr>
      <vt:lpstr>Найдите закономерность и назовите следующие три числа:</vt:lpstr>
      <vt:lpstr>В какой стране родилась традиция отмечать Новый год?</vt:lpstr>
      <vt:lpstr>Презентация PowerPoint</vt:lpstr>
      <vt:lpstr>Ответ: 70</vt:lpstr>
      <vt:lpstr>Кто из великих музыкантов в 28 лет начал глохнуть, а в 48 окончательно потерял слух, но продолжал сочинять великую музыку до самой смерти?</vt:lpstr>
      <vt:lpstr>Презентация PowerPoint</vt:lpstr>
      <vt:lpstr>Правильный ответ: 90</vt:lpstr>
      <vt:lpstr>Считаем устно:</vt:lpstr>
      <vt:lpstr>Сравните числа: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4 класс</dc:title>
  <dc:creator>Пользователь</dc:creator>
  <cp:lastModifiedBy>Семья</cp:lastModifiedBy>
  <cp:revision>53</cp:revision>
  <dcterms:created xsi:type="dcterms:W3CDTF">2013-11-10T03:06:04Z</dcterms:created>
  <dcterms:modified xsi:type="dcterms:W3CDTF">2015-04-04T20:04:50Z</dcterms:modified>
</cp:coreProperties>
</file>