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6" r:id="rId6"/>
    <p:sldId id="264" r:id="rId7"/>
    <p:sldId id="262" r:id="rId8"/>
    <p:sldId id="261" r:id="rId9"/>
    <p:sldId id="267" r:id="rId10"/>
    <p:sldId id="268" r:id="rId11"/>
    <p:sldId id="269" r:id="rId12"/>
    <p:sldId id="270" r:id="rId13"/>
    <p:sldId id="271" r:id="rId14"/>
    <p:sldId id="272" r:id="rId15"/>
    <p:sldId id="265" r:id="rId16"/>
    <p:sldId id="260" r:id="rId17"/>
    <p:sldId id="26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50" d="100"/>
          <a:sy n="50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13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13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220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12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83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74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34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45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0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8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Haga clic para modificar el estilo de título del patrón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Haga clic para modificar el estilo de texto del patrón</a:t>
            </a:r>
          </a:p>
          <a:p>
            <a:pPr lvl="1"/>
            <a:r>
              <a:rPr lang="ru-RU" smtClean="0"/>
              <a:t>Segundo nivel</a:t>
            </a:r>
          </a:p>
          <a:p>
            <a:pPr lvl="2"/>
            <a:r>
              <a:rPr lang="ru-RU" smtClean="0"/>
              <a:t>Tercer nivel</a:t>
            </a:r>
          </a:p>
          <a:p>
            <a:pPr lvl="3"/>
            <a:r>
              <a:rPr lang="ru-RU" smtClean="0"/>
              <a:t>Cuarto nivel</a:t>
            </a:r>
          </a:p>
          <a:p>
            <a:pPr lvl="4"/>
            <a:r>
              <a:rPr lang="ru-RU" smtClean="0"/>
              <a:t>Quinto nivel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68CD6-AD89-408C-9201-B328F2E75B9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5408D-0346-46B1-A313-A318C869AFA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300889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Деятельность-способ существования людей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Выполнила </a:t>
            </a:r>
            <a:r>
              <a:rPr lang="ru-RU" dirty="0" err="1" smtClean="0"/>
              <a:t>Ризатдинова</a:t>
            </a:r>
            <a:r>
              <a:rPr lang="ru-RU" dirty="0" smtClean="0"/>
              <a:t> </a:t>
            </a:r>
            <a:r>
              <a:rPr lang="ru-RU" dirty="0" err="1" smtClean="0"/>
              <a:t>Ризида</a:t>
            </a:r>
            <a:r>
              <a:rPr lang="ru-RU" dirty="0" smtClean="0"/>
              <a:t> </a:t>
            </a:r>
            <a:r>
              <a:rPr lang="ru-RU" dirty="0" err="1" smtClean="0"/>
              <a:t>Ибрагимовна</a:t>
            </a:r>
            <a:r>
              <a:rPr lang="ru-RU" dirty="0" smtClean="0"/>
              <a:t>, учитель </a:t>
            </a:r>
            <a:r>
              <a:rPr lang="ru-RU" dirty="0" smtClean="0"/>
              <a:t>истории </a:t>
            </a:r>
            <a:r>
              <a:rPr lang="ru-RU" smtClean="0"/>
              <a:t>и обществознания</a:t>
            </a:r>
            <a:endParaRPr lang="ru-RU" dirty="0" smtClean="0"/>
          </a:p>
          <a:p>
            <a:r>
              <a:rPr lang="ru-RU" dirty="0" smtClean="0"/>
              <a:t>МОУ СШИ №2 г. Магнитогорска</a:t>
            </a:r>
          </a:p>
        </p:txBody>
      </p:sp>
    </p:spTree>
    <p:extLst>
      <p:ext uri="{BB962C8B-B14F-4D97-AF65-F5344CB8AC3E}">
        <p14:creationId xmlns:p14="http://schemas.microsoft.com/office/powerpoint/2010/main" val="64953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труда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092" y="1219200"/>
            <a:ext cx="7479957" cy="5461686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Физический</a:t>
            </a:r>
            <a:r>
              <a:rPr lang="ru-RU" dirty="0"/>
              <a:t> – </a:t>
            </a:r>
            <a:r>
              <a:rPr lang="ru-RU" dirty="0" smtClean="0"/>
              <a:t>труд, в ходе которого есть </a:t>
            </a:r>
            <a:r>
              <a:rPr lang="ru-RU" dirty="0"/>
              <a:t>нагрузка на организм человека, на его опорно-двигательный аппарат .</a:t>
            </a:r>
          </a:p>
          <a:p>
            <a:r>
              <a:rPr lang="ru-RU" dirty="0"/>
              <a:t>Физический труд бывает: ручной, механизированный, труд на конвейерном производстве, </a:t>
            </a:r>
            <a:r>
              <a:rPr lang="ru-RU" dirty="0" smtClean="0"/>
              <a:t>автоматизированный.</a:t>
            </a:r>
          </a:p>
          <a:p>
            <a:r>
              <a:rPr lang="ru-RU" b="1" dirty="0" smtClean="0"/>
              <a:t>Умственный</a:t>
            </a:r>
            <a:r>
              <a:rPr lang="ru-RU" dirty="0" smtClean="0"/>
              <a:t> </a:t>
            </a:r>
            <a:r>
              <a:rPr lang="ru-RU" dirty="0"/>
              <a:t>– связан с обработкой, усвоением информации, требует напряжения внимания, памяти, активизации процессов мышления.</a:t>
            </a:r>
          </a:p>
          <a:p>
            <a:r>
              <a:rPr lang="ru-RU" b="1" dirty="0"/>
              <a:t>Смешанный</a:t>
            </a:r>
            <a:r>
              <a:rPr lang="ru-RU" dirty="0"/>
              <a:t> – труд, требующий сочетания и физических, и умственных усилий.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059" y="274638"/>
            <a:ext cx="3111071" cy="2142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829" y="3328085"/>
            <a:ext cx="3218342" cy="215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898" y="1228168"/>
            <a:ext cx="7587048" cy="5568047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Игра</a:t>
            </a:r>
            <a:r>
              <a:rPr lang="ru-RU" dirty="0"/>
              <a:t> — это вид непродуктивной деятельности, для которой важен сам процесс, а не </a:t>
            </a:r>
            <a:r>
              <a:rPr lang="ru-RU" dirty="0" smtClean="0"/>
              <a:t>результат.</a:t>
            </a:r>
          </a:p>
          <a:p>
            <a:r>
              <a:rPr lang="ru-RU" b="1" dirty="0" smtClean="0"/>
              <a:t>Характерные </a:t>
            </a:r>
            <a:r>
              <a:rPr lang="ru-RU" b="1" dirty="0"/>
              <a:t>черты игры как вида </a:t>
            </a:r>
            <a:r>
              <a:rPr lang="ru-RU" b="1" dirty="0" smtClean="0"/>
              <a:t>деятельности:</a:t>
            </a:r>
          </a:p>
          <a:p>
            <a:r>
              <a:rPr lang="ru-RU" dirty="0" smtClean="0"/>
              <a:t>Условная </a:t>
            </a:r>
            <a:r>
              <a:rPr lang="ru-RU" dirty="0"/>
              <a:t>ситуация</a:t>
            </a:r>
          </a:p>
          <a:p>
            <a:r>
              <a:rPr lang="ru-RU" dirty="0"/>
              <a:t>Наличие определённых правил для </a:t>
            </a:r>
            <a:r>
              <a:rPr lang="ru-RU" dirty="0" smtClean="0"/>
              <a:t>игры</a:t>
            </a:r>
            <a:endParaRPr lang="ru-RU" dirty="0"/>
          </a:p>
          <a:p>
            <a:r>
              <a:rPr lang="ru-RU" dirty="0"/>
              <a:t>Использование предметов, замещающих </a:t>
            </a:r>
            <a:r>
              <a:rPr lang="ru-RU" dirty="0" smtClean="0"/>
              <a:t>реальные</a:t>
            </a:r>
            <a:endParaRPr lang="ru-RU" dirty="0"/>
          </a:p>
          <a:p>
            <a:r>
              <a:rPr lang="ru-RU" dirty="0"/>
              <a:t>Своеобразные цели </a:t>
            </a:r>
            <a:r>
              <a:rPr lang="ru-RU" dirty="0" smtClean="0"/>
              <a:t>(формирование </a:t>
            </a:r>
            <a:r>
              <a:rPr lang="ru-RU" dirty="0"/>
              <a:t>определённых навыков деловой беседы и другие)</a:t>
            </a:r>
          </a:p>
          <a:p>
            <a:r>
              <a:rPr lang="ru-RU" dirty="0"/>
              <a:t>Игра способствует развитию нравственных качеств личности, формированию определённых умений и навыков.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192" y="274638"/>
            <a:ext cx="3723208" cy="2795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216" y="3293075"/>
            <a:ext cx="3468130" cy="26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4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9395" y="1417638"/>
            <a:ext cx="6532605" cy="570058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Учение</a:t>
            </a:r>
            <a:r>
              <a:rPr lang="ru-RU" dirty="0" smtClean="0"/>
              <a:t>— </a:t>
            </a:r>
            <a:r>
              <a:rPr lang="ru-RU" dirty="0"/>
              <a:t>вид деятельности, в результате которой человек познаёт мир, общество, самого себя, приобретает знания, умения, навыки, которые необходимы </a:t>
            </a:r>
            <a:r>
              <a:rPr lang="ru-RU" dirty="0" smtClean="0"/>
              <a:t>ему </a:t>
            </a:r>
            <a:r>
              <a:rPr lang="ru-RU" dirty="0"/>
              <a:t>для успешной жизнедеятельности</a:t>
            </a:r>
            <a:r>
              <a:rPr lang="ru-RU" dirty="0" smtClean="0"/>
              <a:t>.</a:t>
            </a:r>
          </a:p>
          <a:p>
            <a:r>
              <a:rPr lang="ru-RU" b="1" dirty="0"/>
              <a:t>Виды </a:t>
            </a:r>
            <a:r>
              <a:rPr lang="ru-RU" b="1" dirty="0" smtClean="0"/>
              <a:t>учения</a:t>
            </a:r>
          </a:p>
          <a:p>
            <a:r>
              <a:rPr lang="ru-RU" dirty="0" smtClean="0"/>
              <a:t>Организованное (осуществляется </a:t>
            </a:r>
            <a:r>
              <a:rPr lang="ru-RU" dirty="0"/>
              <a:t>в учебных </a:t>
            </a:r>
            <a:r>
              <a:rPr lang="ru-RU" dirty="0" smtClean="0"/>
              <a:t>учреждениях)</a:t>
            </a:r>
            <a:endParaRPr lang="ru-RU" dirty="0"/>
          </a:p>
          <a:p>
            <a:r>
              <a:rPr lang="ru-RU" dirty="0"/>
              <a:t>Неорганизованное (</a:t>
            </a:r>
            <a:r>
              <a:rPr lang="ru-RU" dirty="0" smtClean="0"/>
              <a:t>побочный </a:t>
            </a:r>
            <a:r>
              <a:rPr lang="ru-RU" dirty="0"/>
              <a:t>результат основного вида деятельности)</a:t>
            </a:r>
          </a:p>
          <a:p>
            <a:r>
              <a:rPr lang="ru-RU" dirty="0"/>
              <a:t>Самообразование (самостоятельное приобретение человеком знаний и учений, в основе которого лежит личный интерес).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0" y="999568"/>
            <a:ext cx="3826476" cy="254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825" y="3934564"/>
            <a:ext cx="3831624" cy="255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Творческий характер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15763"/>
            <a:ext cx="7191632" cy="5342237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Творчество</a:t>
            </a:r>
            <a:r>
              <a:rPr lang="ru-RU" dirty="0"/>
              <a:t> — это любая деятельность </a:t>
            </a:r>
            <a:r>
              <a:rPr lang="ru-RU" dirty="0" smtClean="0"/>
              <a:t>человека,  </a:t>
            </a:r>
            <a:r>
              <a:rPr lang="ru-RU" dirty="0"/>
              <a:t>в результате которой  появляется что-то качественно новое, раньше не существовавшее и имеющее ценность для всего общества. Основной критерий творческой деятельности — </a:t>
            </a:r>
            <a:r>
              <a:rPr lang="ru-RU" b="1" dirty="0"/>
              <a:t>уникальность</a:t>
            </a:r>
            <a:r>
              <a:rPr lang="ru-RU" dirty="0"/>
              <a:t> её результата</a:t>
            </a:r>
            <a:r>
              <a:rPr lang="ru-RU" dirty="0" smtClean="0"/>
              <a:t>.</a:t>
            </a:r>
          </a:p>
          <a:p>
            <a:r>
              <a:rPr lang="ru-RU" b="1" dirty="0"/>
              <a:t>Механизм творческой </a:t>
            </a:r>
            <a:r>
              <a:rPr lang="ru-RU" b="1" dirty="0" smtClean="0"/>
              <a:t>деятельности:</a:t>
            </a:r>
          </a:p>
          <a:p>
            <a:r>
              <a:rPr lang="ru-RU" dirty="0" smtClean="0"/>
              <a:t>Комбинирование </a:t>
            </a:r>
            <a:r>
              <a:rPr lang="ru-RU" dirty="0"/>
              <a:t>уже имеющихся способов и методов деятельности в другом варианте.</a:t>
            </a:r>
          </a:p>
          <a:p>
            <a:r>
              <a:rPr lang="ru-RU" dirty="0"/>
              <a:t>Наличие </a:t>
            </a:r>
            <a:r>
              <a:rPr lang="ru-RU" dirty="0" smtClean="0"/>
              <a:t>воображения</a:t>
            </a:r>
          </a:p>
          <a:p>
            <a:r>
              <a:rPr lang="ru-RU" dirty="0" smtClean="0"/>
              <a:t>Фантазия</a:t>
            </a:r>
            <a:endParaRPr lang="ru-RU" dirty="0"/>
          </a:p>
          <a:p>
            <a:r>
              <a:rPr lang="ru-RU" dirty="0"/>
              <a:t>Интуиция — знание, предвидение ,появление которого невозможно объяснить.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32" y="1417638"/>
            <a:ext cx="3406894" cy="2434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255" y="4186881"/>
            <a:ext cx="3177080" cy="23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756" y="1540476"/>
            <a:ext cx="4308389" cy="4429169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В науке нет единого мнения по поводу того, является ли общение отдельной формой деятельности или сопутствует остальным видам. Но в любом случае, </a:t>
            </a:r>
            <a:r>
              <a:rPr lang="ru-RU" b="1" dirty="0"/>
              <a:t>общение</a:t>
            </a:r>
            <a:r>
              <a:rPr lang="ru-RU" dirty="0"/>
              <a:t> — это тоже деятельность, которая позволяет человеку стать личностью, помогает в освоении знаний, умений, навыков, облегчает любые виды деятельности.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99438" y="154047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</a:rPr>
              <a:t>Общение</a:t>
            </a:r>
            <a:r>
              <a:rPr lang="ru-RU" sz="2400" dirty="0">
                <a:solidFill>
                  <a:srgbClr val="0000CC"/>
                </a:solidFill>
              </a:rPr>
              <a:t> – это особая форма взаимодействия людей, установления между ними отношений, контактов, </a:t>
            </a:r>
            <a:r>
              <a:rPr lang="ru-RU" sz="2400" dirty="0" smtClean="0">
                <a:solidFill>
                  <a:srgbClr val="0000CC"/>
                </a:solidFill>
              </a:rPr>
              <a:t>связей. Важным </a:t>
            </a:r>
            <a:r>
              <a:rPr lang="ru-RU" sz="2400" dirty="0">
                <a:solidFill>
                  <a:srgbClr val="0000CC"/>
                </a:solidFill>
              </a:rPr>
              <a:t>средством общения является язык, речь (вербальное общение), хотя большое место занимают жесты, мимика, поза (невербальное общение).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438" y="4218132"/>
            <a:ext cx="3219260" cy="2548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897" y="4340970"/>
            <a:ext cx="3880022" cy="239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Познание и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805" y="1484873"/>
            <a:ext cx="7315199" cy="470998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Познание человеком мира неразрывно связано с его умственной деятельностью. Познание является результатом накопления знаний об обществе и окружающей среде, которое происходит с помощью учебы. Учебу как инструмент познания мира человеком не следует рассматривать в узком смысле – это может быть как учебный процесс в школе, так и прием традиции о опыта предшествующих </a:t>
            </a:r>
            <a:r>
              <a:rPr lang="ru-RU" dirty="0" smtClean="0"/>
              <a:t>поколений. Познание </a:t>
            </a:r>
            <a:r>
              <a:rPr lang="ru-RU" dirty="0"/>
              <a:t>человеком мира происходит двумя путями – </a:t>
            </a:r>
            <a:r>
              <a:rPr lang="ru-RU" b="1" dirty="0"/>
              <a:t>рациональным и иррациональным</a:t>
            </a:r>
            <a:r>
              <a:rPr lang="ru-RU" dirty="0"/>
              <a:t>. Рациональный метод заключается в познании при помощи учебы труда и игры, иррациональный – методов чувств, которые зарождаются на интуитивном уровне.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960" y="1318054"/>
            <a:ext cx="3952934" cy="2222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055" y="3929448"/>
            <a:ext cx="3278564" cy="245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5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Связь человека и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227" y="1532969"/>
            <a:ext cx="7331676" cy="4708526"/>
          </a:xfrm>
        </p:spPr>
        <p:txBody>
          <a:bodyPr/>
          <a:lstStyle/>
          <a:p>
            <a:r>
              <a:rPr lang="ru-RU" dirty="0"/>
              <a:t>Деятельность есть непременное условие человеческой жизни: она создала самого человека, сохранила его в истории и предопределила поступательное развитие культуры. Следовательно, человека вне деятельности не существует. Верно и обратное: нет деятельности без человека. Только человек способен к трудовой, духовной и иной преобразовательной деятельности.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303" y="2191995"/>
            <a:ext cx="3279432" cy="32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3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5016" y="3618472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8800" dirty="0" smtClean="0"/>
              <a:t>Спасибо за внимание!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242306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деятельность?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994" y="1417638"/>
            <a:ext cx="8526162" cy="4033753"/>
          </a:xfrm>
        </p:spPr>
        <p:txBody>
          <a:bodyPr/>
          <a:lstStyle/>
          <a:p>
            <a:r>
              <a:rPr lang="ru-RU" u="sng" dirty="0"/>
              <a:t>Деятельность</a:t>
            </a:r>
            <a:r>
              <a:rPr lang="ru-RU" dirty="0"/>
              <a:t> — процесс активного взаимодействия субъекта с объектом, во время которого субъект удовлетворяет какие-либо свои потребности, достигает цели. Деятельностью можно назвать любую активность человека, которой он сам придает некоторый смысл. Деятельность характеризует сознательную сторону личности </a:t>
            </a:r>
            <a:r>
              <a:rPr lang="ru-RU" dirty="0" smtClean="0"/>
              <a:t>человека.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368" y="3949329"/>
            <a:ext cx="3838832" cy="26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995" y="1449860"/>
            <a:ext cx="11252886" cy="469556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Под </a:t>
            </a:r>
            <a:r>
              <a:rPr lang="ru-RU" u="sng" dirty="0"/>
              <a:t>деятельностью</a:t>
            </a:r>
            <a:r>
              <a:rPr lang="ru-RU" dirty="0"/>
              <a:t> понимают специфически человеческий способ активного отношения к миру — процесс, в ходе которого человек творчески преобразует окружающий мир, превращая себя в деятельного субъекта, а осваиваемые явления — в объект своей деятельности.</a:t>
            </a:r>
          </a:p>
          <a:p>
            <a:endParaRPr lang="ru-RU" dirty="0"/>
          </a:p>
          <a:p>
            <a:r>
              <a:rPr lang="ru-RU" dirty="0"/>
              <a:t>Под </a:t>
            </a:r>
            <a:r>
              <a:rPr lang="ru-RU" u="sng" dirty="0"/>
              <a:t>субъектом</a:t>
            </a:r>
            <a:r>
              <a:rPr lang="ru-RU" dirty="0"/>
              <a:t> здесь понимается источник активности, действующее лицо. Поскольку активность проявляет, как правило, человек, то чаше всего именно он именуется субъектом.</a:t>
            </a:r>
          </a:p>
          <a:p>
            <a:endParaRPr lang="ru-RU" dirty="0"/>
          </a:p>
          <a:p>
            <a:r>
              <a:rPr lang="ru-RU" u="sng" dirty="0"/>
              <a:t>Объектом</a:t>
            </a:r>
            <a:r>
              <a:rPr lang="ru-RU" dirty="0"/>
              <a:t> называют </a:t>
            </a:r>
            <a:r>
              <a:rPr lang="ru-RU" dirty="0" smtClean="0"/>
              <a:t>пассивную  </a:t>
            </a:r>
            <a:r>
              <a:rPr lang="ru-RU" dirty="0"/>
              <a:t>сторону взаимоотношений, над которой производится деятельность. Объектом деятельности может быть природный материал или предмет (земля в сельскохозяйственной деятельности), другой человек (студент как объект обучения) или сам субъект (в случае самообразования, спортивных тренировок).</a:t>
            </a:r>
          </a:p>
        </p:txBody>
      </p:sp>
    </p:spTree>
    <p:extLst>
      <p:ext uri="{BB962C8B-B14F-4D97-AF65-F5344CB8AC3E}">
        <p14:creationId xmlns:p14="http://schemas.microsoft.com/office/powerpoint/2010/main" val="110530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активность?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0583" y="1730676"/>
            <a:ext cx="6153665" cy="4708526"/>
          </a:xfrm>
        </p:spPr>
        <p:txBody>
          <a:bodyPr>
            <a:normAutofit fontScale="92500" lnSpcReduction="10000"/>
          </a:bodyPr>
          <a:lstStyle/>
          <a:p>
            <a:r>
              <a:rPr lang="ru-RU" u="sng" dirty="0"/>
              <a:t>Активность</a:t>
            </a:r>
            <a:r>
              <a:rPr lang="ru-RU" dirty="0"/>
              <a:t> - понятие, указывающее на способность живых существ производить спонтанные движения и изменяться под воздействием внешних или внутренних стимулов-раздражителей.</a:t>
            </a:r>
          </a:p>
          <a:p>
            <a:r>
              <a:rPr lang="ru-RU" dirty="0" smtClean="0"/>
              <a:t>Необходимо </a:t>
            </a:r>
            <a:r>
              <a:rPr lang="ru-RU" dirty="0"/>
              <a:t>отличать деятельность от активности - два совершенно разных понятия. Деятельность </a:t>
            </a:r>
            <a:r>
              <a:rPr lang="ru-RU" b="1" dirty="0"/>
              <a:t>характерна только для человека</a:t>
            </a:r>
            <a:r>
              <a:rPr lang="ru-RU" dirty="0"/>
              <a:t>, в то время как активность - </a:t>
            </a:r>
            <a:r>
              <a:rPr lang="ru-RU" b="1" dirty="0"/>
              <a:t>черта представителей животного мира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0" y="1153297"/>
            <a:ext cx="3412741" cy="2316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401" y="3550508"/>
            <a:ext cx="3011716" cy="30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7545" y="1417638"/>
            <a:ext cx="6738551" cy="5440361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Субъекты, объекты.</a:t>
            </a:r>
          </a:p>
          <a:p>
            <a:r>
              <a:rPr lang="ru-RU" dirty="0" smtClean="0"/>
              <a:t>Мотив </a:t>
            </a:r>
            <a:r>
              <a:rPr lang="ru-RU" dirty="0"/>
              <a:t>деятельности, </a:t>
            </a:r>
            <a:r>
              <a:rPr lang="ru-RU" dirty="0" smtClean="0"/>
              <a:t>т.е. причины, побуждаемые </a:t>
            </a:r>
            <a:r>
              <a:rPr lang="ru-RU" dirty="0"/>
              <a:t>человека совершать </a:t>
            </a:r>
            <a:r>
              <a:rPr lang="ru-RU" dirty="0" smtClean="0"/>
              <a:t>действия.</a:t>
            </a:r>
          </a:p>
          <a:p>
            <a:r>
              <a:rPr lang="ru-RU" dirty="0" smtClean="0"/>
              <a:t>Цель </a:t>
            </a:r>
            <a:r>
              <a:rPr lang="ru-RU" dirty="0"/>
              <a:t>деятельности – наличие осознанного образа результата </a:t>
            </a:r>
            <a:r>
              <a:rPr lang="ru-RU" dirty="0" smtClean="0"/>
              <a:t>деятельности.</a:t>
            </a:r>
            <a:endParaRPr lang="ru-RU" dirty="0"/>
          </a:p>
          <a:p>
            <a:r>
              <a:rPr lang="ru-RU" dirty="0"/>
              <a:t>Средства — </a:t>
            </a:r>
            <a:r>
              <a:rPr lang="ru-RU" dirty="0" smtClean="0"/>
              <a:t>т.е. </a:t>
            </a:r>
            <a:r>
              <a:rPr lang="ru-RU" dirty="0"/>
              <a:t>методы, способы, предметы, которые используются для достижения цели.</a:t>
            </a:r>
          </a:p>
          <a:p>
            <a:r>
              <a:rPr lang="ru-RU" dirty="0"/>
              <a:t>Процесс деятельности – </a:t>
            </a:r>
            <a:r>
              <a:rPr lang="ru-RU" dirty="0" smtClean="0"/>
              <a:t>действия, направленные </a:t>
            </a:r>
            <a:r>
              <a:rPr lang="ru-RU" dirty="0"/>
              <a:t>на достижение результата.</a:t>
            </a:r>
          </a:p>
          <a:p>
            <a:r>
              <a:rPr lang="ru-RU" dirty="0"/>
              <a:t>Итог деятельности – </a:t>
            </a:r>
            <a:r>
              <a:rPr lang="ru-RU" dirty="0" smtClean="0"/>
              <a:t>результат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15978"/>
            <a:ext cx="4311993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2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Черты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045" y="1540477"/>
            <a:ext cx="6837404" cy="5317523"/>
          </a:xfrm>
        </p:spPr>
        <p:txBody>
          <a:bodyPr>
            <a:normAutofit/>
          </a:bodyPr>
          <a:lstStyle/>
          <a:p>
            <a:r>
              <a:rPr lang="ru-RU" dirty="0"/>
              <a:t>Черты деятельности:</a:t>
            </a:r>
          </a:p>
          <a:p>
            <a:pPr marL="0" indent="0">
              <a:buNone/>
            </a:pPr>
            <a:r>
              <a:rPr lang="ru-RU" dirty="0" smtClean="0"/>
              <a:t>— </a:t>
            </a:r>
            <a:r>
              <a:rPr lang="ru-RU" dirty="0"/>
              <a:t>сознательность (цели)</a:t>
            </a:r>
          </a:p>
          <a:p>
            <a:pPr marL="0" indent="0">
              <a:buNone/>
            </a:pPr>
            <a:r>
              <a:rPr lang="ru-RU" dirty="0" smtClean="0"/>
              <a:t>— </a:t>
            </a:r>
            <a:r>
              <a:rPr lang="ru-RU" dirty="0"/>
              <a:t>продуктивность (получение результата)</a:t>
            </a:r>
          </a:p>
          <a:p>
            <a:pPr marL="0" indent="0">
              <a:buNone/>
            </a:pPr>
            <a:r>
              <a:rPr lang="ru-RU" dirty="0" smtClean="0"/>
              <a:t>— </a:t>
            </a:r>
            <a:r>
              <a:rPr lang="ru-RU" dirty="0"/>
              <a:t>носит преобразующий характер (изменяет мир и самого себя – привычки, способности)</a:t>
            </a:r>
          </a:p>
          <a:p>
            <a:pPr marL="0" indent="0">
              <a:buNone/>
            </a:pPr>
            <a:r>
              <a:rPr lang="ru-RU" dirty="0" smtClean="0"/>
              <a:t>— </a:t>
            </a:r>
            <a:r>
              <a:rPr lang="ru-RU" dirty="0"/>
              <a:t>носит общественный характер (отношения с другими людьми)</a:t>
            </a:r>
          </a:p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именно те особенности, которые от­личают человеческую деятельность от поведения живот­ных.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217" y="1417638"/>
            <a:ext cx="5321642" cy="41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6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u="sng" dirty="0"/>
              <a:t>Материальная </a:t>
            </a:r>
            <a:r>
              <a:rPr lang="ru-RU" dirty="0"/>
              <a:t>(материально-производственная и социально-преобразовательная) и </a:t>
            </a:r>
            <a:r>
              <a:rPr lang="ru-RU" b="1" u="sng" dirty="0"/>
              <a:t>духовная </a:t>
            </a:r>
            <a:r>
              <a:rPr lang="ru-RU" dirty="0"/>
              <a:t>(познавательная, ценностно-ориентированная, прогностическая)</a:t>
            </a:r>
          </a:p>
          <a:p>
            <a:r>
              <a:rPr lang="ru-RU" dirty="0"/>
              <a:t>По </a:t>
            </a:r>
            <a:r>
              <a:rPr lang="ru-RU" u="sng" dirty="0"/>
              <a:t>субъекту</a:t>
            </a:r>
            <a:r>
              <a:rPr lang="ru-RU" dirty="0"/>
              <a:t>: индивидуальная – коллективная</a:t>
            </a:r>
            <a:br>
              <a:rPr lang="ru-RU" dirty="0"/>
            </a:br>
            <a:r>
              <a:rPr lang="ru-RU" dirty="0"/>
              <a:t>По </a:t>
            </a:r>
            <a:r>
              <a:rPr lang="ru-RU" u="sng" dirty="0"/>
              <a:t>характеру</a:t>
            </a:r>
            <a:r>
              <a:rPr lang="ru-RU" dirty="0"/>
              <a:t>: репродуктивная – творческая</a:t>
            </a:r>
            <a:br>
              <a:rPr lang="ru-RU" dirty="0"/>
            </a:br>
            <a:r>
              <a:rPr lang="ru-RU" dirty="0"/>
              <a:t>По </a:t>
            </a:r>
            <a:r>
              <a:rPr lang="ru-RU" u="sng" dirty="0"/>
              <a:t>соответствию правовым нормам: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законная – незаконная</a:t>
            </a:r>
            <a:br>
              <a:rPr lang="ru-RU" dirty="0"/>
            </a:br>
            <a:r>
              <a:rPr lang="ru-RU" dirty="0"/>
              <a:t>По </a:t>
            </a:r>
            <a:r>
              <a:rPr lang="ru-RU" u="sng" dirty="0"/>
              <a:t>соответствию моральным нормам</a:t>
            </a:r>
            <a:r>
              <a:rPr lang="ru-RU" dirty="0"/>
              <a:t>: </a:t>
            </a:r>
            <a:br>
              <a:rPr lang="ru-RU" dirty="0"/>
            </a:br>
            <a:r>
              <a:rPr lang="ru-RU" dirty="0"/>
              <a:t>моральная – аморальная</a:t>
            </a:r>
            <a:br>
              <a:rPr lang="ru-RU" dirty="0"/>
            </a:br>
            <a:r>
              <a:rPr lang="ru-RU" dirty="0"/>
              <a:t>По </a:t>
            </a:r>
            <a:r>
              <a:rPr lang="ru-RU" u="sng" dirty="0"/>
              <a:t>соотношению с общественным прогрессом</a:t>
            </a:r>
            <a:r>
              <a:rPr lang="ru-RU" dirty="0"/>
              <a:t>: прогрессивная – реакционная</a:t>
            </a:r>
            <a:br>
              <a:rPr lang="ru-RU" dirty="0"/>
            </a:br>
            <a:r>
              <a:rPr lang="ru-RU" dirty="0"/>
              <a:t>По зависимости от сфер общественной жизни: экономическая, социальная, политическая, духовная</a:t>
            </a:r>
            <a:br>
              <a:rPr lang="ru-RU" dirty="0"/>
            </a:br>
            <a:r>
              <a:rPr lang="ru-RU" dirty="0"/>
              <a:t>По </a:t>
            </a:r>
            <a:r>
              <a:rPr lang="ru-RU" u="sng" dirty="0"/>
              <a:t>особенностям проявления человеческой активности</a:t>
            </a:r>
            <a:r>
              <a:rPr lang="ru-RU" dirty="0"/>
              <a:t>: внешняя – внутренняя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0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Формы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940" y="1837038"/>
            <a:ext cx="7076303" cy="439621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1. Труд (направлен на достижение цели, практическая полезность, мастерство, развитие личности, преобразование)</a:t>
            </a:r>
          </a:p>
          <a:p>
            <a:pPr marL="0" indent="0">
              <a:buNone/>
            </a:pPr>
            <a:r>
              <a:rPr lang="ru-RU" dirty="0"/>
              <a:t>2. Игра (процесс игры важнее ее цели; двойственный характер игры: реальный и условный)</a:t>
            </a:r>
          </a:p>
          <a:p>
            <a:pPr marL="0" indent="0">
              <a:buNone/>
            </a:pPr>
            <a:r>
              <a:rPr lang="ru-RU" dirty="0"/>
              <a:t>3. Учение (познание нового)</a:t>
            </a:r>
          </a:p>
          <a:p>
            <a:pPr marL="0" indent="0">
              <a:buNone/>
            </a:pPr>
            <a:r>
              <a:rPr lang="ru-RU" dirty="0"/>
              <a:t>4. Общение (обмен идеями, эмоциями)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978" y="644611"/>
            <a:ext cx="2295422" cy="2384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344" y="3103069"/>
            <a:ext cx="4089962" cy="30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5525" y="1894703"/>
            <a:ext cx="7397578" cy="5231026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Труд</a:t>
            </a:r>
            <a:r>
              <a:rPr lang="ru-RU" dirty="0"/>
              <a:t> – это вид деятельности, который направлен на создание материальных и духовных продуктов, для удовлетворения определённых потребностей человека и общества</a:t>
            </a:r>
            <a:r>
              <a:rPr lang="ru-RU" dirty="0" smtClean="0"/>
              <a:t>.</a:t>
            </a:r>
          </a:p>
          <a:p>
            <a:r>
              <a:rPr lang="ru-RU" b="1" dirty="0"/>
              <a:t>Характерные черты труда как вида </a:t>
            </a:r>
            <a:r>
              <a:rPr lang="ru-RU" b="1" dirty="0" smtClean="0"/>
              <a:t>деятельности:</a:t>
            </a:r>
          </a:p>
          <a:p>
            <a:r>
              <a:rPr lang="ru-RU" dirty="0" smtClean="0"/>
              <a:t>Целесообразность (необходимость</a:t>
            </a:r>
            <a:r>
              <a:rPr lang="ru-RU" dirty="0"/>
              <a:t>)</a:t>
            </a:r>
          </a:p>
          <a:p>
            <a:r>
              <a:rPr lang="ru-RU" dirty="0"/>
              <a:t>Наличие </a:t>
            </a:r>
            <a:r>
              <a:rPr lang="ru-RU" dirty="0" smtClean="0"/>
              <a:t>целей</a:t>
            </a:r>
            <a:endParaRPr lang="ru-RU" dirty="0"/>
          </a:p>
          <a:p>
            <a:r>
              <a:rPr lang="ru-RU" dirty="0"/>
              <a:t>Наличие знаний, </a:t>
            </a:r>
            <a:r>
              <a:rPr lang="ru-RU" dirty="0" smtClean="0"/>
              <a:t>умений.</a:t>
            </a:r>
            <a:endParaRPr lang="ru-RU" dirty="0"/>
          </a:p>
          <a:p>
            <a:r>
              <a:rPr lang="ru-RU" dirty="0" smtClean="0"/>
              <a:t>Полезность</a:t>
            </a:r>
            <a:endParaRPr lang="ru-RU" dirty="0"/>
          </a:p>
          <a:p>
            <a:r>
              <a:rPr lang="ru-RU" dirty="0"/>
              <a:t>Развитие </a:t>
            </a:r>
            <a:r>
              <a:rPr lang="ru-RU" dirty="0" smtClean="0"/>
              <a:t>личности</a:t>
            </a:r>
            <a:endParaRPr lang="ru-RU" dirty="0"/>
          </a:p>
          <a:p>
            <a:r>
              <a:rPr lang="ru-RU" dirty="0"/>
              <a:t>Нацеленность на результат и получение его.</a:t>
            </a:r>
          </a:p>
          <a:p>
            <a:r>
              <a:rPr lang="ru-RU" dirty="0"/>
              <a:t>Преобразование мира, общества и самого человека.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06" y="350817"/>
            <a:ext cx="3916062" cy="2610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43" y="3525795"/>
            <a:ext cx="4151425" cy="27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78</TotalTime>
  <Words>962</Words>
  <Application>Microsoft Office PowerPoint</Application>
  <PresentationFormat>Произвольный</PresentationFormat>
  <Paragraphs>79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La mente</vt:lpstr>
      <vt:lpstr>Деятельность-способ существования людей</vt:lpstr>
      <vt:lpstr>Что такое деятельность?</vt:lpstr>
      <vt:lpstr>Презентация PowerPoint</vt:lpstr>
      <vt:lpstr>Что такое активность?</vt:lpstr>
      <vt:lpstr>Структура деятельности</vt:lpstr>
      <vt:lpstr>Черты деятельности</vt:lpstr>
      <vt:lpstr>Виды деятельности</vt:lpstr>
      <vt:lpstr>Формы деятельности</vt:lpstr>
      <vt:lpstr>Труд</vt:lpstr>
      <vt:lpstr>Виды труда</vt:lpstr>
      <vt:lpstr>Игра</vt:lpstr>
      <vt:lpstr>Учение</vt:lpstr>
      <vt:lpstr>Творческий характер деятельности</vt:lpstr>
      <vt:lpstr>Общение</vt:lpstr>
      <vt:lpstr>Познание и деятельность</vt:lpstr>
      <vt:lpstr>Связь человека и деятельности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Деятельность-способ существования людей</dc:title>
  <dc:creator>KASTEN_ELECTRONIK</dc:creator>
  <cp:lastModifiedBy>HP Mini</cp:lastModifiedBy>
  <cp:revision>11</cp:revision>
  <dcterms:created xsi:type="dcterms:W3CDTF">2017-09-22T05:49:50Z</dcterms:created>
  <dcterms:modified xsi:type="dcterms:W3CDTF">2017-11-10T18:46:27Z</dcterms:modified>
</cp:coreProperties>
</file>