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8" r:id="rId5"/>
    <p:sldId id="269" r:id="rId6"/>
    <p:sldId id="270" r:id="rId7"/>
    <p:sldId id="271" r:id="rId8"/>
    <p:sldId id="272" r:id="rId9"/>
    <p:sldId id="273" r:id="rId10"/>
    <p:sldId id="257" r:id="rId11"/>
    <p:sldId id="259" r:id="rId12"/>
    <p:sldId id="261" r:id="rId13"/>
    <p:sldId id="262" r:id="rId14"/>
    <p:sldId id="263" r:id="rId15"/>
    <p:sldId id="264" r:id="rId16"/>
    <p:sldId id="274" r:id="rId17"/>
    <p:sldId id="265" r:id="rId18"/>
    <p:sldId id="266" r:id="rId19"/>
    <p:sldId id="26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E6AA1AA-F043-4D88-AC92-49E4E043B783}" type="datetimeFigureOut">
              <a:rPr lang="ru-RU" smtClean="0"/>
              <a:t>15.02.2017</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AA000FF-3478-4966-9061-71780F6098C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E6AA1AA-F043-4D88-AC92-49E4E043B783}" type="datetimeFigureOut">
              <a:rPr lang="ru-RU" smtClean="0"/>
              <a:t>15.02.2017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AA000FF-3478-4966-9061-71780F6098C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E6AA1AA-F043-4D88-AC92-49E4E043B783}" type="datetimeFigureOut">
              <a:rPr lang="ru-RU" smtClean="0"/>
              <a:t>15.02.2017</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AA000FF-3478-4966-9061-71780F6098C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E6AA1AA-F043-4D88-AC92-49E4E043B783}" type="datetimeFigureOut">
              <a:rPr lang="ru-RU" smtClean="0"/>
              <a:t>15.02.2017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AA000FF-3478-4966-9061-71780F6098C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E6AA1AA-F043-4D88-AC92-49E4E043B783}" type="datetimeFigureOut">
              <a:rPr lang="ru-RU" smtClean="0"/>
              <a:t>15.02.2017</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6AA000FF-3478-4966-9061-71780F6098C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E6AA1AA-F043-4D88-AC92-49E4E043B783}" type="datetimeFigureOut">
              <a:rPr lang="ru-RU" smtClean="0"/>
              <a:t>15.02.2017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AA000FF-3478-4966-9061-71780F6098C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E6AA1AA-F043-4D88-AC92-49E4E043B783}" type="datetimeFigureOut">
              <a:rPr lang="ru-RU" smtClean="0"/>
              <a:t>15.02.2017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AA000FF-3478-4966-9061-71780F6098C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E6AA1AA-F043-4D88-AC92-49E4E043B783}" type="datetimeFigureOut">
              <a:rPr lang="ru-RU" smtClean="0"/>
              <a:t>15.02.2017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AA000FF-3478-4966-9061-71780F6098C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E6AA1AA-F043-4D88-AC92-49E4E043B783}" type="datetimeFigureOut">
              <a:rPr lang="ru-RU" smtClean="0"/>
              <a:t>15.02.2017</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6AA000FF-3478-4966-9061-71780F6098C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E6AA1AA-F043-4D88-AC92-49E4E043B783}" type="datetimeFigureOut">
              <a:rPr lang="ru-RU" smtClean="0"/>
              <a:t>15.02.2017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AA000FF-3478-4966-9061-71780F6098C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E6AA1AA-F043-4D88-AC92-49E4E043B783}" type="datetimeFigureOut">
              <a:rPr lang="ru-RU" smtClean="0"/>
              <a:t>15.02.2017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AA000FF-3478-4966-9061-71780F6098C3}"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E6AA1AA-F043-4D88-AC92-49E4E043B783}" type="datetimeFigureOut">
              <a:rPr lang="ru-RU" smtClean="0"/>
              <a:t>15.02.2017</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AA000FF-3478-4966-9061-71780F6098C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Конфликт</a:t>
            </a:r>
            <a:endParaRPr lang="ru-RU" dirty="0"/>
          </a:p>
        </p:txBody>
      </p:sp>
    </p:spTree>
    <p:extLst>
      <p:ext uri="{BB962C8B-B14F-4D97-AF65-F5344CB8AC3E}">
        <p14:creationId xmlns:p14="http://schemas.microsoft.com/office/powerpoint/2010/main" val="3277925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Стадии</a:t>
            </a:r>
            <a:endParaRPr lang="ru-RU" dirty="0"/>
          </a:p>
        </p:txBody>
      </p:sp>
      <p:sp>
        <p:nvSpPr>
          <p:cNvPr id="3" name="Объект 2"/>
          <p:cNvSpPr>
            <a:spLocks noGrp="1"/>
          </p:cNvSpPr>
          <p:nvPr>
            <p:ph idx="1"/>
          </p:nvPr>
        </p:nvSpPr>
        <p:spPr/>
        <p:txBody>
          <a:bodyPr/>
          <a:lstStyle/>
          <a:p>
            <a:r>
              <a:rPr lang="ru-RU" dirty="0" smtClean="0"/>
              <a:t>Возникновение конфликтной ситуации</a:t>
            </a:r>
          </a:p>
          <a:p>
            <a:r>
              <a:rPr lang="ru-RU" dirty="0" smtClean="0"/>
              <a:t>Осознание конфликта</a:t>
            </a:r>
          </a:p>
          <a:p>
            <a:r>
              <a:rPr lang="ru-RU" dirty="0" smtClean="0"/>
              <a:t>Проявление конфликтного поведения</a:t>
            </a:r>
          </a:p>
          <a:p>
            <a:r>
              <a:rPr lang="ru-RU" dirty="0" smtClean="0"/>
              <a:t>Углубление конфликта</a:t>
            </a:r>
          </a:p>
          <a:p>
            <a:r>
              <a:rPr lang="ru-RU" dirty="0" smtClean="0"/>
              <a:t>Разрешение конфликта</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4062529"/>
            <a:ext cx="3384376" cy="243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846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1282154"/>
          </a:xfrm>
        </p:spPr>
        <p:txBody>
          <a:bodyPr>
            <a:normAutofit fontScale="90000"/>
          </a:bodyPr>
          <a:lstStyle/>
          <a:p>
            <a:r>
              <a:rPr lang="ru-RU" dirty="0" smtClean="0"/>
              <a:t>Возникновение конфликтной ситуации</a:t>
            </a:r>
            <a:br>
              <a:rPr lang="ru-RU" dirty="0" smtClean="0"/>
            </a:br>
            <a:endParaRPr lang="ru-RU" dirty="0"/>
          </a:p>
        </p:txBody>
      </p:sp>
      <p:sp>
        <p:nvSpPr>
          <p:cNvPr id="3" name="Объект 2"/>
          <p:cNvSpPr>
            <a:spLocks noGrp="1"/>
          </p:cNvSpPr>
          <p:nvPr>
            <p:ph idx="1"/>
          </p:nvPr>
        </p:nvSpPr>
        <p:spPr>
          <a:xfrm>
            <a:off x="467544" y="1700809"/>
            <a:ext cx="8229600" cy="2160240"/>
          </a:xfrm>
        </p:spPr>
        <p:txBody>
          <a:bodyPr/>
          <a:lstStyle/>
          <a:p>
            <a:r>
              <a:rPr lang="ru-RU" dirty="0" smtClean="0"/>
              <a:t>Конфликтная ситуация создается одним или несколькими субъектами социального взаимодействия и является предпосылкой конфликта.</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356992"/>
            <a:ext cx="3628688" cy="3172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857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Осознание конфликта</a:t>
            </a:r>
            <a:br>
              <a:rPr lang="ru-RU" dirty="0" smtClean="0"/>
            </a:br>
            <a:endParaRPr lang="ru-RU" dirty="0"/>
          </a:p>
        </p:txBody>
      </p:sp>
      <p:sp>
        <p:nvSpPr>
          <p:cNvPr id="3" name="Объект 2"/>
          <p:cNvSpPr>
            <a:spLocks noGrp="1"/>
          </p:cNvSpPr>
          <p:nvPr>
            <p:ph idx="1"/>
          </p:nvPr>
        </p:nvSpPr>
        <p:spPr/>
        <p:txBody>
          <a:bodyPr>
            <a:normAutofit/>
          </a:bodyPr>
          <a:lstStyle/>
          <a:p>
            <a:r>
              <a:rPr lang="ru-RU" dirty="0" smtClean="0"/>
              <a:t>Осознание конфликтной ситуации хотя бы одним из участников социального взаимодействия и эмоциональное переживание им этого факта. Следствиями и внешними проявлениями подобного осознания и связанных с ним эмоциональных переживаний могут быть: изменение настроения, критические и недоброжелательные высказывания в адрес своего потенциального противника, ограничение контактов с ним и т. д.</a:t>
            </a:r>
            <a:endParaRPr lang="ru-RU" dirty="0"/>
          </a:p>
        </p:txBody>
      </p:sp>
    </p:spTree>
    <p:extLst>
      <p:ext uri="{BB962C8B-B14F-4D97-AF65-F5344CB8AC3E}">
        <p14:creationId xmlns:p14="http://schemas.microsoft.com/office/powerpoint/2010/main" val="2890312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Проявление конфликтного поведения</a:t>
            </a:r>
            <a:br>
              <a:rPr lang="ru-RU" dirty="0" smtClean="0"/>
            </a:br>
            <a:endParaRPr lang="ru-RU" dirty="0"/>
          </a:p>
        </p:txBody>
      </p:sp>
      <p:sp>
        <p:nvSpPr>
          <p:cNvPr id="3" name="Объект 2"/>
          <p:cNvSpPr>
            <a:spLocks noGrp="1"/>
          </p:cNvSpPr>
          <p:nvPr>
            <p:ph idx="1"/>
          </p:nvPr>
        </p:nvSpPr>
        <p:spPr/>
        <p:txBody>
          <a:bodyPr>
            <a:normAutofit/>
          </a:bodyPr>
          <a:lstStyle/>
          <a:p>
            <a:r>
              <a:rPr lang="ru-RU" dirty="0" smtClean="0"/>
              <a:t>Этот этап выражается в том, что один из участников социального взаимодействия, осознавший конфликтную ситуацию, переходит к активным действиям (в форме демарша, заявления, предупреждения и т. п.), направленным на нанесение ущерба «противнику». Другой участник при этом сознает, что данные действия направлены против него, и, в свою очередь, предпринимает активные ответные действия против инициатора конфликта.</a:t>
            </a:r>
            <a:endParaRPr lang="ru-RU" dirty="0"/>
          </a:p>
        </p:txBody>
      </p:sp>
    </p:spTree>
    <p:extLst>
      <p:ext uri="{BB962C8B-B14F-4D97-AF65-F5344CB8AC3E}">
        <p14:creationId xmlns:p14="http://schemas.microsoft.com/office/powerpoint/2010/main" val="2820124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Углубление конфликта</a:t>
            </a:r>
            <a:br>
              <a:rPr lang="ru-RU" dirty="0" smtClean="0"/>
            </a:br>
            <a:endParaRPr lang="ru-RU" dirty="0"/>
          </a:p>
        </p:txBody>
      </p:sp>
      <p:sp>
        <p:nvSpPr>
          <p:cNvPr id="3" name="Объект 2"/>
          <p:cNvSpPr>
            <a:spLocks noGrp="1"/>
          </p:cNvSpPr>
          <p:nvPr>
            <p:ph idx="1"/>
          </p:nvPr>
        </p:nvSpPr>
        <p:spPr>
          <a:xfrm>
            <a:off x="467544" y="1052736"/>
            <a:ext cx="8229600" cy="2548880"/>
          </a:xfrm>
        </p:spPr>
        <p:txBody>
          <a:bodyPr/>
          <a:lstStyle/>
          <a:p>
            <a:r>
              <a:rPr lang="ru-RU" dirty="0" smtClean="0"/>
              <a:t>На этом этапе участники конфликта открыто заявляют о своих позициях и выдвигают требования. Вместе с тем они могут не осознавать собственных интересов и не понимать сути и предмета конфликта.</a:t>
            </a:r>
            <a:endParaRPr lang="ru-RU"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771" t="9215" r="2459" b="14055"/>
          <a:stretch/>
        </p:blipFill>
        <p:spPr bwMode="auto">
          <a:xfrm>
            <a:off x="2483768" y="3645024"/>
            <a:ext cx="3672408" cy="3037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4733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Разрешение конфликта</a:t>
            </a:r>
            <a:br>
              <a:rPr lang="ru-RU" dirty="0" smtClean="0"/>
            </a:br>
            <a:endParaRPr lang="ru-RU" dirty="0"/>
          </a:p>
        </p:txBody>
      </p:sp>
      <p:sp>
        <p:nvSpPr>
          <p:cNvPr id="3" name="Объект 2"/>
          <p:cNvSpPr>
            <a:spLocks noGrp="1"/>
          </p:cNvSpPr>
          <p:nvPr>
            <p:ph idx="1"/>
          </p:nvPr>
        </p:nvSpPr>
        <p:spPr>
          <a:xfrm>
            <a:off x="467544" y="980729"/>
            <a:ext cx="8229600" cy="4032448"/>
          </a:xfrm>
        </p:spPr>
        <p:txBody>
          <a:bodyPr/>
          <a:lstStyle/>
          <a:p>
            <a:r>
              <a:rPr lang="ru-RU" dirty="0" smtClean="0"/>
              <a:t>В зависимости от содержания, разрешение конфликта может быть достигнуто двумя методами (средствами): педагогическими (беседа, убеждение, просьба, разъяснение и т. п.) и административными (перевод на другую работу, увольнение, решения комиссий, приказ руководителя, решение суда и т. п.).</a:t>
            </a:r>
            <a:endParaRPr lang="ru-RU" dirty="0"/>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4486275"/>
            <a:ext cx="4320480" cy="2288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53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Разрешение конфликта</a:t>
            </a:r>
          </a:p>
        </p:txBody>
      </p:sp>
      <p:sp>
        <p:nvSpPr>
          <p:cNvPr id="3" name="Объект 2"/>
          <p:cNvSpPr>
            <a:spLocks noGrp="1"/>
          </p:cNvSpPr>
          <p:nvPr>
            <p:ph sz="half" idx="1"/>
          </p:nvPr>
        </p:nvSpPr>
        <p:spPr/>
        <p:txBody>
          <a:bodyPr>
            <a:normAutofit lnSpcReduction="10000"/>
          </a:bodyPr>
          <a:lstStyle/>
          <a:p>
            <a:r>
              <a:rPr lang="ru-RU" u="sng" dirty="0" smtClean="0">
                <a:solidFill>
                  <a:srgbClr val="333333"/>
                </a:solidFill>
                <a:latin typeface="Helvetica Neue"/>
              </a:rPr>
              <a:t>Конструктивное</a:t>
            </a:r>
          </a:p>
          <a:p>
            <a:r>
              <a:rPr lang="ru-RU" dirty="0" smtClean="0"/>
              <a:t>юмор</a:t>
            </a:r>
          </a:p>
          <a:p>
            <a:r>
              <a:rPr lang="ru-RU" dirty="0" smtClean="0"/>
              <a:t>уступку</a:t>
            </a:r>
          </a:p>
          <a:p>
            <a:r>
              <a:rPr lang="ru-RU" dirty="0" smtClean="0"/>
              <a:t>компромисс </a:t>
            </a:r>
          </a:p>
          <a:p>
            <a:r>
              <a:rPr lang="ru-RU" dirty="0" smtClean="0"/>
              <a:t>сотрудничество</a:t>
            </a:r>
            <a:endParaRPr lang="ru-RU" dirty="0"/>
          </a:p>
          <a:p>
            <a:endParaRPr lang="ru-RU" u="sng" dirty="0"/>
          </a:p>
        </p:txBody>
      </p:sp>
      <p:sp>
        <p:nvSpPr>
          <p:cNvPr id="4" name="Объект 3"/>
          <p:cNvSpPr>
            <a:spLocks noGrp="1"/>
          </p:cNvSpPr>
          <p:nvPr>
            <p:ph sz="half" idx="2"/>
          </p:nvPr>
        </p:nvSpPr>
        <p:spPr/>
        <p:txBody>
          <a:bodyPr>
            <a:normAutofit lnSpcReduction="10000"/>
          </a:bodyPr>
          <a:lstStyle/>
          <a:p>
            <a:r>
              <a:rPr lang="ru-RU" u="sng" dirty="0" smtClean="0"/>
              <a:t>Деструктивное</a:t>
            </a:r>
          </a:p>
          <a:p>
            <a:r>
              <a:rPr lang="ru-RU" dirty="0" smtClean="0"/>
              <a:t>угрозы</a:t>
            </a:r>
          </a:p>
          <a:p>
            <a:r>
              <a:rPr lang="ru-RU" dirty="0" smtClean="0"/>
              <a:t>насилие </a:t>
            </a:r>
          </a:p>
          <a:p>
            <a:r>
              <a:rPr lang="ru-RU" dirty="0" smtClean="0"/>
              <a:t>грубость</a:t>
            </a:r>
          </a:p>
          <a:p>
            <a:r>
              <a:rPr lang="ru-RU" dirty="0"/>
              <a:t>у</a:t>
            </a:r>
            <a:r>
              <a:rPr lang="ru-RU" dirty="0" smtClean="0"/>
              <a:t>нижение</a:t>
            </a:r>
          </a:p>
          <a:p>
            <a:r>
              <a:rPr lang="ru-RU" dirty="0"/>
              <a:t>р</a:t>
            </a:r>
            <a:r>
              <a:rPr lang="ru-RU" dirty="0" smtClean="0"/>
              <a:t>азрыв отношений</a:t>
            </a:r>
          </a:p>
          <a:p>
            <a:r>
              <a:rPr lang="ru-RU" dirty="0"/>
              <a:t>у</a:t>
            </a:r>
            <a:r>
              <a:rPr lang="ru-RU" dirty="0" smtClean="0"/>
              <a:t>ход от разрешения проблем</a:t>
            </a:r>
            <a:endParaRPr lang="ru-RU" dirty="0"/>
          </a:p>
          <a:p>
            <a:endParaRPr lang="ru-RU" u="sng" dirty="0"/>
          </a:p>
        </p:txBody>
      </p:sp>
    </p:spTree>
    <p:extLst>
      <p:ext uri="{BB962C8B-B14F-4D97-AF65-F5344CB8AC3E}">
        <p14:creationId xmlns:p14="http://schemas.microsoft.com/office/powerpoint/2010/main" val="1458618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Фазы конфликта</a:t>
            </a:r>
            <a:endParaRPr lang="ru-RU" dirty="0"/>
          </a:p>
        </p:txBody>
      </p:sp>
      <p:sp>
        <p:nvSpPr>
          <p:cNvPr id="3" name="Объект 2"/>
          <p:cNvSpPr>
            <a:spLocks noGrp="1"/>
          </p:cNvSpPr>
          <p:nvPr>
            <p:ph idx="1"/>
          </p:nvPr>
        </p:nvSpPr>
        <p:spPr/>
        <p:txBody>
          <a:bodyPr>
            <a:normAutofit/>
          </a:bodyPr>
          <a:lstStyle/>
          <a:p>
            <a:r>
              <a:rPr lang="ru-RU" dirty="0" smtClean="0"/>
              <a:t>Фазы конфликта непосредственно связаны с его этапами и отражают динамику конфликта прежде всего с точки зрения реальных возможностей его разрешения.</a:t>
            </a:r>
          </a:p>
          <a:p>
            <a:r>
              <a:rPr lang="ru-RU" dirty="0" smtClean="0"/>
              <a:t>Основными фазами конфликта являются:</a:t>
            </a:r>
          </a:p>
          <a:p>
            <a:r>
              <a:rPr lang="ru-RU" dirty="0" smtClean="0"/>
              <a:t>1) начальная фаза;</a:t>
            </a:r>
          </a:p>
          <a:p>
            <a:r>
              <a:rPr lang="ru-RU" dirty="0" smtClean="0"/>
              <a:t>2) фаза подъема;</a:t>
            </a:r>
          </a:p>
          <a:p>
            <a:r>
              <a:rPr lang="ru-RU" dirty="0" smtClean="0"/>
              <a:t>3) пик конфликта;</a:t>
            </a:r>
          </a:p>
          <a:p>
            <a:r>
              <a:rPr lang="ru-RU" dirty="0" smtClean="0"/>
              <a:t>4) фаза спада.</a:t>
            </a: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789040"/>
            <a:ext cx="3384376" cy="2743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553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20080"/>
          </a:xfrm>
        </p:spPr>
        <p:txBody>
          <a:bodyPr>
            <a:normAutofit/>
          </a:bodyPr>
          <a:lstStyle/>
          <a:p>
            <a:r>
              <a:rPr lang="ru-RU" dirty="0" smtClean="0"/>
              <a:t>Фазы конфликта</a:t>
            </a:r>
            <a:endParaRPr lang="ru-RU" dirty="0"/>
          </a:p>
        </p:txBody>
      </p:sp>
      <p:sp>
        <p:nvSpPr>
          <p:cNvPr id="3" name="Объект 2"/>
          <p:cNvSpPr>
            <a:spLocks noGrp="1"/>
          </p:cNvSpPr>
          <p:nvPr>
            <p:ph idx="1"/>
          </p:nvPr>
        </p:nvSpPr>
        <p:spPr>
          <a:xfrm>
            <a:off x="467544" y="908720"/>
            <a:ext cx="8229600" cy="3412976"/>
          </a:xfrm>
        </p:spPr>
        <p:txBody>
          <a:bodyPr>
            <a:normAutofit/>
          </a:bodyPr>
          <a:lstStyle/>
          <a:p>
            <a:r>
              <a:rPr lang="ru-RU" b="0" i="0" dirty="0" smtClean="0">
                <a:solidFill>
                  <a:srgbClr val="000000"/>
                </a:solidFill>
                <a:effectLst/>
              </a:rPr>
              <a:t>Важно помнить, что фазы конфликта могут повторяться циклически. Например, после фазы спада в 1-м цикле может начаться фаза подъема 2-го цикла с прохождением фаз пика и спада, затем может начаться 3-й цикл и т. д. При этом возможности разрешения конфликта в каждом последующем цикле сужаются. Описанный процесс можно изобразить графически.</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365104"/>
            <a:ext cx="6385616"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4154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367411"/>
            <a:ext cx="7704856" cy="923330"/>
          </a:xfrm>
          <a:prstGeom prst="rect">
            <a:avLst/>
          </a:prstGeom>
          <a:noFill/>
        </p:spPr>
        <p:txBody>
          <a:bodyPr wrap="square" rtlCol="0">
            <a:spAutoFit/>
          </a:bodyPr>
          <a:lstStyle/>
          <a:p>
            <a:pPr algn="ctr"/>
            <a:r>
              <a:rPr lang="ru-RU" sz="5400" dirty="0" smtClean="0"/>
              <a:t>Спасибо за внимание</a:t>
            </a:r>
            <a:endParaRPr lang="ru-RU" sz="5400" dirty="0"/>
          </a:p>
        </p:txBody>
      </p:sp>
    </p:spTree>
    <p:extLst>
      <p:ext uri="{BB962C8B-B14F-4D97-AF65-F5344CB8AC3E}">
        <p14:creationId xmlns:p14="http://schemas.microsoft.com/office/powerpoint/2010/main" val="3856643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Конфликт</a:t>
            </a:r>
            <a:endParaRPr lang="ru-RU" dirty="0"/>
          </a:p>
        </p:txBody>
      </p:sp>
      <p:sp>
        <p:nvSpPr>
          <p:cNvPr id="3" name="Объект 2"/>
          <p:cNvSpPr>
            <a:spLocks noGrp="1"/>
          </p:cNvSpPr>
          <p:nvPr>
            <p:ph idx="1"/>
          </p:nvPr>
        </p:nvSpPr>
        <p:spPr/>
        <p:txBody>
          <a:bodyPr>
            <a:normAutofit/>
          </a:bodyPr>
          <a:lstStyle/>
          <a:p>
            <a:r>
              <a:rPr lang="ru-RU" dirty="0" smtClean="0"/>
              <a:t>Конфликт – это столкновение противоположных интересов, целей, позиций, мнений двух или более людей.</a:t>
            </a:r>
          </a:p>
          <a:p>
            <a:r>
              <a:rPr lang="ru-RU" dirty="0" smtClean="0"/>
              <a:t>Слово «конфликт» в переводе с латинского означает «столкновение». Конфликт – это «ситуация, в которой стороны сообщают о несовместимости их потенциальных позиций, исключающих намерение другой стороны»</a:t>
            </a:r>
            <a:endParaRPr lang="ru-RU" dirty="0"/>
          </a:p>
        </p:txBody>
      </p:sp>
    </p:spTree>
    <p:extLst>
      <p:ext uri="{BB962C8B-B14F-4D97-AF65-F5344CB8AC3E}">
        <p14:creationId xmlns:p14="http://schemas.microsoft.com/office/powerpoint/2010/main" val="1009715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Конфликт</a:t>
            </a:r>
            <a:endParaRPr lang="ru-RU" dirty="0"/>
          </a:p>
        </p:txBody>
      </p:sp>
      <p:sp>
        <p:nvSpPr>
          <p:cNvPr id="3" name="Объект 2"/>
          <p:cNvSpPr>
            <a:spLocks noGrp="1"/>
          </p:cNvSpPr>
          <p:nvPr>
            <p:ph idx="1"/>
          </p:nvPr>
        </p:nvSpPr>
        <p:spPr/>
        <p:txBody>
          <a:bodyPr/>
          <a:lstStyle/>
          <a:p>
            <a:r>
              <a:rPr lang="ru-RU" dirty="0" smtClean="0"/>
              <a:t>В любой конфликтной ситуации выделяют участников конфликта и объект конфликта. Объектом конфликта становится то, на что претендует каждая из конфликтующих сторон, что вызывает их противодействие, предмет их спора, получение одним из участников полностью или частично лишая другую сторону возможности добиться своих целей.</a:t>
            </a:r>
            <a:endParaRPr lang="ru-RU" dirty="0"/>
          </a:p>
        </p:txBody>
      </p:sp>
    </p:spTree>
    <p:extLst>
      <p:ext uri="{BB962C8B-B14F-4D97-AF65-F5344CB8AC3E}">
        <p14:creationId xmlns:p14="http://schemas.microsoft.com/office/powerpoint/2010/main" val="2159502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Типы конфликтов</a:t>
            </a:r>
            <a:endParaRPr lang="ru-RU" dirty="0"/>
          </a:p>
        </p:txBody>
      </p:sp>
      <p:sp>
        <p:nvSpPr>
          <p:cNvPr id="3" name="Объект 2"/>
          <p:cNvSpPr>
            <a:spLocks noGrp="1"/>
          </p:cNvSpPr>
          <p:nvPr>
            <p:ph idx="1"/>
          </p:nvPr>
        </p:nvSpPr>
        <p:spPr/>
        <p:txBody>
          <a:bodyPr/>
          <a:lstStyle/>
          <a:p>
            <a:r>
              <a:rPr lang="ru-RU" dirty="0" smtClean="0"/>
              <a:t>М.ЕЖЛИЧНОСТНЫЙ </a:t>
            </a:r>
            <a:r>
              <a:rPr lang="ru-RU" dirty="0"/>
              <a:t>- между двумя людьми (самый распространенный; проявляется при столкновении точек зрения, характеров, убеждений</a:t>
            </a:r>
            <a:r>
              <a:rPr lang="ru-RU" dirty="0" smtClean="0"/>
              <a:t>);</a:t>
            </a:r>
          </a:p>
          <a:p>
            <a:r>
              <a:rPr lang="ru-RU" dirty="0"/>
              <a:t>МЕЖДУ ГРУППОЙ И ЛИЧНОСТЬЮ - между группой людей и одним человеком (групповые нормы поведения, ценности расходятся с таковыми у отдельных членов группы</a:t>
            </a:r>
            <a:r>
              <a:rPr lang="ru-RU" dirty="0" smtClean="0"/>
              <a:t>);</a:t>
            </a:r>
          </a:p>
          <a:p>
            <a:endParaRPr lang="ru-RU" dirty="0"/>
          </a:p>
          <a:p>
            <a:endParaRPr lang="ru-RU" dirty="0"/>
          </a:p>
        </p:txBody>
      </p:sp>
    </p:spTree>
    <p:extLst>
      <p:ext uri="{BB962C8B-B14F-4D97-AF65-F5344CB8AC3E}">
        <p14:creationId xmlns:p14="http://schemas.microsoft.com/office/powerpoint/2010/main" val="245974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Типы конфликтов</a:t>
            </a:r>
          </a:p>
        </p:txBody>
      </p:sp>
      <p:sp>
        <p:nvSpPr>
          <p:cNvPr id="3" name="Объект 2"/>
          <p:cNvSpPr>
            <a:spLocks noGrp="1"/>
          </p:cNvSpPr>
          <p:nvPr>
            <p:ph idx="1"/>
          </p:nvPr>
        </p:nvSpPr>
        <p:spPr/>
        <p:txBody>
          <a:bodyPr/>
          <a:lstStyle/>
          <a:p>
            <a:r>
              <a:rPr lang="ru-RU" dirty="0"/>
              <a:t>МЕЖГРУППОВОЙ - между разными группами людей (может возникнуть между группами или частями группы</a:t>
            </a:r>
            <a:r>
              <a:rPr lang="ru-RU" dirty="0" smtClean="0"/>
              <a:t>);</a:t>
            </a:r>
          </a:p>
          <a:p>
            <a:r>
              <a:rPr lang="ru-RU" dirty="0"/>
              <a:t>ВНУТРИЛИЧНОСТНЫЙ - т.е. "внутри" одного человека (между долгом и совестью).</a:t>
            </a:r>
          </a:p>
        </p:txBody>
      </p:sp>
    </p:spTree>
    <p:extLst>
      <p:ext uri="{BB962C8B-B14F-4D97-AF65-F5344CB8AC3E}">
        <p14:creationId xmlns:p14="http://schemas.microsoft.com/office/powerpoint/2010/main" val="289618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7239000" cy="1143000"/>
          </a:xfrm>
        </p:spPr>
        <p:txBody>
          <a:bodyPr/>
          <a:lstStyle/>
          <a:p>
            <a:r>
              <a:rPr lang="ru-RU" dirty="0" smtClean="0"/>
              <a:t>Функции конфликта</a:t>
            </a:r>
            <a:endParaRPr lang="ru-RU" dirty="0"/>
          </a:p>
        </p:txBody>
      </p:sp>
      <p:sp>
        <p:nvSpPr>
          <p:cNvPr id="3" name="Объект 2"/>
          <p:cNvSpPr>
            <a:spLocks noGrp="1"/>
          </p:cNvSpPr>
          <p:nvPr>
            <p:ph idx="1"/>
          </p:nvPr>
        </p:nvSpPr>
        <p:spPr>
          <a:xfrm>
            <a:off x="457200" y="1609416"/>
            <a:ext cx="7239000" cy="955488"/>
          </a:xfrm>
        </p:spPr>
        <p:txBody>
          <a:bodyPr/>
          <a:lstStyle/>
          <a:p>
            <a:r>
              <a:rPr lang="ru-RU" dirty="0"/>
              <a:t>Функции конфликта бывают положительные и отрицательные.</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871928"/>
            <a:ext cx="7166361"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254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Функции </a:t>
            </a:r>
            <a:r>
              <a:rPr lang="ru-RU" dirty="0" smtClean="0"/>
              <a:t>конфликта: позитивные</a:t>
            </a:r>
            <a:endParaRPr lang="ru-RU" dirty="0"/>
          </a:p>
        </p:txBody>
      </p:sp>
      <p:sp>
        <p:nvSpPr>
          <p:cNvPr id="3" name="Объект 2"/>
          <p:cNvSpPr>
            <a:spLocks noGrp="1"/>
          </p:cNvSpPr>
          <p:nvPr>
            <p:ph sz="half" idx="1"/>
          </p:nvPr>
        </p:nvSpPr>
        <p:spPr>
          <a:xfrm>
            <a:off x="457200" y="1600200"/>
            <a:ext cx="7211144" cy="4525963"/>
          </a:xfrm>
        </p:spPr>
        <p:txBody>
          <a:bodyPr/>
          <a:lstStyle/>
          <a:p>
            <a:r>
              <a:rPr lang="ru-RU" dirty="0" smtClean="0"/>
              <a:t>Разрядка напряженности между конфликтующими сторонами</a:t>
            </a:r>
          </a:p>
          <a:p>
            <a:r>
              <a:rPr lang="ru-RU" dirty="0" smtClean="0"/>
              <a:t>Получение новой информации об оппоненте</a:t>
            </a:r>
          </a:p>
          <a:p>
            <a:r>
              <a:rPr lang="ru-RU" dirty="0" smtClean="0"/>
              <a:t>Стимулирование к изменениям и развитию</a:t>
            </a:r>
          </a:p>
          <a:p>
            <a:r>
              <a:rPr lang="ru-RU" dirty="0" smtClean="0"/>
              <a:t>Диагностика возможностей оппонентов</a:t>
            </a:r>
            <a:endParaRPr lang="ru-RU" dirty="0"/>
          </a:p>
        </p:txBody>
      </p:sp>
    </p:spTree>
    <p:extLst>
      <p:ext uri="{BB962C8B-B14F-4D97-AF65-F5344CB8AC3E}">
        <p14:creationId xmlns:p14="http://schemas.microsoft.com/office/powerpoint/2010/main" val="4278979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Функции конфликта: </a:t>
            </a:r>
            <a:r>
              <a:rPr lang="ru-RU" dirty="0" smtClean="0"/>
              <a:t>негативные</a:t>
            </a:r>
            <a:endParaRPr lang="ru-RU" dirty="0"/>
          </a:p>
        </p:txBody>
      </p:sp>
      <p:sp>
        <p:nvSpPr>
          <p:cNvPr id="3" name="Объект 2"/>
          <p:cNvSpPr>
            <a:spLocks noGrp="1"/>
          </p:cNvSpPr>
          <p:nvPr>
            <p:ph idx="1"/>
          </p:nvPr>
        </p:nvSpPr>
        <p:spPr/>
        <p:txBody>
          <a:bodyPr>
            <a:normAutofit lnSpcReduction="10000"/>
          </a:bodyPr>
          <a:lstStyle/>
          <a:p>
            <a:r>
              <a:rPr lang="ru-RU" dirty="0" smtClean="0"/>
              <a:t>Большие эмоциональные, материальные затраты на участие в конфликте</a:t>
            </a:r>
          </a:p>
          <a:p>
            <a:r>
              <a:rPr lang="ru-RU" dirty="0" smtClean="0"/>
              <a:t>Представление о побежденных группах, как о врагах</a:t>
            </a:r>
          </a:p>
          <a:p>
            <a:r>
              <a:rPr lang="ru-RU" dirty="0" smtClean="0"/>
              <a:t>Чрезмерное увлечение процессом конфликтного взаимодействия в ущерб деятельности</a:t>
            </a:r>
          </a:p>
          <a:p>
            <a:r>
              <a:rPr lang="ru-RU" dirty="0" smtClean="0"/>
              <a:t>После завершения конфликта – уменьшение степени сотрудничества между конфликтующими сторонами</a:t>
            </a:r>
          </a:p>
          <a:p>
            <a:r>
              <a:rPr lang="ru-RU" dirty="0" smtClean="0"/>
              <a:t>Сложное восстановление деловых отношений</a:t>
            </a:r>
            <a:endParaRPr lang="ru-RU" dirty="0"/>
          </a:p>
        </p:txBody>
      </p:sp>
    </p:spTree>
    <p:extLst>
      <p:ext uri="{BB962C8B-B14F-4D97-AF65-F5344CB8AC3E}">
        <p14:creationId xmlns:p14="http://schemas.microsoft.com/office/powerpoint/2010/main" val="1425541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Стили поведения в конфликте</a:t>
            </a:r>
            <a:endParaRPr lang="ru-RU" dirty="0"/>
          </a:p>
        </p:txBody>
      </p:sp>
      <p:sp>
        <p:nvSpPr>
          <p:cNvPr id="3" name="Объект 2"/>
          <p:cNvSpPr>
            <a:spLocks noGrp="1"/>
          </p:cNvSpPr>
          <p:nvPr>
            <p:ph idx="1"/>
          </p:nvPr>
        </p:nvSpPr>
        <p:spPr/>
        <p:txBody>
          <a:bodyPr/>
          <a:lstStyle/>
          <a:p>
            <a:r>
              <a:rPr lang="ru-RU" dirty="0"/>
              <a:t>сотрудничество,</a:t>
            </a:r>
          </a:p>
          <a:p>
            <a:r>
              <a:rPr lang="ru-RU" dirty="0"/>
              <a:t>компромисс,</a:t>
            </a:r>
          </a:p>
          <a:p>
            <a:r>
              <a:rPr lang="ru-RU" dirty="0"/>
              <a:t>избегание,</a:t>
            </a:r>
          </a:p>
          <a:p>
            <a:r>
              <a:rPr lang="ru-RU" dirty="0"/>
              <a:t>приспособление</a:t>
            </a:r>
            <a:r>
              <a:rPr lang="ru-RU" dirty="0" smtClean="0"/>
              <a:t>,</a:t>
            </a:r>
          </a:p>
          <a:p>
            <a:r>
              <a:rPr lang="ru-RU" dirty="0" smtClean="0"/>
              <a:t>Конкуренция (соперничество)</a:t>
            </a:r>
            <a:endParaRPr lang="ru-RU" dirty="0"/>
          </a:p>
        </p:txBody>
      </p:sp>
    </p:spTree>
    <p:extLst>
      <p:ext uri="{BB962C8B-B14F-4D97-AF65-F5344CB8AC3E}">
        <p14:creationId xmlns:p14="http://schemas.microsoft.com/office/powerpoint/2010/main" val="1569387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TotalTime>
  <Words>642</Words>
  <Application>Microsoft Office PowerPoint</Application>
  <PresentationFormat>Экран (4:3)</PresentationFormat>
  <Paragraphs>70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Изящная</vt:lpstr>
      <vt:lpstr>Конфликт</vt:lpstr>
      <vt:lpstr>Конфликт</vt:lpstr>
      <vt:lpstr>Конфликт</vt:lpstr>
      <vt:lpstr>Типы конфликтов</vt:lpstr>
      <vt:lpstr>Типы конфликтов</vt:lpstr>
      <vt:lpstr>Функции конфликта</vt:lpstr>
      <vt:lpstr>Функции конфликта: позитивные</vt:lpstr>
      <vt:lpstr>Функции конфликта: негативные</vt:lpstr>
      <vt:lpstr>Стили поведения в конфликте</vt:lpstr>
      <vt:lpstr>Стадии</vt:lpstr>
      <vt:lpstr>Возникновение конфликтной ситуации </vt:lpstr>
      <vt:lpstr>Осознание конфликта </vt:lpstr>
      <vt:lpstr>Проявление конфликтного поведения </vt:lpstr>
      <vt:lpstr>Углубление конфликта </vt:lpstr>
      <vt:lpstr>Разрешение конфликта </vt:lpstr>
      <vt:lpstr>Разрешение конфликта</vt:lpstr>
      <vt:lpstr>Фазы конфликта</vt:lpstr>
      <vt:lpstr>Фазы конфликта</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Стадии конфликта</dc:title>
  <dc:creator>Мой компьютер</dc:creator>
  <cp:lastModifiedBy>Мой компьютер</cp:lastModifiedBy>
  <cp:revision>6</cp:revision>
  <dcterms:created xsi:type="dcterms:W3CDTF">2017-02-15T16:57:28Z</dcterms:created>
  <dcterms:modified xsi:type="dcterms:W3CDTF">2017-02-15T17:53:43Z</dcterms:modified>
</cp:coreProperties>
</file>