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0"/>
  </p:notesMasterIdLst>
  <p:sldIdLst>
    <p:sldId id="256" r:id="rId2"/>
    <p:sldId id="273" r:id="rId3"/>
    <p:sldId id="258" r:id="rId4"/>
    <p:sldId id="257" r:id="rId5"/>
    <p:sldId id="262" r:id="rId6"/>
    <p:sldId id="259" r:id="rId7"/>
    <p:sldId id="260" r:id="rId8"/>
    <p:sldId id="264" r:id="rId9"/>
    <p:sldId id="263" r:id="rId10"/>
    <p:sldId id="267" r:id="rId11"/>
    <p:sldId id="266" r:id="rId12"/>
    <p:sldId id="265" r:id="rId13"/>
    <p:sldId id="268" r:id="rId14"/>
    <p:sldId id="274" r:id="rId15"/>
    <p:sldId id="272" r:id="rId16"/>
    <p:sldId id="270" r:id="rId17"/>
    <p:sldId id="271" r:id="rId18"/>
    <p:sldId id="276" r:id="rId19"/>
    <p:sldId id="283" r:id="rId20"/>
    <p:sldId id="275" r:id="rId21"/>
    <p:sldId id="277" r:id="rId22"/>
    <p:sldId id="279" r:id="rId23"/>
    <p:sldId id="278" r:id="rId24"/>
    <p:sldId id="281" r:id="rId25"/>
    <p:sldId id="280" r:id="rId26"/>
    <p:sldId id="284" r:id="rId27"/>
    <p:sldId id="285" r:id="rId28"/>
    <p:sldId id="286" r:id="rId29"/>
    <p:sldId id="287" r:id="rId30"/>
    <p:sldId id="288" r:id="rId31"/>
    <p:sldId id="289" r:id="rId32"/>
    <p:sldId id="290" r:id="rId33"/>
    <p:sldId id="291" r:id="rId34"/>
    <p:sldId id="292" r:id="rId35"/>
    <p:sldId id="293" r:id="rId36"/>
    <p:sldId id="294" r:id="rId37"/>
    <p:sldId id="295" r:id="rId38"/>
    <p:sldId id="296" r:id="rId3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vertBarState="maximized">
    <p:restoredLeft sz="15620"/>
    <p:restoredTop sz="94660"/>
  </p:normalViewPr>
  <p:slideViewPr>
    <p:cSldViewPr>
      <p:cViewPr>
        <p:scale>
          <a:sx n="80" d="100"/>
          <a:sy n="80" d="100"/>
        </p:scale>
        <p:origin x="-594" y="-8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FB3101-3E24-4BB7-8DD2-C17EF357E95E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E7938-F147-450D-9F6F-C066B595964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7938-F147-450D-9F6F-C066B5959648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dirty="0" smtClean="0"/>
              <a:t>Участие</a:t>
            </a:r>
            <a:r>
              <a:rPr lang="ru-RU" baseline="0" dirty="0" smtClean="0"/>
              <a:t> студентов СПК в общегородских мероприятиях, посвящённых памяти жертв террора (</a:t>
            </a:r>
            <a:r>
              <a:rPr lang="ru-RU" baseline="0" smtClean="0"/>
              <a:t>3 сентября 2016г.)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E7938-F147-450D-9F6F-C066B5959648}" type="slidenum">
              <a:rPr lang="ru-RU" smtClean="0"/>
              <a:pPr/>
              <a:t>9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2AA0-AA1A-4055-A5EB-ABA7A5F146CE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4F09F-036D-47CB-89AD-D6623B2A9EF4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2AA0-AA1A-4055-A5EB-ABA7A5F146CE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4F09F-036D-47CB-89AD-D6623B2A9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2AA0-AA1A-4055-A5EB-ABA7A5F146CE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4F09F-036D-47CB-89AD-D6623B2A9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2AA0-AA1A-4055-A5EB-ABA7A5F146CE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4F09F-036D-47CB-89AD-D6623B2A9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2AA0-AA1A-4055-A5EB-ABA7A5F146CE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A794F09F-036D-47CB-89AD-D6623B2A9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2AA0-AA1A-4055-A5EB-ABA7A5F146CE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4F09F-036D-47CB-89AD-D6623B2A9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2AA0-AA1A-4055-A5EB-ABA7A5F146CE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4F09F-036D-47CB-89AD-D6623B2A9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2AA0-AA1A-4055-A5EB-ABA7A5F146CE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4F09F-036D-47CB-89AD-D6623B2A9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2AA0-AA1A-4055-A5EB-ABA7A5F146CE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4F09F-036D-47CB-89AD-D6623B2A9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2AA0-AA1A-4055-A5EB-ABA7A5F146CE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4F09F-036D-47CB-89AD-D6623B2A9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62AA0-AA1A-4055-A5EB-ABA7A5F146CE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4F09F-036D-47CB-89AD-D6623B2A9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D462AA0-AA1A-4055-A5EB-ABA7A5F146CE}" type="datetimeFigureOut">
              <a:rPr lang="ru-RU" smtClean="0"/>
              <a:pPr/>
              <a:t>25.05.2017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A794F09F-036D-47CB-89AD-D6623B2A9EF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/>
              <a:t>ОРГАНИЗАТОРСКАЯ СОСТАВЛЯЮЩАЯ ДЕЯТЕЛЬНОСТИ ПРЕПОДАВАТЕЛЯ ОБЖ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286256"/>
            <a:ext cx="6400800" cy="798042"/>
          </a:xfrm>
        </p:spPr>
        <p:txBody>
          <a:bodyPr/>
          <a:lstStyle/>
          <a:p>
            <a:r>
              <a:rPr lang="ru-RU" dirty="0" smtClean="0"/>
              <a:t>Спасский политехнический колледж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5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5469"/>
            <a:ext cx="9144000" cy="625824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51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5469"/>
            <a:ext cx="9144000" cy="608706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051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71480"/>
            <a:ext cx="8858280" cy="6000792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404664"/>
            <a:ext cx="8496944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-проведение тактико-специальных учений, объектовых тренировок по действиям персонала и учащихся в условиях угрозы теракта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(слайд 14-17).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-мероприятия, посвящённые памяти Дм. Прудникова, выпускника колледжа, погибшего в </a:t>
            </a:r>
            <a:r>
              <a:rPr lang="ru-RU" sz="2400" dirty="0" err="1" smtClean="0">
                <a:solidFill>
                  <a:srgbClr val="002060"/>
                </a:solidFill>
              </a:rPr>
              <a:t>контртеррористической</a:t>
            </a:r>
            <a:r>
              <a:rPr lang="ru-RU" sz="2400" dirty="0" smtClean="0">
                <a:solidFill>
                  <a:srgbClr val="002060"/>
                </a:solidFill>
              </a:rPr>
              <a:t> операции в Чечне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(слайд 18);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-организация участия в конкурсах по соответствующей тематике студентов 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(слайд 19).</a:t>
            </a:r>
          </a:p>
          <a:p>
            <a:endParaRPr lang="ru-RU" sz="2400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ru-RU" sz="3200" dirty="0" smtClean="0">
              <a:solidFill>
                <a:srgbClr val="C00000"/>
              </a:solidFill>
            </a:endParaRPr>
          </a:p>
          <a:p>
            <a:endParaRPr lang="ru-RU" sz="24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50 42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5469"/>
            <a:ext cx="9144000" cy="608706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DSC010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5469"/>
            <a:ext cx="9144000" cy="6087061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777\Desktop\Фото и в. к конференции\DSC0098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54288" y="-1314450"/>
            <a:ext cx="14254163" cy="9488488"/>
          </a:xfrm>
          <a:prstGeom prst="rect">
            <a:avLst/>
          </a:prstGeom>
          <a:noFill/>
        </p:spPr>
      </p:pic>
      <p:pic>
        <p:nvPicPr>
          <p:cNvPr id="1027" name="Picture 3" descr="C:\Users\777\Desktop\Фото и в. к конференции\DSC0099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554288" y="-1314450"/>
            <a:ext cx="14254163" cy="9488488"/>
          </a:xfrm>
          <a:prstGeom prst="rect">
            <a:avLst/>
          </a:prstGeom>
          <a:noFill/>
        </p:spPr>
      </p:pic>
      <p:pic>
        <p:nvPicPr>
          <p:cNvPr id="1028" name="Picture 4" descr="C:\Users\777\Desktop\Фото и в. к конференции\DSC010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554288" y="-1314450"/>
            <a:ext cx="14254163" cy="9488488"/>
          </a:xfrm>
          <a:prstGeom prst="rect">
            <a:avLst/>
          </a:prstGeom>
          <a:noFill/>
        </p:spPr>
      </p:pic>
      <p:pic>
        <p:nvPicPr>
          <p:cNvPr id="1029" name="Picture 5" descr="C:\Users\777\Desktop\Фото и в. к конференции\DSC0101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-2554288" y="-1314450"/>
            <a:ext cx="14254163" cy="9488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13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385469"/>
            <a:ext cx="9144000" cy="6087061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ТТТТ\Desktop\Фото и вид. открытия музея СПК\DSC0218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54288" y="-1314450"/>
            <a:ext cx="14254163" cy="9488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Эссе Алланазарова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11760" y="260648"/>
            <a:ext cx="5184576" cy="659735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0"/>
            <a:ext cx="885698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260648"/>
            <a:ext cx="8352928" cy="5878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accent2">
                    <a:lumMod val="75000"/>
                  </a:schemeClr>
                </a:solidFill>
              </a:rPr>
              <a:t>А также время и политическая обстановка требуют: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   активизации военно-патриотической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                            работы: 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-организация экскурсий в войсковую часть и проведение специальных занятий её офицерами </a:t>
            </a:r>
            <a:r>
              <a:rPr lang="ru-RU" sz="2400" dirty="0" smtClean="0">
                <a:solidFill>
                  <a:srgbClr val="002060"/>
                </a:solidFill>
              </a:rPr>
              <a:t>(слайд 21);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-популяризация профессии «Родину защищать» (беседы у стенда «Наши земляки-курсанты военных училищ» в военкомате) </a:t>
            </a:r>
            <a:r>
              <a:rPr lang="ru-RU" sz="2400" dirty="0" smtClean="0">
                <a:solidFill>
                  <a:srgbClr val="002060"/>
                </a:solidFill>
              </a:rPr>
              <a:t>(слайд 22);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-рассказы о наших выпускниках, принимавших участие в боевых действиях и посвятивших жизнь службе в армии (Николай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Зятина-офицер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ВВС, рядовой запаса Копьёв </a:t>
            </a:r>
            <a:r>
              <a:rPr lang="ru-RU" sz="2400" dirty="0" err="1" smtClean="0">
                <a:solidFill>
                  <a:schemeClr val="accent6">
                    <a:lumMod val="50000"/>
                  </a:schemeClr>
                </a:solidFill>
              </a:rPr>
              <a:t>И.И.-участник</a:t>
            </a:r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 боевых действий в Афганистане) </a:t>
            </a:r>
            <a:r>
              <a:rPr lang="ru-RU" sz="2400" dirty="0" smtClean="0">
                <a:solidFill>
                  <a:srgbClr val="002060"/>
                </a:solidFill>
              </a:rPr>
              <a:t>(слайд 23);</a:t>
            </a:r>
          </a:p>
          <a:p>
            <a:r>
              <a:rPr lang="ru-RU" sz="2400" dirty="0" smtClean="0">
                <a:solidFill>
                  <a:schemeClr val="accent6">
                    <a:lumMod val="50000"/>
                  </a:schemeClr>
                </a:solidFill>
              </a:rPr>
              <a:t>-организация тематических утренников, вечеров, других мероприятий, посвящённых Дню Победы, Дню защитника Отечества и др</a:t>
            </a:r>
            <a:r>
              <a:rPr lang="ru-RU" sz="2400" dirty="0" smtClean="0">
                <a:solidFill>
                  <a:srgbClr val="002060"/>
                </a:solidFill>
              </a:rPr>
              <a:t>.(слайд 24-25)</a:t>
            </a:r>
            <a:endParaRPr lang="ru-RU" sz="24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ТТТТ\Desktop\Фото и в. к конференции\DSCN457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260648"/>
            <a:ext cx="4968552" cy="3672408"/>
          </a:xfrm>
          <a:prstGeom prst="rect">
            <a:avLst/>
          </a:prstGeom>
          <a:noFill/>
        </p:spPr>
      </p:pic>
      <p:pic>
        <p:nvPicPr>
          <p:cNvPr id="2" name="Picture 2" descr="C:\Фото и видео колледжа\Военка\У локатор. 16г\DSC01182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23928" y="3501008"/>
            <a:ext cx="4968552" cy="335699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ТТТТ\Desktop\Фото и в. к конференции\DSC007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18670">
            <a:off x="3707904" y="332656"/>
            <a:ext cx="5256584" cy="4248472"/>
          </a:xfrm>
          <a:prstGeom prst="rect">
            <a:avLst/>
          </a:prstGeom>
          <a:noFill/>
        </p:spPr>
      </p:pic>
      <p:pic>
        <p:nvPicPr>
          <p:cNvPr id="2" name="Picture 2" descr="C:\Users\ТТТТТ\Desktop\Фото и в. к конференции\DSC0074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58066">
            <a:off x="321444" y="2042845"/>
            <a:ext cx="4995589" cy="38587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ТТТТТ\Desktop\Фото и вид. открытия музея СПК\DSC0216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554288" y="-1314450"/>
            <a:ext cx="14254163" cy="94884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3" name="Рисунок 2" descr="DSC021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27584" y="692696"/>
            <a:ext cx="4754180" cy="3534391"/>
          </a:xfrm>
          <a:prstGeom prst="rect">
            <a:avLst/>
          </a:prstGeom>
        </p:spPr>
      </p:pic>
      <p:pic>
        <p:nvPicPr>
          <p:cNvPr id="4" name="Рисунок 3" descr="IMG_65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58167" y="3356992"/>
            <a:ext cx="4686241" cy="3240360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332656"/>
            <a:ext cx="8964488" cy="6525344"/>
          </a:xfrm>
          <a:prstGeom prst="rect">
            <a:avLst/>
          </a:prstGeom>
        </p:spPr>
      </p:pic>
      <p:pic>
        <p:nvPicPr>
          <p:cNvPr id="3" name="Рисунок 2" descr="IMG_94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97851" y="1186973"/>
            <a:ext cx="3762181" cy="2674075"/>
          </a:xfrm>
          <a:prstGeom prst="rect">
            <a:avLst/>
          </a:prstGeom>
        </p:spPr>
      </p:pic>
      <p:pic>
        <p:nvPicPr>
          <p:cNvPr id="4" name="Рисунок 3" descr="IMG_94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932040" y="3789040"/>
            <a:ext cx="3923928" cy="266429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1600200"/>
            <a:ext cx="8507288" cy="4709160"/>
          </a:xfrm>
        </p:spPr>
        <p:txBody>
          <a:bodyPr>
            <a:normAutofit/>
          </a:bodyPr>
          <a:lstStyle/>
          <a:p>
            <a:r>
              <a:rPr lang="ru-RU" sz="4800" dirty="0" smtClean="0">
                <a:solidFill>
                  <a:srgbClr val="002060"/>
                </a:solidFill>
              </a:rPr>
              <a:t>Важной составляющей организаторской работы преподавателя ОБЖ является взаимодействие, плодотворное сотрудничество с:</a:t>
            </a:r>
            <a:endParaRPr lang="ru-RU" sz="4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74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188641"/>
            <a:ext cx="4608512" cy="3240359"/>
          </a:xfrm>
          <a:prstGeom prst="rect">
            <a:avLst/>
          </a:prstGeom>
        </p:spPr>
      </p:pic>
      <p:pic>
        <p:nvPicPr>
          <p:cNvPr id="3" name="Рисунок 2" descr="DSCN45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75856" y="1772816"/>
            <a:ext cx="5544616" cy="45365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92080" y="620688"/>
            <a:ext cx="358303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dirty="0" smtClean="0">
                <a:solidFill>
                  <a:srgbClr val="002060"/>
                </a:solidFill>
              </a:rPr>
              <a:t>Военный комиссариат</a:t>
            </a: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02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385469"/>
            <a:ext cx="5184576" cy="3475579"/>
          </a:xfrm>
          <a:prstGeom prst="rect">
            <a:avLst/>
          </a:prstGeom>
        </p:spPr>
      </p:pic>
      <p:pic>
        <p:nvPicPr>
          <p:cNvPr id="3" name="Рисунок 2" descr="DSC0213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348880"/>
            <a:ext cx="5688632" cy="424847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95536" y="476672"/>
            <a:ext cx="27363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Управление                ГОЧС</a:t>
            </a:r>
            <a:endParaRPr lang="ru-RU" sz="32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250 3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88641"/>
            <a:ext cx="5040560" cy="3816423"/>
          </a:xfrm>
          <a:prstGeom prst="rect">
            <a:avLst/>
          </a:prstGeom>
        </p:spPr>
      </p:pic>
      <p:pic>
        <p:nvPicPr>
          <p:cNvPr id="4" name="Рисунок 3" descr="IMG_663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3140968"/>
            <a:ext cx="4680520" cy="352839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796136" y="1412776"/>
            <a:ext cx="335957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ОВД (ПДН) и </a:t>
            </a:r>
          </a:p>
          <a:p>
            <a:r>
              <a:rPr lang="ru-RU" sz="3200" dirty="0" err="1" smtClean="0">
                <a:solidFill>
                  <a:srgbClr val="7030A0"/>
                </a:solidFill>
              </a:rPr>
              <a:t>Госнаркоконтроль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91680" y="5535816"/>
            <a:ext cx="20882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ГИБДД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85786" y="714356"/>
            <a:ext cx="750099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/>
              <a:t>          </a:t>
            </a:r>
            <a:r>
              <a:rPr lang="ru-RU" sz="4400" dirty="0" smtClean="0">
                <a:solidFill>
                  <a:srgbClr val="0070C0"/>
                </a:solidFill>
              </a:rPr>
              <a:t>Девиз  моей работы:</a:t>
            </a:r>
          </a:p>
          <a:p>
            <a:endParaRPr lang="ru-RU" sz="4400" dirty="0" smtClean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rgbClr val="C00000"/>
                </a:solidFill>
              </a:rPr>
              <a:t>«Да, человек смертен, но это было бы ещё полбеды... Плохо то, что он бывает  иногда внезапно смертен.»</a:t>
            </a:r>
          </a:p>
          <a:p>
            <a:r>
              <a:rPr lang="ru-RU" sz="2800" dirty="0" smtClean="0">
                <a:solidFill>
                  <a:srgbClr val="C00000"/>
                </a:solidFill>
              </a:rPr>
              <a:t>        М. Булгаков «Мастер и Маргарита»</a:t>
            </a:r>
          </a:p>
          <a:p>
            <a:endParaRPr lang="ru-RU" sz="2000" dirty="0" smtClean="0">
              <a:solidFill>
                <a:srgbClr val="0070C0"/>
              </a:solidFill>
            </a:endParaRPr>
          </a:p>
          <a:p>
            <a:r>
              <a:rPr lang="ru-RU" sz="2800" dirty="0" smtClean="0">
                <a:solidFill>
                  <a:srgbClr val="7030A0"/>
                </a:solidFill>
              </a:rPr>
              <a:t>И моя задача, как преподавателя-организатора ОБЖ- исключить  эту «внезапность» и  обеспечить долгую  плодотворную жизнь персоналу и учащимся.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23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79912" y="3140968"/>
            <a:ext cx="5112568" cy="3528392"/>
          </a:xfrm>
          <a:prstGeom prst="rect">
            <a:avLst/>
          </a:prstGeom>
        </p:spPr>
      </p:pic>
      <p:pic>
        <p:nvPicPr>
          <p:cNvPr id="3" name="Рисунок 2" descr="2.09.07. вручение гвард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88640"/>
            <a:ext cx="4176464" cy="3384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004048" y="980728"/>
            <a:ext cx="317586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Войсковые части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20" y="4941168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>
                <a:solidFill>
                  <a:srgbClr val="7030A0"/>
                </a:solidFill>
              </a:rPr>
              <a:t>Учебные сборы </a:t>
            </a:r>
          </a:p>
          <a:p>
            <a:r>
              <a:rPr lang="ru-RU" sz="2400" dirty="0" smtClean="0">
                <a:solidFill>
                  <a:srgbClr val="7030A0"/>
                </a:solidFill>
              </a:rPr>
              <a:t>с юношами СПК</a:t>
            </a:r>
            <a:endParaRPr lang="ru-RU" sz="24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7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188641"/>
            <a:ext cx="4320480" cy="3456383"/>
          </a:xfrm>
          <a:prstGeom prst="rect">
            <a:avLst/>
          </a:prstGeom>
        </p:spPr>
      </p:pic>
      <p:pic>
        <p:nvPicPr>
          <p:cNvPr id="3" name="Рисунок 2" descr="DSC011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779912" y="2276872"/>
            <a:ext cx="5112568" cy="419565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16016" y="620688"/>
            <a:ext cx="491417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Врач-гинеколог беседует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 с девушками   СПК</a:t>
            </a:r>
            <a:endParaRPr lang="ru-RU" sz="3200" dirty="0">
              <a:solidFill>
                <a:srgbClr val="7030A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520" y="4149080"/>
            <a:ext cx="355579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Студенты </a:t>
            </a:r>
            <a:r>
              <a:rPr lang="ru-RU" sz="2800" dirty="0" err="1" smtClean="0">
                <a:solidFill>
                  <a:srgbClr val="7030A0"/>
                </a:solidFill>
              </a:rPr>
              <a:t>медколледжа</a:t>
            </a:r>
            <a:endParaRPr lang="ru-RU" sz="2800" dirty="0" smtClean="0">
              <a:solidFill>
                <a:srgbClr val="7030A0"/>
              </a:solidFill>
            </a:endParaRPr>
          </a:p>
          <a:p>
            <a:r>
              <a:rPr lang="ru-RU" sz="2800" dirty="0" smtClean="0">
                <a:solidFill>
                  <a:srgbClr val="7030A0"/>
                </a:solidFill>
              </a:rPr>
              <a:t>-участники </a:t>
            </a:r>
            <a:r>
              <a:rPr lang="ru-RU" sz="2800" dirty="0" err="1" smtClean="0">
                <a:solidFill>
                  <a:srgbClr val="7030A0"/>
                </a:solidFill>
              </a:rPr>
              <a:t>флеш-моба</a:t>
            </a:r>
            <a:endParaRPr lang="ru-RU" sz="2800" dirty="0" smtClean="0">
              <a:solidFill>
                <a:srgbClr val="7030A0"/>
              </a:solidFill>
            </a:endParaRPr>
          </a:p>
          <a:p>
            <a:r>
              <a:rPr lang="ru-RU" sz="2800" dirty="0" err="1" smtClean="0">
                <a:solidFill>
                  <a:srgbClr val="7030A0"/>
                </a:solidFill>
              </a:rPr>
              <a:t>СПИДу-нет</a:t>
            </a:r>
            <a:r>
              <a:rPr lang="ru-RU" sz="2800" dirty="0" smtClean="0">
                <a:solidFill>
                  <a:srgbClr val="7030A0"/>
                </a:solidFill>
              </a:rPr>
              <a:t>!</a:t>
            </a:r>
            <a:endParaRPr lang="ru-RU" sz="2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0910 - копия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95936" y="2969568"/>
            <a:ext cx="4968552" cy="3699792"/>
          </a:xfrm>
          <a:prstGeom prst="rect">
            <a:avLst/>
          </a:prstGeom>
        </p:spPr>
      </p:pic>
      <p:pic>
        <p:nvPicPr>
          <p:cNvPr id="4" name="Рисунок 3" descr="DSC0218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88641"/>
            <a:ext cx="4752528" cy="374441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144" y="1052736"/>
            <a:ext cx="249780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Ветеранские </a:t>
            </a:r>
          </a:p>
          <a:p>
            <a:r>
              <a:rPr lang="ru-RU" sz="3200" dirty="0" smtClean="0">
                <a:solidFill>
                  <a:srgbClr val="7030A0"/>
                </a:solidFill>
              </a:rPr>
              <a:t>организации</a:t>
            </a:r>
            <a:endParaRPr lang="ru-RU" sz="32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210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1772816"/>
            <a:ext cx="8208912" cy="475252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403648" y="692696"/>
            <a:ext cx="740157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 smtClean="0">
                <a:solidFill>
                  <a:srgbClr val="7030A0"/>
                </a:solidFill>
              </a:rPr>
              <a:t>Шефская работа</a:t>
            </a:r>
            <a:r>
              <a:rPr lang="ru-RU" sz="3200" dirty="0" smtClean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(хитрим немного: готовим себе кадры-</a:t>
            </a:r>
          </a:p>
          <a:p>
            <a:r>
              <a:rPr lang="ru-RU" sz="2000" dirty="0" smtClean="0">
                <a:solidFill>
                  <a:schemeClr val="tx2">
                    <a:lumMod val="10000"/>
                  </a:schemeClr>
                </a:solidFill>
              </a:rPr>
              <a:t>не всем же быть менеджерами….)</a:t>
            </a:r>
            <a:endParaRPr lang="ru-RU" sz="20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34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332657"/>
            <a:ext cx="5256584" cy="38884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043608" y="836712"/>
            <a:ext cx="191244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dirty="0" smtClean="0">
                <a:solidFill>
                  <a:srgbClr val="7030A0"/>
                </a:solidFill>
              </a:rPr>
              <a:t>Коллеги,</a:t>
            </a:r>
          </a:p>
          <a:p>
            <a:r>
              <a:rPr lang="ru-RU" sz="3600" dirty="0" smtClean="0">
                <a:solidFill>
                  <a:srgbClr val="7030A0"/>
                </a:solidFill>
              </a:rPr>
              <a:t>Спорт</a:t>
            </a:r>
            <a:endParaRPr lang="ru-RU" sz="3600" dirty="0">
              <a:solidFill>
                <a:srgbClr val="7030A0"/>
              </a:solidFill>
            </a:endParaRPr>
          </a:p>
        </p:txBody>
      </p:sp>
      <p:pic>
        <p:nvPicPr>
          <p:cNvPr id="4" name="Рисунок 3" descr="DSC_38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708920"/>
            <a:ext cx="5616624" cy="396044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1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260649"/>
            <a:ext cx="4896544" cy="3240359"/>
          </a:xfrm>
          <a:prstGeom prst="rect">
            <a:avLst/>
          </a:prstGeom>
        </p:spPr>
      </p:pic>
      <p:pic>
        <p:nvPicPr>
          <p:cNvPr id="3" name="Рисунок 2" descr="DSC0120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2636912"/>
            <a:ext cx="4392488" cy="3384376"/>
          </a:xfrm>
          <a:prstGeom prst="rect">
            <a:avLst/>
          </a:prstGeom>
        </p:spPr>
      </p:pic>
      <p:pic>
        <p:nvPicPr>
          <p:cNvPr id="4" name="Рисунок 3" descr="DSC0120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7544" y="4077072"/>
            <a:ext cx="4392488" cy="259228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220072" y="1196752"/>
            <a:ext cx="45908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7030A0"/>
                </a:solidFill>
              </a:rPr>
              <a:t>Стрелковая команда</a:t>
            </a:r>
          </a:p>
          <a:p>
            <a:r>
              <a:rPr lang="ru-RU" sz="2800" dirty="0" smtClean="0">
                <a:solidFill>
                  <a:srgbClr val="7030A0"/>
                </a:solidFill>
              </a:rPr>
              <a:t> СПК  «Снайпер»</a:t>
            </a:r>
          </a:p>
          <a:p>
            <a:endParaRPr lang="ru-RU" sz="2800" dirty="0" smtClean="0">
              <a:solidFill>
                <a:srgbClr val="7030A0"/>
              </a:solidFill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260648"/>
            <a:ext cx="798322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 smtClean="0">
                <a:solidFill>
                  <a:srgbClr val="002060"/>
                </a:solidFill>
              </a:rPr>
              <a:t>Кроме </a:t>
            </a:r>
            <a:r>
              <a:rPr lang="ru-RU" sz="3200" dirty="0" err="1" smtClean="0">
                <a:solidFill>
                  <a:srgbClr val="002060"/>
                </a:solidFill>
              </a:rPr>
              <a:t>того,с</a:t>
            </a:r>
            <a:r>
              <a:rPr lang="ru-RU" sz="3200" dirty="0" smtClean="0">
                <a:solidFill>
                  <a:srgbClr val="002060"/>
                </a:solidFill>
              </a:rPr>
              <a:t> учётом особенностей моего предмета администрация 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СПК поручила мне быть уполномоченным по ГО ЧС и охране труда 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в колледже.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В оргработу входит разработка (или участие в разработке совместно с дирекцией) документов, касающихся ГО и ЧС, охраны труда и техники безопасности: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3528" y="548680"/>
            <a:ext cx="8208912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</a:rPr>
              <a:t>1.Паспорт антитеррористической защищённости</a:t>
            </a:r>
          </a:p>
          <a:p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</a:rPr>
              <a:t>2.Инструкция о мероприятиях по антитеррористической безопасности и защите учащихся и персонала.</a:t>
            </a:r>
          </a:p>
          <a:p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</a:rPr>
              <a:t>3.План мероприятий КГБ ПОУ «СПК» по вопросам ГО, </a:t>
            </a:r>
            <a:r>
              <a:rPr lang="ru-RU" sz="2800" dirty="0" err="1" smtClean="0">
                <a:solidFill>
                  <a:schemeClr val="tx2">
                    <a:lumMod val="10000"/>
                  </a:schemeClr>
                </a:solidFill>
              </a:rPr>
              <a:t>предупреждения,ликвидации</a:t>
            </a:r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</a:rPr>
              <a:t> ЧС и обеспечения пожарной безопасности в 2017г.»</a:t>
            </a:r>
          </a:p>
          <a:p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</a:rPr>
              <a:t>4. Паспорт безопасности дорожного движения СПК.</a:t>
            </a:r>
          </a:p>
          <a:p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</a:rPr>
              <a:t>5. Инструкции по технике безопасности по каждой специальности педагогического, технического состава и </a:t>
            </a:r>
            <a:r>
              <a:rPr lang="ru-RU" sz="2800" dirty="0" smtClean="0">
                <a:solidFill>
                  <a:schemeClr val="tx2">
                    <a:lumMod val="10000"/>
                  </a:schemeClr>
                </a:solidFill>
              </a:rPr>
              <a:t>учащихся.</a:t>
            </a:r>
            <a:endParaRPr lang="ru-RU" sz="2800" dirty="0">
              <a:solidFill>
                <a:schemeClr val="tx2">
                  <a:lumMod val="10000"/>
                </a:schemeClr>
              </a:solidFill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rot="1449523">
            <a:off x="1115616" y="2606134"/>
            <a:ext cx="66247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800" dirty="0" smtClean="0">
                <a:solidFill>
                  <a:schemeClr val="accent3">
                    <a:lumMod val="75000"/>
                  </a:schemeClr>
                </a:solidFill>
              </a:rPr>
              <a:t>Спасибо за внимание.</a:t>
            </a:r>
            <a:endParaRPr lang="ru-RU" sz="48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225668"/>
          </a:xfrm>
        </p:spPr>
        <p:txBody>
          <a:bodyPr>
            <a:normAutofit/>
          </a:bodyPr>
          <a:lstStyle/>
          <a:p>
            <a:r>
              <a:rPr lang="ru-RU" dirty="0" smtClean="0"/>
              <a:t>Основные направления деятельности преподавателя- организатора ОБЖ: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endParaRPr lang="ru-RU" dirty="0" smtClean="0"/>
          </a:p>
          <a:p>
            <a:endParaRPr lang="ru-RU" dirty="0" smtClean="0"/>
          </a:p>
          <a:p>
            <a:r>
              <a:rPr lang="ru-RU" dirty="0" smtClean="0">
                <a:solidFill>
                  <a:srgbClr val="FFC000"/>
                </a:solidFill>
              </a:rPr>
              <a:t>-организация подготовки действий учащихся при угрозе и в случае чрезвычайных ситуаций; 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-организация и проведение в колледже мероприятий по ГО;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- установление контактов с внешними организациями, способными оказать содействие колледжу при подготовке к функционированию при угрозе и во время чрезвычайных ситуаций ;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-допризывная подготовка обучающихся и учёт военнообязанных;</a:t>
            </a:r>
          </a:p>
          <a:p>
            <a:r>
              <a:rPr lang="ru-RU" dirty="0" smtClean="0">
                <a:solidFill>
                  <a:srgbClr val="FFC000"/>
                </a:solidFill>
              </a:rPr>
              <a:t>-организация и руководство деятельностью персонала и учащихся в случае чрезвычайных ситуаций</a:t>
            </a:r>
          </a:p>
          <a:p>
            <a:endParaRPr lang="ru-RU" dirty="0" smtClean="0"/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2286000" y="1305342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DSC012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612822">
            <a:off x="4391938" y="2858702"/>
            <a:ext cx="4148089" cy="3458056"/>
          </a:xfrm>
          <a:prstGeom prst="rect">
            <a:avLst/>
          </a:prstGeom>
        </p:spPr>
      </p:pic>
      <p:pic>
        <p:nvPicPr>
          <p:cNvPr id="3" name="Рисунок 2" descr="19.07.09г. Присягает.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935769">
            <a:off x="142844" y="142853"/>
            <a:ext cx="3714776" cy="478634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 smtClean="0">
                <a:solidFill>
                  <a:srgbClr val="00B050"/>
                </a:solidFill>
              </a:rPr>
              <a:t>«Организаторские» обязанности </a:t>
            </a:r>
            <a:br>
              <a:rPr lang="ru-RU" dirty="0" smtClean="0">
                <a:solidFill>
                  <a:srgbClr val="00B050"/>
                </a:solidFill>
              </a:rPr>
            </a:br>
            <a:r>
              <a:rPr lang="ru-RU" sz="3600" dirty="0" smtClean="0">
                <a:solidFill>
                  <a:srgbClr val="00B050"/>
                </a:solidFill>
              </a:rPr>
              <a:t>преподавателя ОБЖ</a:t>
            </a:r>
            <a:endParaRPr lang="ru-RU" sz="3600" dirty="0">
              <a:solidFill>
                <a:srgbClr val="00B050"/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 fontScale="32500" lnSpcReduction="20000"/>
          </a:bodyPr>
          <a:lstStyle/>
          <a:p>
            <a:r>
              <a:rPr lang="ru-RU" sz="6000" dirty="0" smtClean="0">
                <a:solidFill>
                  <a:srgbClr val="FFFF00"/>
                </a:solidFill>
              </a:rPr>
              <a:t>Организует разнообразные виды деятельности обучающихся, ориентируясь на личность обучающихся, развитие мотивации их познавательных интересов,  способностей. </a:t>
            </a:r>
          </a:p>
          <a:p>
            <a:r>
              <a:rPr lang="ru-RU" sz="6000" dirty="0" smtClean="0">
                <a:solidFill>
                  <a:srgbClr val="FFFF00"/>
                </a:solidFill>
              </a:rPr>
              <a:t>Организует самостоятельную деятельность обучающихся, проблемное обучение, осуществляет связь обучения с практикой.</a:t>
            </a:r>
          </a:p>
          <a:p>
            <a:r>
              <a:rPr lang="ru-RU" sz="6000" dirty="0" smtClean="0">
                <a:solidFill>
                  <a:srgbClr val="FFFF00"/>
                </a:solidFill>
              </a:rPr>
              <a:t>Участвует в планировании и проведении мероприятий по охране труда работников образовательного учреждения, а также жизни и здоровья обучающихся.</a:t>
            </a:r>
          </a:p>
          <a:p>
            <a:r>
              <a:rPr lang="ru-RU" sz="6000" dirty="0" smtClean="0">
                <a:solidFill>
                  <a:srgbClr val="FFFF00"/>
                </a:solidFill>
              </a:rPr>
              <a:t>Взаимодействует с заинтересованными организациями.</a:t>
            </a:r>
          </a:p>
          <a:p>
            <a:r>
              <a:rPr lang="ru-RU" sz="6000" dirty="0" smtClean="0">
                <a:solidFill>
                  <a:srgbClr val="FFFF00"/>
                </a:solidFill>
              </a:rPr>
              <a:t>Совместно с учреждениями здравоохранения организует проведение медицинского обследования юношей допризывного и призывного возраста для приписки их к военкоматам.</a:t>
            </a:r>
          </a:p>
          <a:p>
            <a:r>
              <a:rPr lang="ru-RU" sz="6000" dirty="0" smtClean="0">
                <a:solidFill>
                  <a:srgbClr val="FFFF00"/>
                </a:solidFill>
              </a:rPr>
              <a:t>Оказывает помощь военкомату  в подготовке юношей к службе в ВС РФ, в отборе кандидатов для поступления в военные учебные заведения.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-45719"/>
            <a:ext cx="8229600" cy="45719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214290"/>
            <a:ext cx="8229600" cy="8143932"/>
          </a:xfrm>
        </p:spPr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FFFF00"/>
                </a:solidFill>
              </a:rPr>
              <a:t>Ведет учет военнообязанных в образовательном учреждении и представляет соответствующие отчеты в военкоматы. 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Разрабатывает план гражданской обороны (ГО) образовательного учреждения. 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Организует занятия по ГО с работниками образовательного учреждения. 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Готовит и проводит командно-штабные, </a:t>
            </a:r>
            <a:r>
              <a:rPr lang="ru-RU" sz="2000" dirty="0" err="1" smtClean="0">
                <a:solidFill>
                  <a:srgbClr val="FFFF00"/>
                </a:solidFill>
              </a:rPr>
              <a:t>тактико</a:t>
            </a:r>
            <a:r>
              <a:rPr lang="ru-RU" sz="2000" dirty="0" smtClean="0">
                <a:solidFill>
                  <a:srgbClr val="FFFF00"/>
                </a:solidFill>
              </a:rPr>
              <a:t>- специальные учения и другие мероприятия по ГО.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Участвует в обеспечении функционирования образовательного учреждения при возникновении различных чрезвычайных ситуаций. 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Проводит практические занятия и тренировки обучающихся и работников образовательного учреждения по действиям в экстремальных ситуациях.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Выполняет правила по охране труда и пожарной безопасности. 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Обеспечивает охрану жизни и здоровья </a:t>
            </a:r>
            <a:r>
              <a:rPr lang="ru-RU" sz="2000" dirty="0" smtClean="0">
                <a:solidFill>
                  <a:srgbClr val="FFFF00"/>
                </a:solidFill>
              </a:rPr>
              <a:t>обучающихся во </a:t>
            </a:r>
            <a:r>
              <a:rPr lang="ru-RU" sz="2000" dirty="0" smtClean="0">
                <a:solidFill>
                  <a:srgbClr val="FFFF00"/>
                </a:solidFill>
              </a:rPr>
              <a:t>время образовательного процесса.</a:t>
            </a:r>
          </a:p>
          <a:p>
            <a:r>
              <a:rPr lang="ru-RU" sz="2000" dirty="0" smtClean="0">
                <a:solidFill>
                  <a:srgbClr val="FFFF00"/>
                </a:solidFill>
              </a:rPr>
              <a:t>Обеспечивает создание и совершенствование </a:t>
            </a:r>
            <a:r>
              <a:rPr lang="ru-RU" sz="2000" dirty="0" err="1" smtClean="0">
                <a:solidFill>
                  <a:srgbClr val="FFFF00"/>
                </a:solidFill>
              </a:rPr>
              <a:t>учебно</a:t>
            </a:r>
            <a:r>
              <a:rPr lang="ru-RU" sz="2000" dirty="0" smtClean="0">
                <a:solidFill>
                  <a:srgbClr val="FFFF00"/>
                </a:solidFill>
              </a:rPr>
              <a:t>- материальной базы, соблюдение обучающимися правил безопасности при проведении занятий по курсам ОБЖ и допризывной подготовки, отвечает за сохранность имущества ГО</a:t>
            </a:r>
          </a:p>
          <a:p>
            <a:endParaRPr lang="ru-RU" sz="2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4282" y="428604"/>
            <a:ext cx="881162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accent2">
                    <a:lumMod val="75000"/>
                  </a:schemeClr>
                </a:solidFill>
              </a:rPr>
              <a:t>Кроме того, время и политическая обстановка требуют:</a:t>
            </a:r>
          </a:p>
          <a:p>
            <a:r>
              <a:rPr lang="ru-RU" sz="3200" dirty="0" smtClean="0">
                <a:solidFill>
                  <a:srgbClr val="C00000"/>
                </a:solidFill>
              </a:rPr>
              <a:t>-усиления </a:t>
            </a:r>
            <a:r>
              <a:rPr lang="ru-RU" sz="3200" dirty="0" err="1" smtClean="0">
                <a:solidFill>
                  <a:srgbClr val="C00000"/>
                </a:solidFill>
              </a:rPr>
              <a:t>контртеррористической</a:t>
            </a:r>
            <a:r>
              <a:rPr lang="ru-RU" sz="3200" dirty="0" smtClean="0">
                <a:solidFill>
                  <a:srgbClr val="C00000"/>
                </a:solidFill>
              </a:rPr>
              <a:t> направленности организаторской работы: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-участие студентов в городских мероприятиях (митинги и др.),посвящённых борьбе с терроризмом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 (слайд 9). </a:t>
            </a:r>
          </a:p>
          <a:p>
            <a:r>
              <a:rPr lang="ru-RU" sz="3200" dirty="0" smtClean="0">
                <a:solidFill>
                  <a:srgbClr val="002060"/>
                </a:solidFill>
              </a:rPr>
              <a:t>-оформление стенда: «</a:t>
            </a:r>
            <a:r>
              <a:rPr lang="ru-RU" sz="3200" dirty="0" err="1" smtClean="0">
                <a:solidFill>
                  <a:srgbClr val="002060"/>
                </a:solidFill>
              </a:rPr>
              <a:t>Внимание,терроризм</a:t>
            </a:r>
            <a:r>
              <a:rPr lang="ru-RU" sz="3200" dirty="0" smtClean="0">
                <a:solidFill>
                  <a:srgbClr val="002060"/>
                </a:solidFill>
              </a:rPr>
              <a:t>!» и проведение бесед у стенда со студентами в неформальной обстановке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(слайд 10), </a:t>
            </a:r>
            <a:r>
              <a:rPr lang="ru-RU" sz="3200" dirty="0" smtClean="0">
                <a:solidFill>
                  <a:srgbClr val="002060"/>
                </a:solidFill>
              </a:rPr>
              <a:t>изучение брошюр и памяток </a:t>
            </a:r>
            <a:r>
              <a:rPr lang="ru-RU" sz="3200" dirty="0" smtClean="0">
                <a:solidFill>
                  <a:schemeClr val="accent6">
                    <a:lumMod val="50000"/>
                  </a:schemeClr>
                </a:solidFill>
              </a:rPr>
              <a:t>(слайд 11-12).</a:t>
            </a:r>
            <a:endParaRPr lang="ru-RU" sz="3200" dirty="0" smtClean="0">
              <a:solidFill>
                <a:srgbClr val="002060"/>
              </a:solidFill>
            </a:endParaRPr>
          </a:p>
          <a:p>
            <a:r>
              <a:rPr lang="ru-RU" sz="3200" dirty="0" smtClean="0">
                <a:solidFill>
                  <a:srgbClr val="002060"/>
                </a:solidFill>
              </a:rPr>
              <a:t>-демонстрация видеороликов и фильмов по теме.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5784" y="214266"/>
            <a:ext cx="9001156" cy="6643734"/>
          </a:xfrm>
          <a:prstGeom prst="rect">
            <a:avLst/>
          </a:prstGeom>
        </p:spPr>
      </p:pic>
      <p:pic>
        <p:nvPicPr>
          <p:cNvPr id="3" name="Рисунок 2" descr="250 3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1472" y="1571612"/>
            <a:ext cx="7286676" cy="46434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</TotalTime>
  <Words>803</Words>
  <Application>Microsoft Office PowerPoint</Application>
  <PresentationFormat>Экран (4:3)</PresentationFormat>
  <Paragraphs>83</Paragraphs>
  <Slides>38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38</vt:i4>
      </vt:variant>
    </vt:vector>
  </HeadingPairs>
  <TitlesOfParts>
    <vt:vector size="39" baseType="lpstr">
      <vt:lpstr>Апекс</vt:lpstr>
      <vt:lpstr>ОРГАНИЗАТОРСКАЯ СОСТАВЛЯЮЩАЯ ДЕЯТЕЛЬНОСТИ ПРЕПОДАВАТЕЛЯ ОБЖ</vt:lpstr>
      <vt:lpstr>Слайд 2</vt:lpstr>
      <vt:lpstr>Слайд 3</vt:lpstr>
      <vt:lpstr>Основные направления деятельности преподавателя- организатора ОБЖ:</vt:lpstr>
      <vt:lpstr>Слайд 5</vt:lpstr>
      <vt:lpstr>«Организаторские» обязанности  преподавателя ОБЖ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Слайд 37</vt:lpstr>
      <vt:lpstr>Слайд 38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ОРГАНИЗАТОРСКАЯ СОСТАВЛЯЮЩАЯ ДЕЯТЕЛЬНОСТИ ПРЕПОДАВАТЕЛЯ ОБЖ</dc:title>
  <dc:creator>777</dc:creator>
  <cp:lastModifiedBy>777</cp:lastModifiedBy>
  <cp:revision>80</cp:revision>
  <dcterms:created xsi:type="dcterms:W3CDTF">2017-05-21T03:35:30Z</dcterms:created>
  <dcterms:modified xsi:type="dcterms:W3CDTF">2017-05-25T10:44:55Z</dcterms:modified>
</cp:coreProperties>
</file>