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65" r:id="rId20"/>
    <p:sldId id="275" r:id="rId21"/>
    <p:sldId id="276" r:id="rId22"/>
    <p:sldId id="277" r:id="rId23"/>
    <p:sldId id="278" r:id="rId24"/>
    <p:sldId id="279" r:id="rId25"/>
    <p:sldId id="280" r:id="rId26"/>
    <p:sldId id="266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7825-3489-4F2C-88B1-9C2D594871CA}" type="datetimeFigureOut">
              <a:rPr lang="ru-RU" smtClean="0"/>
              <a:pPr/>
              <a:t>22.09.2018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44B1-AF9B-4AA1-B1B7-304BC150C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7825-3489-4F2C-88B1-9C2D594871CA}" type="datetimeFigureOut">
              <a:rPr lang="ru-RU" smtClean="0"/>
              <a:pPr/>
              <a:t>22.09.2018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44B1-AF9B-4AA1-B1B7-304BC150C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7825-3489-4F2C-88B1-9C2D594871CA}" type="datetimeFigureOut">
              <a:rPr lang="ru-RU" smtClean="0"/>
              <a:pPr/>
              <a:t>22.09.2018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44B1-AF9B-4AA1-B1B7-304BC150C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7825-3489-4F2C-88B1-9C2D594871CA}" type="datetimeFigureOut">
              <a:rPr lang="ru-RU" smtClean="0"/>
              <a:pPr/>
              <a:t>22.09.2018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44B1-AF9B-4AA1-B1B7-304BC150C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7825-3489-4F2C-88B1-9C2D594871CA}" type="datetimeFigureOut">
              <a:rPr lang="ru-RU" smtClean="0"/>
              <a:pPr/>
              <a:t>22.09.2018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44B1-AF9B-4AA1-B1B7-304BC150C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7825-3489-4F2C-88B1-9C2D594871CA}" type="datetimeFigureOut">
              <a:rPr lang="ru-RU" smtClean="0"/>
              <a:pPr/>
              <a:t>22.09.2018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44B1-AF9B-4AA1-B1B7-304BC150C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7825-3489-4F2C-88B1-9C2D594871CA}" type="datetimeFigureOut">
              <a:rPr lang="ru-RU" smtClean="0"/>
              <a:pPr/>
              <a:t>22.09.2018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44B1-AF9B-4AA1-B1B7-304BC150C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7825-3489-4F2C-88B1-9C2D594871CA}" type="datetimeFigureOut">
              <a:rPr lang="ru-RU" smtClean="0"/>
              <a:pPr/>
              <a:t>22.09.2018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44B1-AF9B-4AA1-B1B7-304BC150C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7825-3489-4F2C-88B1-9C2D594871CA}" type="datetimeFigureOut">
              <a:rPr lang="ru-RU" smtClean="0"/>
              <a:pPr/>
              <a:t>22.09.2018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44B1-AF9B-4AA1-B1B7-304BC150C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7825-3489-4F2C-88B1-9C2D594871CA}" type="datetimeFigureOut">
              <a:rPr lang="ru-RU" smtClean="0"/>
              <a:pPr/>
              <a:t>22.09.2018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44B1-AF9B-4AA1-B1B7-304BC150C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27825-3489-4F2C-88B1-9C2D594871CA}" type="datetimeFigureOut">
              <a:rPr lang="ru-RU" smtClean="0"/>
              <a:pPr/>
              <a:t>22.09.2018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44B1-AF9B-4AA1-B1B7-304BC150C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27825-3489-4F2C-88B1-9C2D594871CA}" type="datetimeFigureOut">
              <a:rPr lang="ru-RU" smtClean="0"/>
              <a:pPr/>
              <a:t>22.09.2018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D44B1-AF9B-4AA1-B1B7-304BC150C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562612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Урок </a:t>
            </a:r>
            <a:r>
              <a:rPr lang="ru-RU" b="1" dirty="0" smtClean="0"/>
              <a:t>окружающего мира по </a:t>
            </a:r>
            <a:r>
              <a:rPr lang="ru-RU" b="1" dirty="0" smtClean="0"/>
              <a:t>УМК «Школа России»</a:t>
            </a:r>
          </a:p>
          <a:p>
            <a:pPr algn="ctr">
              <a:buNone/>
            </a:pPr>
            <a:r>
              <a:rPr lang="ru-RU" b="1" dirty="0" smtClean="0"/>
              <a:t>1 класс</a:t>
            </a:r>
          </a:p>
          <a:p>
            <a:pPr algn="ctr">
              <a:buNone/>
            </a:pPr>
            <a:r>
              <a:rPr lang="ru-RU" b="1" dirty="0" smtClean="0"/>
              <a:t>«Что такое Родина?»</a:t>
            </a:r>
            <a:endParaRPr lang="ru-RU" b="1" dirty="0" smtClean="0"/>
          </a:p>
          <a:p>
            <a:pPr algn="ctr">
              <a:buNone/>
            </a:pPr>
            <a:endParaRPr lang="ru-RU" b="1" dirty="0"/>
          </a:p>
          <a:p>
            <a:pPr algn="r">
              <a:buNone/>
            </a:pPr>
            <a:r>
              <a:rPr lang="ru-RU" sz="2000" b="1" dirty="0" smtClean="0"/>
              <a:t>Автор разработки:</a:t>
            </a:r>
          </a:p>
          <a:p>
            <a:pPr algn="r">
              <a:buNone/>
            </a:pPr>
            <a:r>
              <a:rPr lang="ru-RU" sz="2000" b="1" dirty="0" smtClean="0"/>
              <a:t>Митрофанова Марина Владимировна</a:t>
            </a:r>
          </a:p>
          <a:p>
            <a:pPr algn="r">
              <a:buNone/>
            </a:pPr>
            <a:r>
              <a:rPr lang="ru-RU" sz="2000" b="1" dirty="0" smtClean="0"/>
              <a:t>учитель начальных классов</a:t>
            </a:r>
          </a:p>
          <a:p>
            <a:pPr algn="r">
              <a:buNone/>
            </a:pPr>
            <a:r>
              <a:rPr lang="ru-RU" sz="2000" b="1" dirty="0" smtClean="0"/>
              <a:t>МБОУ «Лицей №1» р.п. Чамзинка</a:t>
            </a:r>
            <a:endParaRPr lang="ru-RU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14554"/>
            <a:ext cx="3265247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598331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Давайте начнём наше путешествие с самого дальнего и холодного уголка нашей страны. Это Крайний  Север. Здесь дольше всего гостит зима.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428728" y="2143116"/>
            <a:ext cx="735465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к\Desktop\КАРТИНКИ\1052357_html_364df59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558"/>
          <a:stretch>
            <a:fillRect/>
          </a:stretch>
        </p:blipFill>
        <p:spPr bwMode="auto">
          <a:xfrm>
            <a:off x="7233379" y="1142984"/>
            <a:ext cx="1910621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598331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На этой земле всё время лежит снег, бывают сильные морозы, дуют холодные ветры, кружат метели. Эти земли так и называют – белая земля.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428728" y="2143116"/>
            <a:ext cx="735465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к\Desktop\КАРТИНКИ\1052357_html_364df59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558"/>
          <a:stretch>
            <a:fillRect/>
          </a:stretch>
        </p:blipFill>
        <p:spPr bwMode="auto">
          <a:xfrm>
            <a:off x="7233379" y="1142984"/>
            <a:ext cx="1910621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598331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/>
              <a:t>Каких животных вы видите в этой части России?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/>
              <a:t>Белый медведь и северный олень хорошо приспособились к сильным морозам Крайнего Севера. Эти животные имеют густую  длинную шерсть</a:t>
            </a:r>
            <a:endParaRPr lang="ru-RU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428728" y="2143116"/>
            <a:ext cx="735465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к\Desktop\КАРТИНКИ\1052357_html_364df59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558"/>
          <a:stretch>
            <a:fillRect/>
          </a:stretch>
        </p:blipFill>
        <p:spPr bwMode="auto">
          <a:xfrm>
            <a:off x="7233379" y="1142984"/>
            <a:ext cx="1910621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598331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/>
              <a:t>Рассмотрите человека. Чем он занимается?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/>
              <a:t>Человек едет на оленях. Быстро мчатся нарты по глубоком снегу. Нарты – это специальные сани, в которые запрягают оленей. На нартах перевозят грузы.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714348" y="2143116"/>
            <a:ext cx="735465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к\Desktop\КАРТИНКИ\1052357_html_364df59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558"/>
          <a:stretch>
            <a:fillRect/>
          </a:stretch>
        </p:blipFill>
        <p:spPr bwMode="auto">
          <a:xfrm>
            <a:off x="7233379" y="1714488"/>
            <a:ext cx="1910621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598331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/>
              <a:t>А как одет человек?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/>
              <a:t>Человек одет тепло. Его одежда сшита из оленьего меха. Из шкур оленей жители Севера собирают жилища. Эти жилища называют «чумы».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714348" y="2143116"/>
            <a:ext cx="735465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к\Desktop\КАРТИНКИ\1052357_html_364df59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558"/>
          <a:stretch>
            <a:fillRect/>
          </a:stretch>
        </p:blipFill>
        <p:spPr bwMode="auto">
          <a:xfrm>
            <a:off x="7233379" y="1714488"/>
            <a:ext cx="1910621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598331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/>
              <a:t>Нам пора лететь дальше – Муравьишка заметил рыбаков. Мудрая Черепаха предлагает совершить посадку.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785786" y="1928802"/>
            <a:ext cx="735465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к\Desktop\КАРТИНКИ\1052357_html_364df59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558"/>
          <a:stretch>
            <a:fillRect/>
          </a:stretch>
        </p:blipFill>
        <p:spPr bwMode="auto">
          <a:xfrm>
            <a:off x="5000628" y="1714488"/>
            <a:ext cx="1910621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598331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/>
              <a:t>Что вы можете сказать об этом крае? Чем он богат? Чем занимаются здесь люди?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/>
              <a:t>Ловят рыбу. В морях Дальнего Востока очень много рыбы. На кораблях рыбу привозят в порт.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785786" y="1928802"/>
            <a:ext cx="735465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к\Desktop\КАРТИНКИ\1052357_html_364df59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558"/>
          <a:stretch>
            <a:fillRect/>
          </a:stretch>
        </p:blipFill>
        <p:spPr bwMode="auto">
          <a:xfrm>
            <a:off x="6500826" y="3071810"/>
            <a:ext cx="1910621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598331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/>
              <a:t>В порт приходят корабли из разных стран с товарами. Если с Дальнего Востока лететь вглубь страны, мы увидим тайгу. Что такое тайга?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785786" y="1928802"/>
            <a:ext cx="735465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к\Desktop\КАРТИНКИ\1052357_html_364df59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558"/>
          <a:stretch>
            <a:fillRect/>
          </a:stretch>
        </p:blipFill>
        <p:spPr bwMode="auto">
          <a:xfrm>
            <a:off x="5000628" y="2857496"/>
            <a:ext cx="1910621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598331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/>
              <a:t>Тайга – это огромный хвойный лес. Какие деревья растут в тайге?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/>
              <a:t>Каких животных можно встретить в тайге?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785786" y="1928802"/>
            <a:ext cx="735465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к\Desktop\КАРТИНКИ\1052357_html_364df59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558"/>
          <a:stretch>
            <a:fillRect/>
          </a:stretch>
        </p:blipFill>
        <p:spPr bwMode="auto">
          <a:xfrm>
            <a:off x="4857752" y="2143116"/>
            <a:ext cx="1910621" cy="1785950"/>
          </a:xfrm>
          <a:prstGeom prst="rect">
            <a:avLst/>
          </a:prstGeom>
          <a:noFill/>
        </p:spPr>
      </p:pic>
      <p:pic>
        <p:nvPicPr>
          <p:cNvPr id="6146" name="Picture 2" descr="C:\Users\к\Desktop\КАРТИНКИ\s1200.jpg"/>
          <p:cNvPicPr>
            <a:picLocks noChangeAspect="1" noChangeArrowheads="1"/>
          </p:cNvPicPr>
          <p:nvPr/>
        </p:nvPicPr>
        <p:blipFill>
          <a:blip r:embed="rId4">
            <a:lum bright="-10000" contrast="10000"/>
          </a:blip>
          <a:srcRect/>
          <a:stretch>
            <a:fillRect/>
          </a:stretch>
        </p:blipFill>
        <p:spPr bwMode="auto">
          <a:xfrm>
            <a:off x="928662" y="1071546"/>
            <a:ext cx="7381900" cy="4908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598331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endParaRPr lang="ru-RU" sz="3600" b="1" dirty="0"/>
          </a:p>
        </p:txBody>
      </p:sp>
      <p:pic>
        <p:nvPicPr>
          <p:cNvPr id="15362" name="Picture 2" descr="https://3.bp.blogspot.com/-2s6cKRN8dQQ/WRy4S1_Bo_I/AAAAAAAABiY/XZ8JVXNZB7UpqwtEOgrA8s0QGSPfbuhcgCLcB/s1600/taiga.jpg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142844" y="0"/>
            <a:ext cx="8792367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598331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3600" b="1" dirty="0" smtClean="0"/>
              <a:t>Давайте вспомним, как называется предмет, который мы изучаем?</a:t>
            </a:r>
          </a:p>
          <a:p>
            <a:pPr>
              <a:spcBef>
                <a:spcPts val="0"/>
              </a:spcBef>
              <a:buNone/>
            </a:pPr>
            <a:r>
              <a:rPr lang="ru-RU" sz="3600" b="1" dirty="0" smtClean="0"/>
              <a:t>А кто наши помощники?</a:t>
            </a:r>
            <a:endParaRPr lang="ru-RU" sz="3600" b="1" dirty="0"/>
          </a:p>
        </p:txBody>
      </p:sp>
      <p:pic>
        <p:nvPicPr>
          <p:cNvPr id="6" name="Picture 4" descr="https://data10.proshkolu.ru/content/media/pic/std/4000000/3608000/3607447-cd59ab6765fd39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00240"/>
            <a:ext cx="2095515" cy="2733279"/>
          </a:xfrm>
          <a:prstGeom prst="rect">
            <a:avLst/>
          </a:prstGeom>
          <a:noFill/>
        </p:spPr>
      </p:pic>
      <p:pic>
        <p:nvPicPr>
          <p:cNvPr id="7" name="Picture 6" descr="https://data10.proshkolu.ru/content/media/pic/std/4000000/3608000/3607416-62263f96bb66675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000240"/>
            <a:ext cx="3583356" cy="3210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598331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/>
              <a:t>Чем занимаются люди в этих краях?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/>
              <a:t>Охотятся. А ещё люди в этих краях добывают нефть.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785786" y="1428736"/>
            <a:ext cx="735465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к\Desktop\КАРТИНКИ\1052357_html_364df59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558"/>
          <a:stretch>
            <a:fillRect/>
          </a:stretch>
        </p:blipFill>
        <p:spPr bwMode="auto">
          <a:xfrm>
            <a:off x="3428992" y="1643050"/>
            <a:ext cx="1910621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598331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/>
              <a:t>Пролетая дальше, мы увидим реки, города, поля, луга и даже горы.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0" y="2000240"/>
            <a:ext cx="8883315" cy="3929090"/>
            <a:chOff x="-1275290" y="1357298"/>
            <a:chExt cx="9801383" cy="4214842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lum bright="-10000" contrast="20000"/>
            </a:blip>
            <a:srcRect r="62118"/>
            <a:stretch>
              <a:fillRect/>
            </a:stretch>
          </p:blipFill>
          <p:spPr bwMode="auto">
            <a:xfrm>
              <a:off x="5786446" y="1357298"/>
              <a:ext cx="2739647" cy="4214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3">
              <a:lum bright="-10000"/>
            </a:blip>
            <a:srcRect/>
            <a:stretch>
              <a:fillRect/>
            </a:stretch>
          </p:blipFill>
          <p:spPr bwMode="auto">
            <a:xfrm>
              <a:off x="-1275290" y="1500174"/>
              <a:ext cx="7204612" cy="4000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" name="Picture 2" descr="C:\Users\к\Desktop\КАРТИНКИ\1052357_html_364df59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558"/>
          <a:stretch>
            <a:fillRect/>
          </a:stretch>
        </p:blipFill>
        <p:spPr bwMode="auto">
          <a:xfrm>
            <a:off x="4500562" y="714356"/>
            <a:ext cx="1910621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598331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/>
              <a:t>В горах можно увидеть горца с отарой овец. Но наш вертолёт летит дальше и делает посадку в главном городе нашей Родины.</a:t>
            </a:r>
          </a:p>
        </p:txBody>
      </p:sp>
      <p:grpSp>
        <p:nvGrpSpPr>
          <p:cNvPr id="2" name="Группа 5"/>
          <p:cNvGrpSpPr/>
          <p:nvPr/>
        </p:nvGrpSpPr>
        <p:grpSpPr>
          <a:xfrm>
            <a:off x="0" y="2000240"/>
            <a:ext cx="8883315" cy="3929090"/>
            <a:chOff x="-1275290" y="1357298"/>
            <a:chExt cx="9801383" cy="4214842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lum bright="-10000" contrast="20000"/>
            </a:blip>
            <a:srcRect r="62118"/>
            <a:stretch>
              <a:fillRect/>
            </a:stretch>
          </p:blipFill>
          <p:spPr bwMode="auto">
            <a:xfrm>
              <a:off x="5786446" y="1357298"/>
              <a:ext cx="2739647" cy="4214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3">
              <a:lum bright="-10000"/>
            </a:blip>
            <a:srcRect/>
            <a:stretch>
              <a:fillRect/>
            </a:stretch>
          </p:blipFill>
          <p:spPr bwMode="auto">
            <a:xfrm>
              <a:off x="-1275290" y="1500174"/>
              <a:ext cx="7204612" cy="4000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" name="Picture 2" descr="C:\Users\к\Desktop\КАРТИНКИ\1052357_html_364df59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558"/>
          <a:stretch>
            <a:fillRect/>
          </a:stretch>
        </p:blipFill>
        <p:spPr bwMode="auto">
          <a:xfrm>
            <a:off x="4500562" y="714356"/>
            <a:ext cx="1910621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598331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/>
              <a:t>Где же мы остановились? Как называется главный город России?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/>
              <a:t>Что вы знаете о Москве?</a:t>
            </a:r>
          </a:p>
        </p:txBody>
      </p:sp>
      <p:grpSp>
        <p:nvGrpSpPr>
          <p:cNvPr id="2" name="Группа 5"/>
          <p:cNvGrpSpPr/>
          <p:nvPr/>
        </p:nvGrpSpPr>
        <p:grpSpPr>
          <a:xfrm>
            <a:off x="0" y="2000240"/>
            <a:ext cx="8883315" cy="3929090"/>
            <a:chOff x="-1275290" y="1357298"/>
            <a:chExt cx="9801383" cy="4214842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lum bright="-10000" contrast="20000"/>
            </a:blip>
            <a:srcRect r="62118"/>
            <a:stretch>
              <a:fillRect/>
            </a:stretch>
          </p:blipFill>
          <p:spPr bwMode="auto">
            <a:xfrm>
              <a:off x="5786446" y="1357298"/>
              <a:ext cx="2739647" cy="4214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3">
              <a:lum bright="-10000"/>
            </a:blip>
            <a:srcRect/>
            <a:stretch>
              <a:fillRect/>
            </a:stretch>
          </p:blipFill>
          <p:spPr bwMode="auto">
            <a:xfrm>
              <a:off x="-1275290" y="1500174"/>
              <a:ext cx="7204612" cy="4000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" name="Picture 2" descr="C:\Users\к\Desktop\КАРТИНКИ\1052357_html_364df59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558"/>
          <a:stretch>
            <a:fillRect/>
          </a:stretch>
        </p:blipFill>
        <p:spPr bwMode="auto">
          <a:xfrm>
            <a:off x="3071802" y="1785926"/>
            <a:ext cx="1910621" cy="1785950"/>
          </a:xfrm>
          <a:prstGeom prst="rect">
            <a:avLst/>
          </a:prstGeom>
          <a:noFill/>
        </p:spPr>
      </p:pic>
      <p:pic>
        <p:nvPicPr>
          <p:cNvPr id="33794" name="Picture 2" descr="C:\Users\к\Desktop\КАРТИНКИ\10543_moskva_kreml_sobor_1600x1200_(www.GetBg.net)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285728"/>
            <a:ext cx="7437454" cy="5578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598331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/>
              <a:t>Из Москвы мы совершим путешествие в другой город России. Рассмотрите рисунок. Вы узнали этот город?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/>
              <a:t>Это Санкт-Петербург.</a:t>
            </a:r>
          </a:p>
        </p:txBody>
      </p:sp>
      <p:grpSp>
        <p:nvGrpSpPr>
          <p:cNvPr id="2" name="Группа 5"/>
          <p:cNvGrpSpPr/>
          <p:nvPr/>
        </p:nvGrpSpPr>
        <p:grpSpPr>
          <a:xfrm>
            <a:off x="0" y="2000240"/>
            <a:ext cx="8883315" cy="3929090"/>
            <a:chOff x="-1275290" y="1357298"/>
            <a:chExt cx="9801383" cy="4214842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lum bright="-10000" contrast="20000"/>
            </a:blip>
            <a:srcRect r="62118"/>
            <a:stretch>
              <a:fillRect/>
            </a:stretch>
          </p:blipFill>
          <p:spPr bwMode="auto">
            <a:xfrm>
              <a:off x="5786446" y="1357298"/>
              <a:ext cx="2739647" cy="4214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3">
              <a:lum bright="-10000"/>
            </a:blip>
            <a:srcRect/>
            <a:stretch>
              <a:fillRect/>
            </a:stretch>
          </p:blipFill>
          <p:spPr bwMode="auto">
            <a:xfrm>
              <a:off x="-1275290" y="1500174"/>
              <a:ext cx="7204612" cy="4000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" name="Picture 2" descr="C:\Users\к\Desktop\КАРТИНКИ\1052357_html_364df59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558"/>
          <a:stretch>
            <a:fillRect/>
          </a:stretch>
        </p:blipFill>
        <p:spPr bwMode="auto">
          <a:xfrm>
            <a:off x="1428728" y="1285860"/>
            <a:ext cx="1910621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598331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/>
              <a:t>Этот город настоящий музей под открытым небом. Здесь много памятников, старинных зданий, музеев.</a:t>
            </a:r>
          </a:p>
        </p:txBody>
      </p:sp>
      <p:grpSp>
        <p:nvGrpSpPr>
          <p:cNvPr id="2" name="Группа 5"/>
          <p:cNvGrpSpPr/>
          <p:nvPr/>
        </p:nvGrpSpPr>
        <p:grpSpPr>
          <a:xfrm>
            <a:off x="0" y="2000240"/>
            <a:ext cx="8883315" cy="3929090"/>
            <a:chOff x="-1275290" y="1357298"/>
            <a:chExt cx="9801383" cy="4214842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lum bright="-10000" contrast="20000"/>
            </a:blip>
            <a:srcRect r="62118"/>
            <a:stretch>
              <a:fillRect/>
            </a:stretch>
          </p:blipFill>
          <p:spPr bwMode="auto">
            <a:xfrm>
              <a:off x="5786446" y="1357298"/>
              <a:ext cx="2739647" cy="4214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3">
              <a:lum bright="-10000"/>
            </a:blip>
            <a:srcRect/>
            <a:stretch>
              <a:fillRect/>
            </a:stretch>
          </p:blipFill>
          <p:spPr bwMode="auto">
            <a:xfrm>
              <a:off x="-1275290" y="1500174"/>
              <a:ext cx="7204612" cy="4000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" name="Picture 2" descr="C:\Users\к\Desktop\КАРТИНКИ\1052357_html_364df59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558"/>
          <a:stretch>
            <a:fillRect/>
          </a:stretch>
        </p:blipFill>
        <p:spPr bwMode="auto">
          <a:xfrm>
            <a:off x="1428728" y="1285860"/>
            <a:ext cx="1910621" cy="1785950"/>
          </a:xfrm>
          <a:prstGeom prst="rect">
            <a:avLst/>
          </a:prstGeom>
          <a:noFill/>
        </p:spPr>
      </p:pic>
      <p:pic>
        <p:nvPicPr>
          <p:cNvPr id="34818" name="Picture 2" descr="C:\Users\к\Desktop\КАРТИНКИ\ccaaedcf8f579fdbf48aee1caf37a46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1142984"/>
            <a:ext cx="6502400" cy="474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214282" y="3000373"/>
            <a:ext cx="4367310" cy="242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lum bright="-20000" contrast="20000"/>
          </a:blip>
          <a:srcRect/>
          <a:stretch>
            <a:fillRect/>
          </a:stretch>
        </p:blipFill>
        <p:spPr bwMode="auto">
          <a:xfrm>
            <a:off x="4572000" y="3000383"/>
            <a:ext cx="4309923" cy="242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142852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Многие народы населяют Россию: русские, татары, мордва, башкиры, буряты, якуты, чуваши… О них мы будем говорить на следующем уроке. </a:t>
            </a:r>
            <a:endParaRPr lang="ru-RU" sz="3200" b="1" dirty="0"/>
          </a:p>
        </p:txBody>
      </p:sp>
      <p:pic>
        <p:nvPicPr>
          <p:cNvPr id="8" name="Picture 2" descr="C:\Users\к\Desktop\КАРТИНКИ\1052357_html_364df59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558"/>
          <a:stretch>
            <a:fillRect/>
          </a:stretch>
        </p:blipFill>
        <p:spPr bwMode="auto">
          <a:xfrm>
            <a:off x="6858016" y="1071546"/>
            <a:ext cx="1910621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42852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Это государственные символы России.</a:t>
            </a:r>
          </a:p>
          <a:p>
            <a:r>
              <a:rPr lang="ru-RU" sz="3200" b="1" dirty="0" smtClean="0"/>
              <a:t>Назовите их.</a:t>
            </a:r>
          </a:p>
          <a:p>
            <a:pPr indent="2238375"/>
            <a:r>
              <a:rPr lang="ru-RU" sz="3200" b="1" dirty="0" smtClean="0"/>
              <a:t>Имеет флаг, и гимн, и герб</a:t>
            </a:r>
          </a:p>
          <a:p>
            <a:pPr indent="2238375"/>
            <a:r>
              <a:rPr lang="ru-RU" sz="3200" b="1" dirty="0" smtClean="0"/>
              <a:t>Российская держава.</a:t>
            </a:r>
            <a:endParaRPr lang="ru-RU" sz="3200" b="1" dirty="0"/>
          </a:p>
        </p:txBody>
      </p:sp>
      <p:pic>
        <p:nvPicPr>
          <p:cNvPr id="35842" name="Picture 2" descr="C:\Users\к\Desktop\КАРТИНКИ\i_gerb_sh.jpg"/>
          <p:cNvPicPr>
            <a:picLocks noChangeAspect="1" noChangeArrowheads="1"/>
          </p:cNvPicPr>
          <p:nvPr/>
        </p:nvPicPr>
        <p:blipFill>
          <a:blip r:embed="rId2"/>
          <a:srcRect l="18733" t="11493" r="19865" b="14616"/>
          <a:stretch>
            <a:fillRect/>
          </a:stretch>
        </p:blipFill>
        <p:spPr bwMode="auto">
          <a:xfrm>
            <a:off x="357158" y="2285992"/>
            <a:ext cx="3383746" cy="4071966"/>
          </a:xfrm>
          <a:prstGeom prst="rect">
            <a:avLst/>
          </a:prstGeom>
          <a:noFill/>
        </p:spPr>
      </p:pic>
      <p:pic>
        <p:nvPicPr>
          <p:cNvPr id="35843" name="Picture 3" descr="C:\Users\к\Desktop\КАРТИНКИ\flag-rossii.jpg"/>
          <p:cNvPicPr>
            <a:picLocks noChangeAspect="1" noChangeArrowheads="1"/>
          </p:cNvPicPr>
          <p:nvPr/>
        </p:nvPicPr>
        <p:blipFill>
          <a:blip r:embed="rId3" cstate="print"/>
          <a:srcRect l="8714"/>
          <a:stretch>
            <a:fillRect/>
          </a:stretch>
        </p:blipFill>
        <p:spPr bwMode="auto">
          <a:xfrm>
            <a:off x="4071934" y="2285992"/>
            <a:ext cx="4794358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42852"/>
            <a:ext cx="607219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Давайте рассмотрим герб нашей страны. На гербе отражается история.</a:t>
            </a:r>
          </a:p>
          <a:p>
            <a:r>
              <a:rPr lang="ru-RU" sz="2800" b="1" dirty="0" smtClean="0"/>
              <a:t>Что изображено на гербе?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На герб посмотрим: здесь орёл,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Да не простой – двуглавый,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Символизирует страну –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Могучий, величавый.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В Европе с Азией страна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Раскинулась широко –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Меж океанов и морей,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От запада к востоку.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Вот и взирает птица-царь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В две стороны внимательно: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В порядке ль всё, не шёл ли враг,</a:t>
            </a:r>
          </a:p>
          <a:p>
            <a:pPr lvl="0"/>
            <a:r>
              <a:rPr lang="ru-RU" sz="2800" b="1" dirty="0">
                <a:solidFill>
                  <a:srgbClr val="FF0000"/>
                </a:solidFill>
              </a:rPr>
              <a:t>Следит он обязательно. </a:t>
            </a:r>
          </a:p>
        </p:txBody>
      </p:sp>
      <p:pic>
        <p:nvPicPr>
          <p:cNvPr id="35842" name="Picture 2" descr="C:\Users\к\Desktop\КАРТИНКИ\i_gerb_sh.jpg"/>
          <p:cNvPicPr>
            <a:picLocks noChangeAspect="1" noChangeArrowheads="1"/>
          </p:cNvPicPr>
          <p:nvPr/>
        </p:nvPicPr>
        <p:blipFill>
          <a:blip r:embed="rId2"/>
          <a:srcRect l="18733" t="11493" r="19865" b="14616"/>
          <a:stretch>
            <a:fillRect/>
          </a:stretch>
        </p:blipFill>
        <p:spPr bwMode="auto">
          <a:xfrm>
            <a:off x="6057074" y="214290"/>
            <a:ext cx="3086926" cy="37147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43404" y="3684820"/>
            <a:ext cx="52149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FF0000"/>
                </a:solidFill>
              </a:rPr>
              <a:t>В руках держава, скипетр есть,</a:t>
            </a:r>
          </a:p>
          <a:p>
            <a:pPr lvl="0"/>
            <a:r>
              <a:rPr lang="ru-RU" sz="2800" b="1" dirty="0" smtClean="0">
                <a:solidFill>
                  <a:srgbClr val="FF0000"/>
                </a:solidFill>
              </a:rPr>
              <a:t>Над главами – короны,</a:t>
            </a:r>
          </a:p>
          <a:p>
            <a:pPr lvl="0"/>
            <a:r>
              <a:rPr lang="ru-RU" sz="2800" b="1" dirty="0" smtClean="0">
                <a:solidFill>
                  <a:srgbClr val="FF0000"/>
                </a:solidFill>
              </a:rPr>
              <a:t>И всадник на коне верхом,</a:t>
            </a:r>
          </a:p>
          <a:p>
            <a:pPr lvl="0"/>
            <a:r>
              <a:rPr lang="ru-RU" sz="2800" b="1" dirty="0" smtClean="0">
                <a:solidFill>
                  <a:srgbClr val="FF0000"/>
                </a:solidFill>
              </a:rPr>
              <a:t>И змей, копьём сражённый.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42852"/>
            <a:ext cx="607219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Золотой двуглавый орёл изображён на фоне щита красного цвета. Правой лапой орёл сжимает скипетр. В его левой лапе держава. Над головами орла мы видим короны. Скипетр – это жезл украшенный затейливой резьбой, золотом и драгоценными камнями. Держава – золотой шар с крестом наверху. В давние времена корона, скипетр и держава служили знаками царской власти. Сегодня они напоминают об историческом прошлом нашей Родины и символизируют единство России и независимость.</a:t>
            </a:r>
            <a:endParaRPr lang="ru-RU" sz="2800" b="1" dirty="0"/>
          </a:p>
        </p:txBody>
      </p:sp>
      <p:pic>
        <p:nvPicPr>
          <p:cNvPr id="35842" name="Picture 2" descr="C:\Users\к\Desktop\КАРТИНКИ\i_gerb_sh.jpg"/>
          <p:cNvPicPr>
            <a:picLocks noChangeAspect="1" noChangeArrowheads="1"/>
          </p:cNvPicPr>
          <p:nvPr/>
        </p:nvPicPr>
        <p:blipFill>
          <a:blip r:embed="rId2"/>
          <a:srcRect l="18733" t="11493" r="19865" b="14616"/>
          <a:stretch>
            <a:fillRect/>
          </a:stretch>
        </p:blipFill>
        <p:spPr bwMode="auto">
          <a:xfrm>
            <a:off x="6057074" y="214290"/>
            <a:ext cx="3086926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\Desktop\КАРТИНКИ\a7dc44b2f992eb0ae041d83e709dccf2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52"/>
            <a:ext cx="6096000" cy="4572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714480" y="2571744"/>
            <a:ext cx="5429288" cy="192882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42852"/>
            <a:ext cx="60721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Крылья орла похожи на солнечные лучи, а сама золотая птица – на солнце. На груди орла помещён красный щит с изображением всадника. Это Святой Георгий Победоносец. В его руке серебряное копью, которым он победил дракона. Ужасный чёрный змей – это символ зла. Он повержен и конь топчет его копытами.</a:t>
            </a:r>
            <a:endParaRPr lang="ru-RU" sz="2800" b="1" dirty="0"/>
          </a:p>
        </p:txBody>
      </p:sp>
      <p:pic>
        <p:nvPicPr>
          <p:cNvPr id="35842" name="Picture 2" descr="C:\Users\к\Desktop\КАРТИНКИ\i_gerb_sh.jpg"/>
          <p:cNvPicPr>
            <a:picLocks noChangeAspect="1" noChangeArrowheads="1"/>
          </p:cNvPicPr>
          <p:nvPr/>
        </p:nvPicPr>
        <p:blipFill>
          <a:blip r:embed="rId2"/>
          <a:srcRect l="18733" t="11493" r="19865" b="14616"/>
          <a:stretch>
            <a:fillRect/>
          </a:stretch>
        </p:blipFill>
        <p:spPr bwMode="auto">
          <a:xfrm>
            <a:off x="6057074" y="214290"/>
            <a:ext cx="3086926" cy="3714776"/>
          </a:xfrm>
          <a:prstGeom prst="rect">
            <a:avLst/>
          </a:prstGeom>
          <a:noFill/>
        </p:spPr>
      </p:pic>
      <p:pic>
        <p:nvPicPr>
          <p:cNvPr id="4" name="Picture 2" descr="C:\Users\к\Desktop\КАРТИНКИ\i_gerb_sh.jpg"/>
          <p:cNvPicPr>
            <a:picLocks noChangeAspect="1" noChangeArrowheads="1"/>
          </p:cNvPicPr>
          <p:nvPr/>
        </p:nvPicPr>
        <p:blipFill>
          <a:blip r:embed="rId2"/>
          <a:srcRect l="42889" t="39913" r="42901" b="41614"/>
          <a:stretch>
            <a:fillRect/>
          </a:stretch>
        </p:blipFill>
        <p:spPr bwMode="auto">
          <a:xfrm>
            <a:off x="5929322" y="2500306"/>
            <a:ext cx="2901482" cy="3771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42852"/>
            <a:ext cx="60721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Издревле Георгий Победоносец почитался как герой и святой покровитель воинов, защитников Отечества. </a:t>
            </a:r>
            <a:endParaRPr lang="ru-RU" sz="2800" b="1" dirty="0"/>
          </a:p>
        </p:txBody>
      </p:sp>
      <p:pic>
        <p:nvPicPr>
          <p:cNvPr id="35842" name="Picture 2" descr="C:\Users\к\Desktop\КАРТИНКИ\i_gerb_sh.jpg"/>
          <p:cNvPicPr>
            <a:picLocks noChangeAspect="1" noChangeArrowheads="1"/>
          </p:cNvPicPr>
          <p:nvPr/>
        </p:nvPicPr>
        <p:blipFill>
          <a:blip r:embed="rId2"/>
          <a:srcRect l="18733" t="11493" r="19865" b="14616"/>
          <a:stretch>
            <a:fillRect/>
          </a:stretch>
        </p:blipFill>
        <p:spPr bwMode="auto">
          <a:xfrm>
            <a:off x="6057074" y="214290"/>
            <a:ext cx="3086926" cy="3714776"/>
          </a:xfrm>
          <a:prstGeom prst="rect">
            <a:avLst/>
          </a:prstGeom>
          <a:noFill/>
        </p:spPr>
      </p:pic>
      <p:pic>
        <p:nvPicPr>
          <p:cNvPr id="4" name="Picture 2" descr="C:\Users\к\Desktop\КАРТИНКИ\i_gerb_sh.jpg"/>
          <p:cNvPicPr>
            <a:picLocks noChangeAspect="1" noChangeArrowheads="1"/>
          </p:cNvPicPr>
          <p:nvPr/>
        </p:nvPicPr>
        <p:blipFill>
          <a:blip r:embed="rId2"/>
          <a:srcRect l="42889" t="39913" r="42901" b="41614"/>
          <a:stretch>
            <a:fillRect/>
          </a:stretch>
        </p:blipFill>
        <p:spPr bwMode="auto">
          <a:xfrm>
            <a:off x="6072198" y="428604"/>
            <a:ext cx="2901482" cy="3771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42852"/>
            <a:ext cx="88582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Ещё один важный символ нашего государства – флаг. Он имеет свою историю. Много веков назад вместо флага люди использовали шест, привязывая к его верхушке пучки травы, ветки или конский хвост. Назывался он стягом. Главным назначением стяга было собрать, «стянуть» к себе воинов для защиты своей земли. </a:t>
            </a:r>
            <a:endParaRPr lang="ru-RU" sz="2800" b="1" dirty="0"/>
          </a:p>
        </p:txBody>
      </p:sp>
      <p:pic>
        <p:nvPicPr>
          <p:cNvPr id="5" name="Picture 3" descr="C:\Users\к\Desktop\КАРТИНКИ\flag-rossii.jpg"/>
          <p:cNvPicPr>
            <a:picLocks noChangeAspect="1" noChangeArrowheads="1"/>
          </p:cNvPicPr>
          <p:nvPr/>
        </p:nvPicPr>
        <p:blipFill>
          <a:blip r:embed="rId2" cstate="print"/>
          <a:srcRect l="8714"/>
          <a:stretch>
            <a:fillRect/>
          </a:stretch>
        </p:blipFill>
        <p:spPr bwMode="auto">
          <a:xfrm>
            <a:off x="4349642" y="2928934"/>
            <a:ext cx="4794358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42852"/>
            <a:ext cx="8858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Государственный флаг означает единство страны. Потом стяги стали делать из ткани. Косой клин ярко- или тёмно-красного цвета прикрепляли к древку. Стяг развевался на ветру и придавал мужество воинам.</a:t>
            </a:r>
            <a:endParaRPr lang="ru-RU" sz="2800" b="1" dirty="0"/>
          </a:p>
        </p:txBody>
      </p:sp>
      <p:pic>
        <p:nvPicPr>
          <p:cNvPr id="5" name="Picture 3" descr="C:\Users\к\Desktop\КАРТИНКИ\flag-rossii.jpg"/>
          <p:cNvPicPr>
            <a:picLocks noChangeAspect="1" noChangeArrowheads="1"/>
          </p:cNvPicPr>
          <p:nvPr/>
        </p:nvPicPr>
        <p:blipFill>
          <a:blip r:embed="rId2" cstate="print"/>
          <a:srcRect l="8714"/>
          <a:stretch>
            <a:fillRect/>
          </a:stretch>
        </p:blipFill>
        <p:spPr bwMode="auto">
          <a:xfrm>
            <a:off x="4349642" y="2928934"/>
            <a:ext cx="4794358" cy="3500462"/>
          </a:xfrm>
          <a:prstGeom prst="rect">
            <a:avLst/>
          </a:prstGeom>
          <a:noFill/>
        </p:spPr>
      </p:pic>
      <p:pic>
        <p:nvPicPr>
          <p:cNvPr id="36866" name="Picture 2" descr="C:\Users\к\Desktop\КАРТИНКИ\17.-Стяг.jpg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500034" y="2285992"/>
            <a:ext cx="2673839" cy="3975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42852"/>
            <a:ext cx="8858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Наш российский флаг трёхцветный. Цвету придаётся особой смысл. Белый означает – мир и чистоту совести, синий – небо, верность и правду, красный – огонь и отвагу. 22 августа в нашей стране отмечается день Государственного флага Российской Федерации.</a:t>
            </a:r>
            <a:endParaRPr lang="ru-RU" sz="2800" b="1" dirty="0"/>
          </a:p>
        </p:txBody>
      </p:sp>
      <p:pic>
        <p:nvPicPr>
          <p:cNvPr id="5" name="Picture 3" descr="C:\Users\к\Desktop\КАРТИНКИ\flag-rossii.jpg"/>
          <p:cNvPicPr>
            <a:picLocks noChangeAspect="1" noChangeArrowheads="1"/>
          </p:cNvPicPr>
          <p:nvPr/>
        </p:nvPicPr>
        <p:blipFill>
          <a:blip r:embed="rId2" cstate="print"/>
          <a:srcRect l="8714"/>
          <a:stretch>
            <a:fillRect/>
          </a:stretch>
        </p:blipFill>
        <p:spPr bwMode="auto">
          <a:xfrm>
            <a:off x="4349642" y="2928934"/>
            <a:ext cx="4794358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8858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На каких зданиях можно увидитель герб и флаг?</a:t>
            </a:r>
          </a:p>
          <a:p>
            <a:r>
              <a:rPr lang="ru-RU" sz="2800" b="1" dirty="0" smtClean="0"/>
              <a:t>Откройте рабочую тетрадь на с.4. </a:t>
            </a:r>
          </a:p>
          <a:p>
            <a:r>
              <a:rPr lang="ru-RU" sz="2800" b="1" dirty="0" smtClean="0"/>
              <a:t>Раскрасим флаг России.</a:t>
            </a:r>
            <a:endParaRPr lang="ru-RU" sz="2800" b="1" dirty="0"/>
          </a:p>
        </p:txBody>
      </p:sp>
      <p:pic>
        <p:nvPicPr>
          <p:cNvPr id="5" name="Picture 3" descr="C:\Users\к\Desktop\КАРТИНКИ\flag-rossii.jpg"/>
          <p:cNvPicPr>
            <a:picLocks noChangeAspect="1" noChangeArrowheads="1"/>
          </p:cNvPicPr>
          <p:nvPr/>
        </p:nvPicPr>
        <p:blipFill>
          <a:blip r:embed="rId2" cstate="print"/>
          <a:srcRect l="8714"/>
          <a:stretch>
            <a:fillRect/>
          </a:stretch>
        </p:blipFill>
        <p:spPr bwMode="auto">
          <a:xfrm>
            <a:off x="5132394" y="1285860"/>
            <a:ext cx="4011606" cy="2928958"/>
          </a:xfrm>
          <a:prstGeom prst="rect">
            <a:avLst/>
          </a:prstGeom>
          <a:noFill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5117201" cy="2724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42852"/>
            <a:ext cx="8858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Часто на праздниках мы слышим гимн. Гимн – это торжественная песня, которая исполняется в особых случаях. Музыку для российского гимна написал Александр Александров, а слова – поэт  Сергей Михалков. Гимн слушают стоя.</a:t>
            </a:r>
          </a:p>
          <a:p>
            <a:r>
              <a:rPr lang="ru-RU" sz="2800" b="1" dirty="0" smtClean="0"/>
              <a:t>12 июня  наша страна отмечает День России.</a:t>
            </a:r>
          </a:p>
        </p:txBody>
      </p:sp>
      <p:sp>
        <p:nvSpPr>
          <p:cNvPr id="3" name="Управляющая кнопка: звук 2">
            <a:hlinkClick r:id="" action="ppaction://noaction" highlightClick="1">
              <a:snd r:embed="rId2" name="applause.wav" builtIn="1"/>
            </a:hlinkClick>
          </p:cNvPr>
          <p:cNvSpPr/>
          <p:nvPr/>
        </p:nvSpPr>
        <p:spPr>
          <a:xfrm>
            <a:off x="1285852" y="3643314"/>
            <a:ext cx="1042416" cy="1042416"/>
          </a:xfrm>
          <a:prstGeom prst="actionButtonSoun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42852"/>
            <a:ext cx="88582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Что мы знаем о своей малой Родине?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Родина – это и дом, в котором мы живём, и русская берёза, и пение соловья, и полянка в лесу. Это место, где мы родились и выросли.</a:t>
            </a:r>
          </a:p>
          <a:p>
            <a:r>
              <a:rPr lang="ru-RU" sz="2800" b="1" dirty="0" smtClean="0"/>
              <a:t>А в каком посёлке родились и живёте вы? Что вы можете рассказать о Чамзинке?</a:t>
            </a:r>
          </a:p>
          <a:p>
            <a:r>
              <a:rPr lang="ru-RU" sz="2800" b="1" dirty="0" smtClean="0"/>
              <a:t>Выполним задание 2 в рабочей тетради на с.4</a:t>
            </a:r>
          </a:p>
          <a:p>
            <a:r>
              <a:rPr lang="ru-RU" sz="2800" b="1" dirty="0" smtClean="0"/>
              <a:t>Нарисуйте свою малую Родину.</a:t>
            </a:r>
          </a:p>
          <a:p>
            <a:r>
              <a:rPr lang="ru-RU" sz="2800" b="1" dirty="0" smtClean="0"/>
              <a:t>Выставка рисунков.</a:t>
            </a:r>
            <a:endParaRPr lang="ru-RU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42852"/>
            <a:ext cx="8858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Муравьишка хочет узнать, всё ли вы поняли на сегодняшнем уроке, и спешит задать свои вопросы.</a:t>
            </a:r>
          </a:p>
          <a:p>
            <a:endParaRPr lang="ru-RU" sz="2800" b="1" dirty="0" smtClean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0" y="1357298"/>
            <a:ext cx="851951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 descr="https://data10.proshkolu.ru/content/media/pic/std/4000000/3608000/3607447-cd59ab6765fd39e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6340" flipH="1">
            <a:off x="6851453" y="2763698"/>
            <a:ext cx="2095515" cy="2733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42852"/>
            <a:ext cx="9001156" cy="598331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А как вы  понимаете слово «Родина»?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Что можете рассказать о своей Родине?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Откройте учебник на с. 10.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Прочитайте тему урока.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Давайте узнаем, какие учебные задачи предлагает нам решить Муравьишка.</a:t>
            </a:r>
          </a:p>
          <a:p>
            <a:pPr>
              <a:spcBef>
                <a:spcPts val="0"/>
              </a:spcBef>
              <a:buNone/>
            </a:pP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357158" y="3143248"/>
            <a:ext cx="8258175" cy="2419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598331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endParaRPr lang="ru-RU" sz="3600" b="1" dirty="0"/>
          </a:p>
        </p:txBody>
      </p:sp>
      <p:pic>
        <p:nvPicPr>
          <p:cNvPr id="3074" name="Picture 2" descr="C:\Users\к\Desktop\КАРТИНКИ\large_detailed_political_map_of_the_World_in_Russian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7798"/>
            <a:ext cx="9144000" cy="6095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598331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Как называется наша Родина?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Россия – самая большая страна на свете. Ни одно государство не имеет такой большой территории и такой длинной границы. Границы России проходят и по суше и по воде.</a:t>
            </a:r>
          </a:p>
          <a:p>
            <a:pPr indent="1000125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На свете много разных стран,</a:t>
            </a:r>
          </a:p>
          <a:p>
            <a:pPr indent="1000125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Но есть одна страна:</a:t>
            </a:r>
          </a:p>
          <a:p>
            <a:pPr indent="1000125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От белых льдов до тёплых рек</a:t>
            </a:r>
          </a:p>
          <a:p>
            <a:pPr indent="1000125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Раскинулась она.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5983311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Послушайте рассказ, который я прочитаю, и скажите, как по-другом автор рассказа К. Ушинский называет нашу страну – Россию.</a:t>
            </a:r>
          </a:p>
          <a:p>
            <a:pPr marL="0" indent="36195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</a:rPr>
              <a:t>«Наше </a:t>
            </a:r>
            <a:r>
              <a:rPr lang="ru-RU" b="1" dirty="0" smtClean="0">
                <a:solidFill>
                  <a:srgbClr val="FF0000"/>
                </a:solidFill>
              </a:rPr>
              <a:t>Отечество, наша Родина – матушка Росси. Отечеством мы зовём Россию, потому что в ней жили испокон веку отцы и деды наши. Родиной мы зовём её потому, что в ней мы родились, в ней говорят родным нам языком и всё в ней для нас родное, а матерью – потому, что она вскормила нас своим хлебом, вспоила своими водами, выучила своему языку, как мать, защищает и бережет нас от всяких врагов… Много есть на свете и кроме России всяких хороших государств и земель, но одна у человека родная мать – одна у него и </a:t>
            </a:r>
            <a:r>
              <a:rPr lang="ru-RU" b="1" dirty="0" smtClean="0">
                <a:solidFill>
                  <a:srgbClr val="FF0000"/>
                </a:solidFill>
              </a:rPr>
              <a:t>Родина…»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598331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Как называет писатель родную страну?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Отечество, Родина, матушка.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Рассмотрите рисунки на с. 10-11. Что вы можете рассказать о нашей стране?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Для того чтобы мы подробнее познакомились с нашей страной, Муравьишка Вопросик и Мудрая Черепаха предлагают нам совершить по ней небольшое путешествие.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598331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3600" b="1" dirty="0" smtClean="0"/>
              <a:t>А на чём же мы будем путешествовать?</a:t>
            </a:r>
          </a:p>
          <a:p>
            <a:pPr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Без разгона ввысь взлетает,</a:t>
            </a:r>
          </a:p>
          <a:p>
            <a:pPr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Стрекозу напоминает,</a:t>
            </a:r>
          </a:p>
          <a:p>
            <a:pPr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Отправляется в полёт</a:t>
            </a:r>
          </a:p>
          <a:p>
            <a:pPr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Наш российский ….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к\Desktop\КАРТИНКИ\1052357_html_364df59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558"/>
          <a:stretch>
            <a:fillRect/>
          </a:stretch>
        </p:blipFill>
        <p:spPr bwMode="auto">
          <a:xfrm>
            <a:off x="4143372" y="1071546"/>
            <a:ext cx="4661915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1286</Words>
  <Application>Microsoft Office PowerPoint</Application>
  <PresentationFormat>Экран (4:3)</PresentationFormat>
  <Paragraphs>96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</dc:creator>
  <cp:lastModifiedBy>к</cp:lastModifiedBy>
  <cp:revision>22</cp:revision>
  <dcterms:created xsi:type="dcterms:W3CDTF">2018-09-17T17:44:58Z</dcterms:created>
  <dcterms:modified xsi:type="dcterms:W3CDTF">2018-09-22T13:42:59Z</dcterms:modified>
</cp:coreProperties>
</file>