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4D954-B85C-455D-9A80-B2B4B24EC142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B5A9-EF21-460B-B151-E226A2E83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8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04828D-AF6F-49E3-BBEC-E5049E8358DB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9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1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5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9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4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7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6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5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ECE5-14DF-4856-8D04-B4D5CFF8D0E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BFF1-E28D-4B51-A6BB-6EA567001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1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k1.ru/pics_books/978569948168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zveruhki.ucoz.com/foto/manki/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15.nnm.ru/2/3/e/8/3/6391cec14e7c664ee77784e06e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dino.rasdva.ru/attachments/CropImages/d16f456a758853ecb2f7aa6bbb96413c.jpe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11.nnm.ru/5/5/0/7/a/6696f297298f4515bfd7a0f1cb8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boutanimals.ru/Ads/photo/27100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tatic.diary.ru/userdir/3/1/9/5/319559/3975703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lebza.ru/published/publicdata/LEBZA/attachments/SC/products_pictures/large_igrushka_deti_78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natureworld.ru/misc/carnivore/fret/mustela_nigripes_0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nature.air.ru/picture/mammal/1-5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mongabay.com/images/2005-05/sumatra_rhino-mother_17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bicsecns.files.wordpress.com/2010/09/laotianrockrat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dic.academic.ru/pictures/wiki/files/115/salzkatz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helpanimal.ucoz.ru/_ph/4/2/220187008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img0.bloggum.com/upload/lib/img/5018/o/r_uwkuruvcxij4juj0u5ij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ljplus.ru/img4/b/u/burmat0ff/bfefa62e98e4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demik-prim.narod.ru/str/pic/image014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mailbox.gazetevatan.com/MailFoto/28.03.200860723_06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onedelnik.info/resources/filesDb/5/0d/50d91e96b6ad1a3a98b6f5fe7a70b51f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836613"/>
            <a:ext cx="7772400" cy="160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/>
            </a:r>
            <a:br>
              <a:rPr lang="ru-RU" altLang="ru-RU" sz="4800" b="1" smtClean="0">
                <a:solidFill>
                  <a:srgbClr val="FF0000"/>
                </a:solidFill>
              </a:rPr>
            </a:br>
            <a:r>
              <a:rPr lang="ru-RU" altLang="ru-RU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«Красная книга России»</a:t>
            </a:r>
            <a:br>
              <a:rPr lang="ru-RU" altLang="ru-RU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8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500563" y="5589588"/>
            <a:ext cx="4643437" cy="1143000"/>
          </a:xfrm>
        </p:spPr>
        <p:txBody>
          <a:bodyPr/>
          <a:lstStyle/>
          <a:p>
            <a:pPr algn="r"/>
            <a:r>
              <a:rPr lang="ru-RU" altLang="ru-RU" sz="1400" smtClean="0"/>
              <a:t>                </a:t>
            </a: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Составитель: учитель начальных классов</a:t>
            </a:r>
          </a:p>
          <a:p>
            <a:pPr algn="r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Дралова Юлия Анатольевна </a:t>
            </a:r>
          </a:p>
        </p:txBody>
      </p:sp>
      <p:pic>
        <p:nvPicPr>
          <p:cNvPr id="2052" name="Picture 5" descr="Картинка 32 из 6848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4" y="2348880"/>
            <a:ext cx="5455028" cy="42942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04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7892" name="Rectangle 11"/>
          <p:cNvSpPr>
            <a:spLocks noChangeArrowheads="1"/>
          </p:cNvSpPr>
          <p:nvPr/>
        </p:nvSpPr>
        <p:spPr bwMode="auto">
          <a:xfrm>
            <a:off x="3419475" y="6159500"/>
            <a:ext cx="3095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Горная горилла</a:t>
            </a:r>
            <a:r>
              <a:rPr lang="ru-RU" altLang="ru-RU" sz="2800"/>
              <a:t> </a:t>
            </a:r>
          </a:p>
        </p:txBody>
      </p:sp>
      <p:pic>
        <p:nvPicPr>
          <p:cNvPr id="5" name="Picture 13" descr="Картинка 146 из 21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7" y="177822"/>
            <a:ext cx="6516216" cy="5701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3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6238" y="6165850"/>
            <a:ext cx="4103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Тасманский дьявол. </a:t>
            </a:r>
          </a:p>
        </p:txBody>
      </p:sp>
      <p:pic>
        <p:nvPicPr>
          <p:cNvPr id="5" name="Picture 7" descr="1267788327_trektasde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2" y="116632"/>
            <a:ext cx="9178821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1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6011863"/>
            <a:ext cx="3457575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/>
              <a:t>Большая панда</a:t>
            </a:r>
            <a:r>
              <a:rPr lang="ru-RU" altLang="ru-RU" sz="2800" smtClean="0"/>
              <a:t> </a:t>
            </a:r>
          </a:p>
        </p:txBody>
      </p:sp>
      <p:pic>
        <p:nvPicPr>
          <p:cNvPr id="23556" name="Picture 5" descr="Зверь, берегись! Человек идет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" y="196850"/>
            <a:ext cx="4323387" cy="582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315913" y="6021388"/>
            <a:ext cx="3757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Гигантская бурозубка</a:t>
            </a:r>
          </a:p>
        </p:txBody>
      </p:sp>
      <p:pic>
        <p:nvPicPr>
          <p:cNvPr id="23558" name="Picture 8" descr="Картинка 70 из 18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980"/>
            <a:ext cx="4138803" cy="5989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83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971550" y="0"/>
            <a:ext cx="7345363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7200" b="1"/>
              <a:t>Животные и растения, численность которых всегда была невелика! </a:t>
            </a:r>
          </a:p>
        </p:txBody>
      </p:sp>
    </p:spTree>
    <p:extLst>
      <p:ext uri="{BB962C8B-B14F-4D97-AF65-F5344CB8AC3E}">
        <p14:creationId xmlns:p14="http://schemas.microsoft.com/office/powerpoint/2010/main" val="5224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6376988"/>
            <a:ext cx="1584325" cy="431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altLang="ru-RU" sz="2800" b="1" smtClean="0"/>
              <a:t>Гепард</a:t>
            </a:r>
          </a:p>
        </p:txBody>
      </p:sp>
      <p:pic>
        <p:nvPicPr>
          <p:cNvPr id="25604" name="Picture 5" descr="КРАСНАЯ КНИГА (семейство гепардов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100" cy="6210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1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2555875" y="5983288"/>
            <a:ext cx="448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Высоколобый бутылконос</a:t>
            </a:r>
          </a:p>
        </p:txBody>
      </p:sp>
      <p:pic>
        <p:nvPicPr>
          <p:cNvPr id="5" name="Picture 11" descr="Зверь, берегись! Человек идет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9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3132138" y="6165850"/>
            <a:ext cx="3932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Краснозобая казарка</a:t>
            </a:r>
          </a:p>
        </p:txBody>
      </p:sp>
      <p:pic>
        <p:nvPicPr>
          <p:cNvPr id="5" name="Picture 8" descr="Картинка 5 из 13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12"/>
            <a:ext cx="8712968" cy="588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8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5949950"/>
            <a:ext cx="3600450" cy="38893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altLang="ru-RU" sz="2800" b="1" smtClean="0"/>
              <a:t>Речной бобр</a:t>
            </a:r>
          </a:p>
        </p:txBody>
      </p:sp>
      <p:pic>
        <p:nvPicPr>
          <p:cNvPr id="28678" name="Picture 9" descr="Картинка 11 из 649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2"/>
            <a:ext cx="8497639" cy="5859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0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3995738" y="5876925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Лось</a:t>
            </a:r>
          </a:p>
        </p:txBody>
      </p:sp>
      <p:pic>
        <p:nvPicPr>
          <p:cNvPr id="47107" name="Picture 8" descr="Картинка 126 из 1030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7325"/>
            <a:ext cx="84963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520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Picture 11" descr="Картинка 3 из 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299202" cy="5527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12"/>
          <p:cNvSpPr>
            <a:spLocks noChangeArrowheads="1"/>
          </p:cNvSpPr>
          <p:nvPr/>
        </p:nvSpPr>
        <p:spPr bwMode="auto">
          <a:xfrm>
            <a:off x="2830513" y="6046788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800" b="1"/>
              <a:t>Черноногий хорёк</a:t>
            </a:r>
          </a:p>
        </p:txBody>
      </p:sp>
    </p:spTree>
    <p:extLst>
      <p:ext uri="{BB962C8B-B14F-4D97-AF65-F5344CB8AC3E}">
        <p14:creationId xmlns:p14="http://schemas.microsoft.com/office/powerpoint/2010/main" val="233700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расная книга россии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12527"/>
          <a:stretch>
            <a:fillRect/>
          </a:stretch>
        </p:blipFill>
        <p:spPr bwMode="auto">
          <a:xfrm>
            <a:off x="0" y="0"/>
            <a:ext cx="2582863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2"/>
          <p:cNvSpPr>
            <a:spLocks noChangeArrowheads="1"/>
          </p:cNvSpPr>
          <p:nvPr/>
        </p:nvSpPr>
        <p:spPr bwMode="auto">
          <a:xfrm>
            <a:off x="2582863" y="193675"/>
            <a:ext cx="640873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Красная книга – это своего рода список, в котором значатся все виды животных и растений, которых, если не принять меры, ожидает полное исчезновение. Список, которым является книга, необходим для выполнения организационных задач по охране и учету редких видов, находящихся в опасности. Опираясь на данные Красной книги, какого бы уровня она ни была (международная, национальная или региональная), формируются программы, направленные на защиту и спасение тех или иных видов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6" name="Прямоугольник 13"/>
          <p:cNvSpPr>
            <a:spLocks noChangeArrowheads="1"/>
          </p:cNvSpPr>
          <p:nvPr/>
        </p:nvSpPr>
        <p:spPr bwMode="auto">
          <a:xfrm>
            <a:off x="150813" y="3644900"/>
            <a:ext cx="8993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История создания Красной книги начинается в 1963 году, она непосредственно связана с работой Международного Союза Охраны Природы, созданного в 1948 году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7" name="Picture 4" descr="История Красной книг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67263"/>
            <a:ext cx="1601787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6" descr="История Красной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9" name="Picture 8" descr="История Красной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627563"/>
            <a:ext cx="366395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История Красной книг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65625"/>
            <a:ext cx="211613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39750" y="3500438"/>
            <a:ext cx="7416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4982455"/>
      </p:ext>
    </p:extLst>
  </p:cSld>
  <p:clrMapOvr>
    <a:masterClrMapping/>
  </p:clrMapOvr>
  <p:transition spd="slow" advTm="6772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3059113" y="5300663"/>
            <a:ext cx="278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Шорбатый кит</a:t>
            </a:r>
          </a:p>
        </p:txBody>
      </p:sp>
      <p:pic>
        <p:nvPicPr>
          <p:cNvPr id="5" name="Picture 18" descr="Картинка 58 из 25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854" cy="4537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7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5373688"/>
            <a:ext cx="4824412" cy="1008062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altLang="ru-RU" sz="2800" smtClean="0"/>
          </a:p>
          <a:p>
            <a:pPr algn="ctr" eaLnBrk="1" hangingPunct="1">
              <a:buFontTx/>
              <a:buNone/>
            </a:pPr>
            <a:r>
              <a:rPr lang="ru-RU" altLang="ru-RU" sz="2800" b="1" smtClean="0"/>
              <a:t>Носорог суматранский</a:t>
            </a:r>
          </a:p>
        </p:txBody>
      </p:sp>
      <p:pic>
        <p:nvPicPr>
          <p:cNvPr id="29701" name="Picture 7" descr="Картинка 72 из 18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88913"/>
            <a:ext cx="8641655" cy="5513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021388"/>
            <a:ext cx="4824412" cy="509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smtClean="0"/>
              <a:t>Примула длинноножковая</a:t>
            </a:r>
          </a:p>
        </p:txBody>
      </p:sp>
      <p:pic>
        <p:nvPicPr>
          <p:cNvPr id="5" name="Picture 5" descr="File0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314"/>
            <a:ext cx="7875875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9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15 из 14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560840" cy="5192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0"/>
          <p:cNvSpPr>
            <a:spLocks noChangeArrowheads="1"/>
          </p:cNvSpPr>
          <p:nvPr/>
        </p:nvSpPr>
        <p:spPr bwMode="auto">
          <a:xfrm>
            <a:off x="2987675" y="5594350"/>
            <a:ext cx="3051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     Лаосская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скальная крыса</a:t>
            </a:r>
          </a:p>
        </p:txBody>
      </p:sp>
    </p:spTree>
    <p:extLst>
      <p:ext uri="{BB962C8B-B14F-4D97-AF65-F5344CB8AC3E}">
        <p14:creationId xmlns:p14="http://schemas.microsoft.com/office/powerpoint/2010/main" val="279876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476250"/>
            <a:ext cx="8229600" cy="29527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В нашей стране Красная книга вышла  впервые в 1978 году. Выполнена она аналогично и  содержит список исчезающих видов животных, растений и грибов Российской Федерации.</a:t>
            </a:r>
          </a:p>
          <a:p>
            <a:pPr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50825" y="3573463"/>
            <a:ext cx="8785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Пройдёмся по страницам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                                            Красной книги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423092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4797425"/>
            <a:ext cx="3035300" cy="1152525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Осёл дикий азиатский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58738"/>
            <a:ext cx="3781425" cy="49053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ru-RU" altLang="ru-RU" sz="2800" b="1" smtClean="0"/>
              <a:t>Кавказский камышовый кот</a:t>
            </a:r>
          </a:p>
        </p:txBody>
      </p:sp>
      <p:pic>
        <p:nvPicPr>
          <p:cNvPr id="31748" name="Picture 5" descr="Картинка 5 из 2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0728"/>
            <a:ext cx="488488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3" descr="049050053048057055052048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34" y="188640"/>
            <a:ext cx="349188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2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203575" y="6338888"/>
            <a:ext cx="330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Камышовая жаба</a:t>
            </a:r>
          </a:p>
        </p:txBody>
      </p:sp>
      <p:pic>
        <p:nvPicPr>
          <p:cNvPr id="5" name="Picture 8" descr="Картинка 25 из 2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360568" cy="551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530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Picture 10" descr="Белый медве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36496" cy="5934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2752725" y="63404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</a:t>
            </a:r>
            <a:r>
              <a:rPr lang="ru-RU" altLang="ru-RU" sz="2800" b="1"/>
              <a:t>Белый медведь</a:t>
            </a:r>
          </a:p>
        </p:txBody>
      </p:sp>
    </p:spTree>
    <p:extLst>
      <p:ext uri="{BB962C8B-B14F-4D97-AF65-F5344CB8AC3E}">
        <p14:creationId xmlns:p14="http://schemas.microsoft.com/office/powerpoint/2010/main" val="14606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11" descr="Картинка 115 из 77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6" y="4365104"/>
            <a:ext cx="4514249" cy="2241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2449513" cy="820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smtClean="0"/>
              <a:t>Выхухоль</a:t>
            </a:r>
          </a:p>
        </p:txBody>
      </p:sp>
      <p:pic>
        <p:nvPicPr>
          <p:cNvPr id="32772" name="Picture 9" descr="Картинка 31 из 773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0"/>
            <a:ext cx="4968552" cy="518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764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Picture 14" descr="049050053048056055053049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76435" cy="516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15"/>
          <p:cNvSpPr>
            <a:spLocks noChangeArrowheads="1"/>
          </p:cNvSpPr>
          <p:nvPr/>
        </p:nvSpPr>
        <p:spPr bwMode="auto">
          <a:xfrm>
            <a:off x="1763713" y="5942013"/>
            <a:ext cx="4679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Северный  олень </a:t>
            </a:r>
            <a:r>
              <a:rPr lang="ru-RU" altLang="ru-RU" sz="1800" b="1">
                <a:solidFill>
                  <a:schemeClr val="tx2"/>
                </a:solidFill>
              </a:rPr>
              <a:t/>
            </a:r>
            <a:br>
              <a:rPr lang="ru-RU" altLang="ru-RU" sz="1800" b="1">
                <a:solidFill>
                  <a:schemeClr val="tx2"/>
                </a:solidFill>
              </a:rPr>
            </a:br>
            <a:endParaRPr lang="ru-RU" altLang="ru-RU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9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8"/>
          <p:cNvSpPr>
            <a:spLocks noChangeArrowheads="1"/>
          </p:cNvSpPr>
          <p:nvPr/>
        </p:nvSpPr>
        <p:spPr bwMode="auto">
          <a:xfrm>
            <a:off x="23813" y="3175"/>
            <a:ext cx="91201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Председатель Комиссии по редким видам Питер Скотт, предложил дать название изданию — «Красная книга». В дальнейшем он стал держателем и составителем книги планеты (Красной книги международного уровня). Красный цвет – символ опасности, и, конечно же, он ну никак не связан с красной символикой Советского Союза, что не мешало СССР долгое время выставлять себя инициатором появления книги.</a:t>
            </a:r>
          </a:p>
        </p:txBody>
      </p:sp>
      <p:sp>
        <p:nvSpPr>
          <p:cNvPr id="4099" name="Прямоугольник 9"/>
          <p:cNvSpPr>
            <a:spLocks noChangeArrowheads="1"/>
          </p:cNvSpPr>
          <p:nvPr/>
        </p:nvSpPr>
        <p:spPr bwMode="auto">
          <a:xfrm>
            <a:off x="2755900" y="1858963"/>
            <a:ext cx="6388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Сегодня Красная книга сможет поведать о 305 видах и подвидах исчезающих млекопитающих. Из них положение стабилизировалось только лишь у 7 видов. Из 258 видов птиц  улучшение позиций лишь у 4. Нисколько не улучшилась ситуация ни у одного вида рыб и амфибий.</a:t>
            </a:r>
          </a:p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За всю историю Красной книги, полностью вымерло 14 видов животных.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0560"/>
            <a:ext cx="1909611" cy="1273074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4">
                <a:lumMod val="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r="11193" b="10686"/>
          <a:stretch/>
        </p:blipFill>
        <p:spPr bwMode="auto">
          <a:xfrm>
            <a:off x="2521526" y="4735502"/>
            <a:ext cx="1555917" cy="1285786"/>
          </a:xfrm>
          <a:prstGeom prst="rect">
            <a:avLst/>
          </a:prstGeom>
          <a:noFill/>
          <a:ln>
            <a:noFill/>
          </a:ln>
          <a:effectLst>
            <a:glow rad="342900">
              <a:srgbClr val="3A8927">
                <a:alpha val="51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dlyakota.ru/uploads/posts/2015-05/dlyakota.ru_fotopodborki_krasivye-redkie-cvety_1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1"/>
            <a:ext cx="2269283" cy="1413652"/>
          </a:xfrm>
          <a:prstGeom prst="rect">
            <a:avLst/>
          </a:prstGeom>
          <a:noFill/>
          <a:effectLst>
            <a:glow rad="292100">
              <a:schemeClr val="accent5">
                <a:lumMod val="60000"/>
                <a:lumOff val="40000"/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38" y="3506788"/>
            <a:ext cx="18589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Венерин башмачок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88" y="5562600"/>
            <a:ext cx="176371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Уссурийский тигр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2987675" y="6137275"/>
            <a:ext cx="59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3A8927"/>
                </a:solidFill>
                <a:latin typeface="Times New Roman" pitchFamily="18" charset="0"/>
                <a:cs typeface="Times New Roman" pitchFamily="18" charset="0"/>
              </a:rPr>
              <a:t>Зубр</a:t>
            </a:r>
          </a:p>
        </p:txBody>
      </p:sp>
      <p:pic>
        <p:nvPicPr>
          <p:cNvPr id="5" name="Picture 2" descr="http://www.pc-wallpapers.co.uk/wallpapers/animals/aquatic/sealions_1400x10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19230" r="8580" b="19086"/>
          <a:stretch/>
        </p:blipFill>
        <p:spPr bwMode="auto">
          <a:xfrm>
            <a:off x="6757594" y="4287569"/>
            <a:ext cx="2269901" cy="1275638"/>
          </a:xfrm>
          <a:prstGeom prst="rect">
            <a:avLst/>
          </a:prstGeom>
          <a:noFill/>
          <a:effectLst>
            <a:glow rad="292100">
              <a:srgbClr val="0070C0">
                <a:alpha val="5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sezdrav.ru/wp-content/uploads/2013/04/0a06e38a6f7d3cb93500c30a0f1ef226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7039" r="7221" b="8272"/>
          <a:stretch/>
        </p:blipFill>
        <p:spPr bwMode="auto">
          <a:xfrm>
            <a:off x="4824288" y="5363634"/>
            <a:ext cx="1158586" cy="898809"/>
          </a:xfrm>
          <a:prstGeom prst="rect">
            <a:avLst/>
          </a:prstGeom>
          <a:noFill/>
          <a:effectLst>
            <a:glow rad="228600">
              <a:schemeClr val="tx2">
                <a:lumMod val="75000"/>
                <a:alpha val="8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1563" y="6451600"/>
            <a:ext cx="11080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Женьшень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Box 6"/>
          <p:cNvSpPr txBox="1">
            <a:spLocks noChangeArrowheads="1"/>
          </p:cNvSpPr>
          <p:nvPr/>
        </p:nvSpPr>
        <p:spPr bwMode="auto">
          <a:xfrm>
            <a:off x="7308850" y="5670550"/>
            <a:ext cx="71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32172"/>
      </p:ext>
    </p:extLst>
  </p:cSld>
  <p:clrMapOvr>
    <a:masterClrMapping/>
  </p:clrMapOvr>
  <p:transition spd="slow" advTm="6684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997200"/>
            <a:ext cx="25558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kern="0" dirty="0" smtClean="0"/>
              <a:t>Дятел </a:t>
            </a:r>
            <a:br>
              <a:rPr lang="ru-RU" altLang="ru-RU" sz="2800" b="1" kern="0" dirty="0" smtClean="0"/>
            </a:br>
            <a:r>
              <a:rPr lang="ru-RU" altLang="ru-RU" sz="2800" b="1" kern="0" dirty="0" smtClean="0"/>
              <a:t>рыжебрюхий</a:t>
            </a:r>
          </a:p>
        </p:txBody>
      </p:sp>
      <p:pic>
        <p:nvPicPr>
          <p:cNvPr id="59397" name="Picture 12" descr="Dendrocopos hyperyth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700"/>
            <a:ext cx="6227763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84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5732463"/>
            <a:ext cx="2449512" cy="431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/>
              <a:t>Когтистый тритон</a:t>
            </a: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6931025" y="5732463"/>
            <a:ext cx="1268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Гюрза</a:t>
            </a:r>
          </a:p>
        </p:txBody>
      </p:sp>
      <p:pic>
        <p:nvPicPr>
          <p:cNvPr id="60421" name="Picture 8" descr="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88913"/>
            <a:ext cx="43751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Картинка 2 из 9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0" y="0"/>
            <a:ext cx="4492558" cy="494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550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Picture 13" descr="osprey-d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"/>
            <a:ext cx="4716016" cy="495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14"/>
          <p:cNvSpPr>
            <a:spLocks noChangeArrowheads="1"/>
          </p:cNvSpPr>
          <p:nvPr/>
        </p:nvSpPr>
        <p:spPr bwMode="auto">
          <a:xfrm>
            <a:off x="1547813" y="4954588"/>
            <a:ext cx="1255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Скопа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10300" y="4681538"/>
            <a:ext cx="2530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800" b="1" kern="0" dirty="0" smtClean="0"/>
              <a:t>Красный коршун</a:t>
            </a:r>
          </a:p>
        </p:txBody>
      </p:sp>
      <p:pic>
        <p:nvPicPr>
          <p:cNvPr id="7" name="Picture 5" descr="k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034"/>
            <a:ext cx="3913882" cy="4622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88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2468" name="Rectangle 15"/>
          <p:cNvSpPr>
            <a:spLocks noChangeArrowheads="1"/>
          </p:cNvSpPr>
          <p:nvPr/>
        </p:nvSpPr>
        <p:spPr bwMode="auto">
          <a:xfrm>
            <a:off x="468313" y="6159500"/>
            <a:ext cx="3860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Пион тонколистный</a:t>
            </a:r>
            <a:r>
              <a:rPr lang="ru-RU" altLang="ru-RU" sz="2800"/>
              <a:t> </a:t>
            </a:r>
          </a:p>
        </p:txBody>
      </p:sp>
      <p:pic>
        <p:nvPicPr>
          <p:cNvPr id="5" name="Picture 19" descr="129042944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4" y="404663"/>
            <a:ext cx="8061734" cy="575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25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3492" name="Rectangle 9"/>
          <p:cNvSpPr>
            <a:spLocks noChangeArrowheads="1"/>
          </p:cNvSpPr>
          <p:nvPr/>
        </p:nvSpPr>
        <p:spPr bwMode="auto">
          <a:xfrm>
            <a:off x="3348038" y="5656263"/>
            <a:ext cx="3440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Жёлтая кувшинка</a:t>
            </a:r>
            <a:r>
              <a:rPr lang="ru-RU" altLang="ru-RU" sz="2800"/>
              <a:t> </a:t>
            </a:r>
          </a:p>
        </p:txBody>
      </p:sp>
      <p:pic>
        <p:nvPicPr>
          <p:cNvPr id="5" name="Picture 12" descr="1323554955_zheltaya-kuvshi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" y="332656"/>
            <a:ext cx="8538525" cy="521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9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3148013" y="784225"/>
            <a:ext cx="3206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Утка мандаринка</a:t>
            </a:r>
          </a:p>
        </p:txBody>
      </p:sp>
      <p:pic>
        <p:nvPicPr>
          <p:cNvPr id="34822" name="Picture 8" descr="Картинка 18 из 84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3" y="1402362"/>
            <a:ext cx="8784977" cy="5455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21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54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в природе.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3589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	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5875" y="1298575"/>
            <a:ext cx="9128125" cy="4838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  <a:p>
            <a:pPr indent="185738" algn="just" eaLnBrk="1" hangingPunct="1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.Не шумите на природе! Не берите с собой на экскурсию магнитофоны, горны и барабаны! </a:t>
            </a:r>
          </a:p>
          <a:p>
            <a:pPr indent="185738" algn="just" eaLnBrk="1" hangingPunct="1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ловите бабочек, стрекоз, жуков! </a:t>
            </a:r>
          </a:p>
          <a:p>
            <a:pPr indent="185738" algn="just" eaLnBrk="1" hangingPunct="1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ломайте ветки деревьев и кустарников! </a:t>
            </a:r>
          </a:p>
          <a:p>
            <a:pPr indent="185738" algn="just" eaLnBrk="1" hangingPunct="1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Убирайте за собой мусор! </a:t>
            </a:r>
          </a:p>
          <a:p>
            <a:pPr indent="185738" algn="just" eaLnBrk="1" hangingPunct="1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Берегите почву! </a:t>
            </a:r>
          </a:p>
          <a:p>
            <a:pPr indent="185738" algn="just" eaLnBrk="1" hangingPunct="1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Берегите прекрасный мир растений! </a:t>
            </a:r>
          </a:p>
          <a:p>
            <a:pPr indent="185738" algn="just" eaLnBrk="1" hangingPunct="1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сборе трав, плодов и грибов бережно относитесь к тому, на чем они росли! </a:t>
            </a:r>
          </a:p>
          <a:p>
            <a:pPr indent="185738" algn="just" eaLnBrk="1" hangingPunct="1">
              <a:lnSpc>
                <a:spcPct val="11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ловите детенышей диких животных и не уносите их домой! </a:t>
            </a:r>
          </a:p>
        </p:txBody>
      </p:sp>
    </p:spTree>
    <p:extLst>
      <p:ext uri="{BB962C8B-B14F-4D97-AF65-F5344CB8AC3E}">
        <p14:creationId xmlns:p14="http://schemas.microsoft.com/office/powerpoint/2010/main" val="23417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7588" name="Picture 4" descr="0_3e805_6b71aa8c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69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0_2aed6_f2fca51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233738" cy="242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_1c504_24e4f09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359410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0_1d06c_d9bce486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28887" cy="337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0_1eba3_385bd3a1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2735263" cy="227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0_2d5a0_96664f56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2879725" cy="192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0_4aed9_6514042d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1300"/>
            <a:ext cx="2946400" cy="294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0_445db_643e4830_X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08500"/>
            <a:ext cx="2879725" cy="2206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5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___1_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4925"/>
            <a:ext cx="44370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0_1bb56_8d0909ef_-3-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789363"/>
            <a:ext cx="448151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0_2b389_284f9bdc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46434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0_2d2bc_6f72a347_-1-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938"/>
            <a:ext cx="464343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35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560513" y="333375"/>
            <a:ext cx="5954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Дерево, трава и птица</a:t>
            </a:r>
            <a:br>
              <a:rPr lang="ru-RU" altLang="ru-RU" sz="2800" b="1">
                <a:solidFill>
                  <a:srgbClr val="FF0000"/>
                </a:solidFill>
              </a:rPr>
            </a:br>
            <a:r>
              <a:rPr lang="ru-RU" altLang="ru-RU" sz="2800" b="1">
                <a:solidFill>
                  <a:srgbClr val="FF0000"/>
                </a:solidFill>
              </a:rPr>
              <a:t>Не всегда умеют защититься.</a:t>
            </a:r>
            <a:br>
              <a:rPr lang="ru-RU" altLang="ru-RU" sz="2800" b="1">
                <a:solidFill>
                  <a:srgbClr val="FF0000"/>
                </a:solidFill>
              </a:rPr>
            </a:br>
            <a:r>
              <a:rPr lang="ru-RU" altLang="ru-RU" sz="2800" b="1">
                <a:solidFill>
                  <a:srgbClr val="FF0000"/>
                </a:solidFill>
              </a:rPr>
              <a:t>Если будут уничтожены они,</a:t>
            </a:r>
            <a:br>
              <a:rPr lang="ru-RU" altLang="ru-RU" sz="2800" b="1">
                <a:solidFill>
                  <a:srgbClr val="FF0000"/>
                </a:solidFill>
              </a:rPr>
            </a:br>
            <a:r>
              <a:rPr lang="ru-RU" altLang="ru-RU" sz="2800" b="1">
                <a:solidFill>
                  <a:srgbClr val="FF0000"/>
                </a:solidFill>
              </a:rPr>
              <a:t>На планете мы останемся одни!</a:t>
            </a:r>
            <a:r>
              <a:rPr lang="ru-RU" altLang="ru-RU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47813" y="4581525"/>
            <a:ext cx="7138987" cy="15446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3" name="Picture 8" descr="Картинка 12 из 4505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64087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1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496300" cy="6121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В одной книге не может уместиться такое большое количество рисунков, фотографий и рассказов, поэтому под одним названием скрывается целая серия книг.	</a:t>
            </a:r>
          </a:p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Каждая страница книги имеет свой цвет:</a:t>
            </a:r>
          </a:p>
          <a:p>
            <a:pPr eaLnBrk="1" hangingPunct="1"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		Чёрная 		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    </a:t>
            </a:r>
            <a:r>
              <a:rPr lang="ru-RU" altLang="ru-RU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Серая</a:t>
            </a:r>
          </a:p>
          <a:p>
            <a:pPr eaLnBrk="1" hangingPunct="1"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b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Жёлтая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Зелёная      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372225" y="3381375"/>
            <a:ext cx="1333500" cy="334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Белая</a:t>
            </a:r>
          </a:p>
        </p:txBody>
      </p:sp>
    </p:spTree>
    <p:extLst>
      <p:ext uri="{BB962C8B-B14F-4D97-AF65-F5344CB8AC3E}">
        <p14:creationId xmlns:p14="http://schemas.microsoft.com/office/powerpoint/2010/main" val="28505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79930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8000" b="1">
                <a:latin typeface="Times New Roman" pitchFamily="18" charset="0"/>
                <a:cs typeface="Times New Roman" pitchFamily="18" charset="0"/>
              </a:rPr>
              <a:t>Животные, которые до сих пор мало изучены! </a:t>
            </a:r>
          </a:p>
        </p:txBody>
      </p:sp>
    </p:spTree>
    <p:extLst>
      <p:ext uri="{BB962C8B-B14F-4D97-AF65-F5344CB8AC3E}">
        <p14:creationId xmlns:p14="http://schemas.microsoft.com/office/powerpoint/2010/main" val="34758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863" y="6126163"/>
            <a:ext cx="2819400" cy="365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/>
              <a:t>Ирис сибирский</a:t>
            </a:r>
          </a:p>
        </p:txBody>
      </p:sp>
      <p:pic>
        <p:nvPicPr>
          <p:cNvPr id="22532" name="Picture 5" descr="File1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9036050" cy="557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4500563" y="6308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3686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9431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Экран (4:3)</PresentationFormat>
  <Paragraphs>67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«Красная книга России»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Ирис сибирский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Примула длинноножковая</vt:lpstr>
      <vt:lpstr>Презентация PowerPoint</vt:lpstr>
      <vt:lpstr>Презентация PowerPoint</vt:lpstr>
      <vt:lpstr>Осёл дикий азиатский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в природе.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«Красная книга России» </dc:title>
  <dc:creator>79969329009</dc:creator>
  <cp:lastModifiedBy>79969329009</cp:lastModifiedBy>
  <cp:revision>1</cp:revision>
  <dcterms:created xsi:type="dcterms:W3CDTF">2020-11-08T07:22:46Z</dcterms:created>
  <dcterms:modified xsi:type="dcterms:W3CDTF">2020-11-08T07:23:46Z</dcterms:modified>
</cp:coreProperties>
</file>