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3F0189-F4E2-4FA1-B792-10AA581B279F}" type="datetimeFigureOut">
              <a:rPr lang="ru-RU" smtClean="0"/>
              <a:t>08.11.2020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01D794-4877-48B2-9D2F-03C80FE7D1A0}" type="slidenum">
              <a:rPr lang="ru-RU" smtClean="0"/>
              <a:t>‹#›</a:t>
            </a:fld>
            <a:endParaRPr lang="ru-RU"/>
          </a:p>
        </p:txBody>
      </p:sp>
    </p:spTree>
    <p:extLst>
      <p:ext uri="{BB962C8B-B14F-4D97-AF65-F5344CB8AC3E}">
        <p14:creationId xmlns:p14="http://schemas.microsoft.com/office/powerpoint/2010/main" val="193592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696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04828D-AF6F-49E3-BBEC-E5049E8358DB}" type="slidenum">
              <a:rPr lang="ru-RU" altLang="ru-RU"/>
              <a:pPr eaLnBrk="1" hangingPunct="1"/>
              <a:t>3</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706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096423-1E1A-487A-8867-69CB928BE32D}" type="slidenum">
              <a:rPr lang="ru-RU" altLang="ru-RU"/>
              <a:pPr eaLnBrk="1" hangingPunct="1"/>
              <a:t>21</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716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09AE08-FD50-4C8F-AD42-B50FFAF9DBCC}" type="slidenum">
              <a:rPr lang="ru-RU" altLang="ru-RU"/>
              <a:pPr eaLnBrk="1" hangingPunct="1"/>
              <a:t>23</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CC9E68F-0DA5-4AD2-9A19-619BA3112B67}" type="datetimeFigureOut">
              <a:rPr lang="ru-RU" smtClean="0"/>
              <a:t>08.11.2020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776FA5-9A2F-4BEA-B41F-441BA7939FA3}" type="slidenum">
              <a:rPr lang="ru-RU" smtClean="0"/>
              <a:t>‹#›</a:t>
            </a:fld>
            <a:endParaRPr lang="ru-RU"/>
          </a:p>
        </p:txBody>
      </p:sp>
    </p:spTree>
    <p:extLst>
      <p:ext uri="{BB962C8B-B14F-4D97-AF65-F5344CB8AC3E}">
        <p14:creationId xmlns:p14="http://schemas.microsoft.com/office/powerpoint/2010/main" val="65119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C9E68F-0DA5-4AD2-9A19-619BA3112B67}" type="datetimeFigureOut">
              <a:rPr lang="ru-RU" smtClean="0"/>
              <a:t>08.11.2020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776FA5-9A2F-4BEA-B41F-441BA7939FA3}" type="slidenum">
              <a:rPr lang="ru-RU" smtClean="0"/>
              <a:t>‹#›</a:t>
            </a:fld>
            <a:endParaRPr lang="ru-RU"/>
          </a:p>
        </p:txBody>
      </p:sp>
    </p:spTree>
    <p:extLst>
      <p:ext uri="{BB962C8B-B14F-4D97-AF65-F5344CB8AC3E}">
        <p14:creationId xmlns:p14="http://schemas.microsoft.com/office/powerpoint/2010/main" val="370313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C9E68F-0DA5-4AD2-9A19-619BA3112B67}" type="datetimeFigureOut">
              <a:rPr lang="ru-RU" smtClean="0"/>
              <a:t>08.11.2020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776FA5-9A2F-4BEA-B41F-441BA7939FA3}" type="slidenum">
              <a:rPr lang="ru-RU" smtClean="0"/>
              <a:t>‹#›</a:t>
            </a:fld>
            <a:endParaRPr lang="ru-RU"/>
          </a:p>
        </p:txBody>
      </p:sp>
    </p:spTree>
    <p:extLst>
      <p:ext uri="{BB962C8B-B14F-4D97-AF65-F5344CB8AC3E}">
        <p14:creationId xmlns:p14="http://schemas.microsoft.com/office/powerpoint/2010/main" val="22755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C9E68F-0DA5-4AD2-9A19-619BA3112B67}" type="datetimeFigureOut">
              <a:rPr lang="ru-RU" smtClean="0"/>
              <a:t>08.11.2020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776FA5-9A2F-4BEA-B41F-441BA7939FA3}" type="slidenum">
              <a:rPr lang="ru-RU" smtClean="0"/>
              <a:t>‹#›</a:t>
            </a:fld>
            <a:endParaRPr lang="ru-RU"/>
          </a:p>
        </p:txBody>
      </p:sp>
    </p:spTree>
    <p:extLst>
      <p:ext uri="{BB962C8B-B14F-4D97-AF65-F5344CB8AC3E}">
        <p14:creationId xmlns:p14="http://schemas.microsoft.com/office/powerpoint/2010/main" val="290900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CC9E68F-0DA5-4AD2-9A19-619BA3112B67}" type="datetimeFigureOut">
              <a:rPr lang="ru-RU" smtClean="0"/>
              <a:t>08.11.2020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776FA5-9A2F-4BEA-B41F-441BA7939FA3}" type="slidenum">
              <a:rPr lang="ru-RU" smtClean="0"/>
              <a:t>‹#›</a:t>
            </a:fld>
            <a:endParaRPr lang="ru-RU"/>
          </a:p>
        </p:txBody>
      </p:sp>
    </p:spTree>
    <p:extLst>
      <p:ext uri="{BB962C8B-B14F-4D97-AF65-F5344CB8AC3E}">
        <p14:creationId xmlns:p14="http://schemas.microsoft.com/office/powerpoint/2010/main" val="85385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CC9E68F-0DA5-4AD2-9A19-619BA3112B67}" type="datetimeFigureOut">
              <a:rPr lang="ru-RU" smtClean="0"/>
              <a:t>08.11.2020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776FA5-9A2F-4BEA-B41F-441BA7939FA3}" type="slidenum">
              <a:rPr lang="ru-RU" smtClean="0"/>
              <a:t>‹#›</a:t>
            </a:fld>
            <a:endParaRPr lang="ru-RU"/>
          </a:p>
        </p:txBody>
      </p:sp>
    </p:spTree>
    <p:extLst>
      <p:ext uri="{BB962C8B-B14F-4D97-AF65-F5344CB8AC3E}">
        <p14:creationId xmlns:p14="http://schemas.microsoft.com/office/powerpoint/2010/main" val="421263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CC9E68F-0DA5-4AD2-9A19-619BA3112B67}" type="datetimeFigureOut">
              <a:rPr lang="ru-RU" smtClean="0"/>
              <a:t>08.11.2020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776FA5-9A2F-4BEA-B41F-441BA7939FA3}" type="slidenum">
              <a:rPr lang="ru-RU" smtClean="0"/>
              <a:t>‹#›</a:t>
            </a:fld>
            <a:endParaRPr lang="ru-RU"/>
          </a:p>
        </p:txBody>
      </p:sp>
    </p:spTree>
    <p:extLst>
      <p:ext uri="{BB962C8B-B14F-4D97-AF65-F5344CB8AC3E}">
        <p14:creationId xmlns:p14="http://schemas.microsoft.com/office/powerpoint/2010/main" val="245334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CC9E68F-0DA5-4AD2-9A19-619BA3112B67}" type="datetimeFigureOut">
              <a:rPr lang="ru-RU" smtClean="0"/>
              <a:t>08.11.2020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776FA5-9A2F-4BEA-B41F-441BA7939FA3}" type="slidenum">
              <a:rPr lang="ru-RU" smtClean="0"/>
              <a:t>‹#›</a:t>
            </a:fld>
            <a:endParaRPr lang="ru-RU"/>
          </a:p>
        </p:txBody>
      </p:sp>
    </p:spTree>
    <p:extLst>
      <p:ext uri="{BB962C8B-B14F-4D97-AF65-F5344CB8AC3E}">
        <p14:creationId xmlns:p14="http://schemas.microsoft.com/office/powerpoint/2010/main" val="3550501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CC9E68F-0DA5-4AD2-9A19-619BA3112B67}" type="datetimeFigureOut">
              <a:rPr lang="ru-RU" smtClean="0"/>
              <a:t>08.11.2020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776FA5-9A2F-4BEA-B41F-441BA7939FA3}" type="slidenum">
              <a:rPr lang="ru-RU" smtClean="0"/>
              <a:t>‹#›</a:t>
            </a:fld>
            <a:endParaRPr lang="ru-RU"/>
          </a:p>
        </p:txBody>
      </p:sp>
    </p:spTree>
    <p:extLst>
      <p:ext uri="{BB962C8B-B14F-4D97-AF65-F5344CB8AC3E}">
        <p14:creationId xmlns:p14="http://schemas.microsoft.com/office/powerpoint/2010/main" val="312777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CC9E68F-0DA5-4AD2-9A19-619BA3112B67}" type="datetimeFigureOut">
              <a:rPr lang="ru-RU" smtClean="0"/>
              <a:t>08.11.2020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776FA5-9A2F-4BEA-B41F-441BA7939FA3}" type="slidenum">
              <a:rPr lang="ru-RU" smtClean="0"/>
              <a:t>‹#›</a:t>
            </a:fld>
            <a:endParaRPr lang="ru-RU"/>
          </a:p>
        </p:txBody>
      </p:sp>
    </p:spTree>
    <p:extLst>
      <p:ext uri="{BB962C8B-B14F-4D97-AF65-F5344CB8AC3E}">
        <p14:creationId xmlns:p14="http://schemas.microsoft.com/office/powerpoint/2010/main" val="427117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CC9E68F-0DA5-4AD2-9A19-619BA3112B67}" type="datetimeFigureOut">
              <a:rPr lang="ru-RU" smtClean="0"/>
              <a:t>08.11.2020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776FA5-9A2F-4BEA-B41F-441BA7939FA3}" type="slidenum">
              <a:rPr lang="ru-RU" smtClean="0"/>
              <a:t>‹#›</a:t>
            </a:fld>
            <a:endParaRPr lang="ru-RU"/>
          </a:p>
        </p:txBody>
      </p:sp>
    </p:spTree>
    <p:extLst>
      <p:ext uri="{BB962C8B-B14F-4D97-AF65-F5344CB8AC3E}">
        <p14:creationId xmlns:p14="http://schemas.microsoft.com/office/powerpoint/2010/main" val="6826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9E68F-0DA5-4AD2-9A19-619BA3112B67}" type="datetimeFigureOut">
              <a:rPr lang="ru-RU" smtClean="0"/>
              <a:t>08.11.2020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76FA5-9A2F-4BEA-B41F-441BA7939FA3}" type="slidenum">
              <a:rPr lang="ru-RU" smtClean="0"/>
              <a:t>‹#›</a:t>
            </a:fld>
            <a:endParaRPr lang="ru-RU"/>
          </a:p>
        </p:txBody>
      </p:sp>
    </p:spTree>
    <p:extLst>
      <p:ext uri="{BB962C8B-B14F-4D97-AF65-F5344CB8AC3E}">
        <p14:creationId xmlns:p14="http://schemas.microsoft.com/office/powerpoint/2010/main" val="486546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nk1.ru/pics_books/9785699481682.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themanyfacesofspaces.com/Quagga_op_800x629.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21region.org/uploads/posts/2011-08/1314250759_1.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turometr.ru/uploads/images/31/b2/bd/1183/9f51f5302e.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1.bp.blogspot.com/_JHklTiXb3O8/S9RESN4iKKI/AAAAAAAABL4/4teZJgJ4Lp0/s320/tarpan1.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zverki.org/wp-content/uploads/2010/09/0_103d7_612626cb_XL.jpeg"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img15.nnm.ru/8/a/8/a/0/871bcb37782aebf0cf5d66b5235.jpg" TargetMode="Externa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kroko.narod.ru/image/1/croc2s.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mulka.ru/uploads/posts4/14146.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img-2007-07.photosight.ru/04/2179986.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i021.radikal.ru/1012/52/6b916e43ac93t.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smolensk2.ru/images/img_16971.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1.xml"/><Relationship Id="rId7"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mg-fotki.yandex.ru/get/4523/83602574.0/0_78312_a88a1c34_X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dic.academic.ru/pictures/wiki/files/84/Trollius-o55.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flower.onego.ru/lukov/enc_4727.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ponedelnik.info/resources/filesDb/5/0d/50d91e96b6ad1a3a98b6f5fe7a70b51f.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dobrochan.ru/src/jpg/0909/125312040355101.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5813" y="836613"/>
            <a:ext cx="7772400" cy="1604962"/>
          </a:xfrm>
        </p:spPr>
        <p:txBody>
          <a:bodyPr>
            <a:normAutofit fontScale="90000"/>
          </a:bodyPr>
          <a:lstStyle/>
          <a:p>
            <a:pPr eaLnBrk="1" hangingPunct="1"/>
            <a:r>
              <a:rPr lang="ru-RU" altLang="ru-RU" sz="4800" b="1" smtClean="0">
                <a:solidFill>
                  <a:srgbClr val="FF0000"/>
                </a:solidFill>
              </a:rPr>
              <a:t/>
            </a:r>
            <a:br>
              <a:rPr lang="ru-RU" altLang="ru-RU" sz="4800" b="1" smtClean="0">
                <a:solidFill>
                  <a:srgbClr val="FF0000"/>
                </a:solidFill>
              </a:rPr>
            </a:br>
            <a:r>
              <a:rPr lang="ru-RU" altLang="ru-RU" sz="8000" b="1" smtClean="0">
                <a:solidFill>
                  <a:srgbClr val="FF0000"/>
                </a:solidFill>
                <a:latin typeface="Times New Roman" pitchFamily="18" charset="0"/>
                <a:cs typeface="Times New Roman" pitchFamily="18" charset="0"/>
              </a:rPr>
              <a:t>«Красная книга России»</a:t>
            </a:r>
            <a:br>
              <a:rPr lang="ru-RU" altLang="ru-RU" sz="8000" b="1" smtClean="0">
                <a:solidFill>
                  <a:srgbClr val="FF0000"/>
                </a:solidFill>
                <a:latin typeface="Times New Roman" pitchFamily="18" charset="0"/>
                <a:cs typeface="Times New Roman" pitchFamily="18" charset="0"/>
              </a:rPr>
            </a:br>
            <a:endParaRPr lang="ru-RU" altLang="ru-RU" sz="8000" b="1" smtClean="0">
              <a:solidFill>
                <a:srgbClr val="FF0000"/>
              </a:solidFill>
              <a:latin typeface="Times New Roman" pitchFamily="18" charset="0"/>
              <a:cs typeface="Times New Roman" pitchFamily="18" charset="0"/>
            </a:endParaRPr>
          </a:p>
        </p:txBody>
      </p:sp>
      <p:sp>
        <p:nvSpPr>
          <p:cNvPr id="2051" name="Подзаголовок 11"/>
          <p:cNvSpPr>
            <a:spLocks noGrp="1"/>
          </p:cNvSpPr>
          <p:nvPr>
            <p:ph type="subTitle" idx="1"/>
          </p:nvPr>
        </p:nvSpPr>
        <p:spPr>
          <a:xfrm>
            <a:off x="4500563" y="5589588"/>
            <a:ext cx="4643437" cy="1143000"/>
          </a:xfrm>
        </p:spPr>
        <p:txBody>
          <a:bodyPr/>
          <a:lstStyle/>
          <a:p>
            <a:pPr algn="r"/>
            <a:r>
              <a:rPr lang="ru-RU" altLang="ru-RU" sz="1400" smtClean="0"/>
              <a:t>                </a:t>
            </a:r>
            <a:r>
              <a:rPr lang="ru-RU" altLang="ru-RU" sz="1400" smtClean="0">
                <a:latin typeface="Times New Roman" pitchFamily="18" charset="0"/>
                <a:cs typeface="Times New Roman" pitchFamily="18" charset="0"/>
              </a:rPr>
              <a:t>Составитель: учитель начальных классов</a:t>
            </a:r>
          </a:p>
          <a:p>
            <a:pPr algn="r"/>
            <a:r>
              <a:rPr lang="ru-RU" altLang="ru-RU" sz="1400" smtClean="0">
                <a:latin typeface="Times New Roman" pitchFamily="18" charset="0"/>
                <a:cs typeface="Times New Roman" pitchFamily="18" charset="0"/>
              </a:rPr>
              <a:t>Дралова Юлия Анатольевна </a:t>
            </a:r>
          </a:p>
        </p:txBody>
      </p:sp>
      <p:pic>
        <p:nvPicPr>
          <p:cNvPr id="2052" name="Picture 5" descr="Картинка 32 из 6848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84" y="2348880"/>
            <a:ext cx="5455028" cy="42942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84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endParaRPr lang="ru-RU" altLang="ru-RU" smtClean="0"/>
          </a:p>
        </p:txBody>
      </p:sp>
      <p:sp>
        <p:nvSpPr>
          <p:cNvPr id="11267" name="Объект 2"/>
          <p:cNvSpPr>
            <a:spLocks noGrp="1"/>
          </p:cNvSpPr>
          <p:nvPr>
            <p:ph idx="1"/>
          </p:nvPr>
        </p:nvSpPr>
        <p:spPr/>
        <p:txBody>
          <a:bodyPr/>
          <a:lstStyle/>
          <a:p>
            <a:endParaRPr lang="ru-RU" altLang="ru-RU" smtClean="0"/>
          </a:p>
        </p:txBody>
      </p:sp>
      <p:sp>
        <p:nvSpPr>
          <p:cNvPr id="11268" name="Rectangle 12"/>
          <p:cNvSpPr>
            <a:spLocks noChangeArrowheads="1"/>
          </p:cNvSpPr>
          <p:nvPr/>
        </p:nvSpPr>
        <p:spPr bwMode="auto">
          <a:xfrm>
            <a:off x="3492500" y="6026150"/>
            <a:ext cx="2268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latin typeface="Times New Roman" pitchFamily="18" charset="0"/>
                <a:cs typeface="Times New Roman" pitchFamily="18" charset="0"/>
              </a:rPr>
              <a:t>Зебра квагга</a:t>
            </a:r>
          </a:p>
        </p:txBody>
      </p:sp>
      <p:pic>
        <p:nvPicPr>
          <p:cNvPr id="5" name="Picture 14" descr="Картинка 2 из 138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2656"/>
            <a:ext cx="8928992" cy="55548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96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endParaRPr lang="ru-RU" altLang="ru-RU" smtClean="0"/>
          </a:p>
        </p:txBody>
      </p:sp>
      <p:sp>
        <p:nvSpPr>
          <p:cNvPr id="12291" name="Объект 2"/>
          <p:cNvSpPr>
            <a:spLocks noGrp="1"/>
          </p:cNvSpPr>
          <p:nvPr>
            <p:ph idx="1"/>
          </p:nvPr>
        </p:nvSpPr>
        <p:spPr/>
        <p:txBody>
          <a:bodyPr/>
          <a:lstStyle/>
          <a:p>
            <a:endParaRPr lang="ru-RU" altLang="ru-RU" smtClean="0"/>
          </a:p>
        </p:txBody>
      </p:sp>
      <p:pic>
        <p:nvPicPr>
          <p:cNvPr id="4" name="Picture 10" descr="Картинка 1 из 258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128" y="33874"/>
            <a:ext cx="5184576" cy="67074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1"/>
          <p:cNvSpPr>
            <a:spLocks noChangeArrowheads="1"/>
          </p:cNvSpPr>
          <p:nvPr/>
        </p:nvSpPr>
        <p:spPr bwMode="auto">
          <a:xfrm>
            <a:off x="1452563" y="3298825"/>
            <a:ext cx="1211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2800" b="1">
                <a:latin typeface="Times New Roman" pitchFamily="18" charset="0"/>
                <a:cs typeface="Times New Roman" pitchFamily="18" charset="0"/>
              </a:rPr>
              <a:t>Дронт</a:t>
            </a:r>
          </a:p>
        </p:txBody>
      </p:sp>
    </p:spTree>
    <p:extLst>
      <p:ext uri="{BB962C8B-B14F-4D97-AF65-F5344CB8AC3E}">
        <p14:creationId xmlns:p14="http://schemas.microsoft.com/office/powerpoint/2010/main" val="131154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endParaRPr lang="ru-RU" altLang="ru-RU" smtClean="0"/>
          </a:p>
        </p:txBody>
      </p:sp>
      <p:sp>
        <p:nvSpPr>
          <p:cNvPr id="13315" name="Объект 2"/>
          <p:cNvSpPr>
            <a:spLocks noGrp="1"/>
          </p:cNvSpPr>
          <p:nvPr>
            <p:ph idx="1"/>
          </p:nvPr>
        </p:nvSpPr>
        <p:spPr/>
        <p:txBody>
          <a:bodyPr/>
          <a:lstStyle/>
          <a:p>
            <a:endParaRPr lang="ru-RU" altLang="ru-RU" smtClean="0"/>
          </a:p>
        </p:txBody>
      </p:sp>
      <p:sp>
        <p:nvSpPr>
          <p:cNvPr id="4" name="Rectangle 3"/>
          <p:cNvSpPr txBox="1">
            <a:spLocks noChangeArrowheads="1"/>
          </p:cNvSpPr>
          <p:nvPr/>
        </p:nvSpPr>
        <p:spPr bwMode="auto">
          <a:xfrm>
            <a:off x="5867400" y="3003550"/>
            <a:ext cx="295116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ru-RU" altLang="ru-RU" sz="2800" b="1" kern="0" dirty="0" smtClean="0">
                <a:latin typeface="Times New Roman" panose="02020603050405020304" pitchFamily="18" charset="0"/>
                <a:cs typeface="Times New Roman" panose="02020603050405020304" pitchFamily="18" charset="0"/>
              </a:rPr>
              <a:t>Странствующие голуби</a:t>
            </a:r>
          </a:p>
          <a:p>
            <a:pPr eaLnBrk="1" hangingPunct="1">
              <a:defRPr/>
            </a:pPr>
            <a:endParaRPr lang="ru-RU" altLang="ru-RU" kern="0" dirty="0" smtClean="0"/>
          </a:p>
        </p:txBody>
      </p:sp>
      <p:pic>
        <p:nvPicPr>
          <p:cNvPr id="5" name="Picture 8" descr="Картинка 10 из 19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8" y="179717"/>
            <a:ext cx="5198434" cy="70042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6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endParaRPr lang="ru-RU" altLang="ru-RU" smtClean="0"/>
          </a:p>
        </p:txBody>
      </p:sp>
      <p:sp>
        <p:nvSpPr>
          <p:cNvPr id="14339" name="Объект 2"/>
          <p:cNvSpPr>
            <a:spLocks noGrp="1"/>
          </p:cNvSpPr>
          <p:nvPr>
            <p:ph idx="1"/>
          </p:nvPr>
        </p:nvSpPr>
        <p:spPr/>
        <p:txBody>
          <a:bodyPr/>
          <a:lstStyle/>
          <a:p>
            <a:endParaRPr lang="ru-RU" altLang="ru-RU" smtClean="0"/>
          </a:p>
        </p:txBody>
      </p:sp>
      <p:pic>
        <p:nvPicPr>
          <p:cNvPr id="14340" name="Picture 5" descr="Картинка 9 из 623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15888"/>
            <a:ext cx="8867775"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4211638" y="5876925"/>
            <a:ext cx="17732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ru-RU" altLang="ru-RU" sz="2800" b="1" kern="0" dirty="0" smtClean="0">
                <a:latin typeface="Times New Roman" panose="02020603050405020304" pitchFamily="18" charset="0"/>
                <a:cs typeface="Times New Roman" panose="02020603050405020304" pitchFamily="18" charset="0"/>
              </a:rPr>
              <a:t>Тарпан </a:t>
            </a:r>
          </a:p>
        </p:txBody>
      </p:sp>
    </p:spTree>
    <p:extLst>
      <p:ext uri="{BB962C8B-B14F-4D97-AF65-F5344CB8AC3E}">
        <p14:creationId xmlns:p14="http://schemas.microsoft.com/office/powerpoint/2010/main" val="254269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Бескрылая птица Моа Р#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57200"/>
            <a:ext cx="8113713"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6"/>
          <p:cNvSpPr>
            <a:spLocks noChangeArrowheads="1"/>
          </p:cNvSpPr>
          <p:nvPr/>
        </p:nvSpPr>
        <p:spPr bwMode="auto">
          <a:xfrm>
            <a:off x="2930525" y="6380163"/>
            <a:ext cx="36703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latin typeface="Times New Roman" pitchFamily="18" charset="0"/>
                <a:cs typeface="Times New Roman" pitchFamily="18" charset="0"/>
              </a:rPr>
              <a:t>Бескрылая птица Моа</a:t>
            </a:r>
            <a:endParaRPr lang="ru-RU" altLang="ru-RU" sz="2800">
              <a:latin typeface="Times New Roman" pitchFamily="18" charset="0"/>
              <a:cs typeface="Times New Roman" pitchFamily="18" charset="0"/>
            </a:endParaRPr>
          </a:p>
        </p:txBody>
      </p:sp>
    </p:spTree>
    <p:extLst>
      <p:ext uri="{BB962C8B-B14F-4D97-AF65-F5344CB8AC3E}">
        <p14:creationId xmlns:p14="http://schemas.microsoft.com/office/powerpoint/2010/main" val="243325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altLang="ru-RU" smtClean="0"/>
          </a:p>
        </p:txBody>
      </p:sp>
      <p:sp>
        <p:nvSpPr>
          <p:cNvPr id="16387" name="Объект 2"/>
          <p:cNvSpPr>
            <a:spLocks noGrp="1"/>
          </p:cNvSpPr>
          <p:nvPr>
            <p:ph idx="1"/>
          </p:nvPr>
        </p:nvSpPr>
        <p:spPr/>
        <p:txBody>
          <a:bodyPr/>
          <a:lstStyle/>
          <a:p>
            <a:endParaRPr lang="ru-RU" altLang="ru-RU" smtClean="0"/>
          </a:p>
        </p:txBody>
      </p:sp>
      <p:sp>
        <p:nvSpPr>
          <p:cNvPr id="16388" name="Rectangle 9"/>
          <p:cNvSpPr>
            <a:spLocks noChangeArrowheads="1"/>
          </p:cNvSpPr>
          <p:nvPr/>
        </p:nvSpPr>
        <p:spPr bwMode="auto">
          <a:xfrm>
            <a:off x="3419475" y="5854700"/>
            <a:ext cx="25717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latin typeface="Times New Roman" pitchFamily="18" charset="0"/>
                <a:cs typeface="Times New Roman" pitchFamily="18" charset="0"/>
              </a:rPr>
              <a:t>Сумчатый волк</a:t>
            </a:r>
            <a:r>
              <a:rPr lang="ru-RU" altLang="ru-RU" sz="2800">
                <a:latin typeface="Times New Roman" pitchFamily="18" charset="0"/>
                <a:cs typeface="Times New Roman" pitchFamily="18" charset="0"/>
              </a:rPr>
              <a:t/>
            </a:r>
            <a:br>
              <a:rPr lang="ru-RU" altLang="ru-RU" sz="2800">
                <a:latin typeface="Times New Roman" pitchFamily="18" charset="0"/>
                <a:cs typeface="Times New Roman" pitchFamily="18" charset="0"/>
              </a:rPr>
            </a:br>
            <a:endParaRPr lang="ru-RU" altLang="ru-RU" sz="2800">
              <a:latin typeface="Times New Roman" pitchFamily="18" charset="0"/>
              <a:cs typeface="Times New Roman" pitchFamily="18" charset="0"/>
            </a:endParaRPr>
          </a:p>
        </p:txBody>
      </p:sp>
      <p:pic>
        <p:nvPicPr>
          <p:cNvPr id="16389" name="Picture 11" descr="Сумчатый волк Р#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49275"/>
            <a:ext cx="87122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00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0"/>
            <a:ext cx="939641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ru-RU" altLang="ru-RU" sz="7200" b="1">
                <a:latin typeface="Times New Roman" pitchFamily="18" charset="0"/>
                <a:cs typeface="Times New Roman" pitchFamily="18" charset="0"/>
              </a:rPr>
              <a:t>Животные и растения,</a:t>
            </a:r>
          </a:p>
          <a:p>
            <a:pPr algn="ctr" eaLnBrk="1" hangingPunct="1">
              <a:spcBef>
                <a:spcPct val="50000"/>
              </a:spcBef>
              <a:buFontTx/>
              <a:buNone/>
            </a:pPr>
            <a:r>
              <a:rPr lang="ru-RU" altLang="ru-RU" sz="7200" b="1">
                <a:latin typeface="Times New Roman" pitchFamily="18" charset="0"/>
                <a:cs typeface="Times New Roman" pitchFamily="18" charset="0"/>
              </a:rPr>
              <a:t>которые находятся на грани вымирания!</a:t>
            </a:r>
          </a:p>
        </p:txBody>
      </p:sp>
    </p:spTree>
    <p:extLst>
      <p:ext uri="{BB962C8B-B14F-4D97-AF65-F5344CB8AC3E}">
        <p14:creationId xmlns:p14="http://schemas.microsoft.com/office/powerpoint/2010/main" val="1969969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ru-RU" altLang="ru-RU" smtClean="0"/>
          </a:p>
        </p:txBody>
      </p:sp>
      <p:sp>
        <p:nvSpPr>
          <p:cNvPr id="18435" name="Rectangle 3"/>
          <p:cNvSpPr>
            <a:spLocks noGrp="1" noChangeArrowheads="1"/>
          </p:cNvSpPr>
          <p:nvPr>
            <p:ph type="body" idx="1"/>
          </p:nvPr>
        </p:nvSpPr>
        <p:spPr>
          <a:xfrm>
            <a:off x="468313" y="3644900"/>
            <a:ext cx="8229600" cy="4525963"/>
          </a:xfrm>
        </p:spPr>
        <p:txBody>
          <a:bodyPr/>
          <a:lstStyle/>
          <a:p>
            <a:pPr eaLnBrk="1" hangingPunct="1">
              <a:buFontTx/>
              <a:buNone/>
            </a:pPr>
            <a:r>
              <a:rPr lang="ru-RU" altLang="ru-RU" sz="3600" b="1" smtClean="0"/>
              <a:t> </a:t>
            </a:r>
          </a:p>
          <a:p>
            <a:pPr eaLnBrk="1" hangingPunct="1"/>
            <a:endParaRPr lang="ru-RU" altLang="ru-RU" smtClean="0"/>
          </a:p>
        </p:txBody>
      </p:sp>
      <p:pic>
        <p:nvPicPr>
          <p:cNvPr id="14340" name="Picture 7" descr="601705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 y="60326"/>
            <a:ext cx="5100638" cy="3440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8"/>
          <p:cNvSpPr>
            <a:spLocks noChangeArrowheads="1"/>
          </p:cNvSpPr>
          <p:nvPr/>
        </p:nvSpPr>
        <p:spPr bwMode="auto">
          <a:xfrm>
            <a:off x="2540000" y="2835275"/>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latin typeface="Times New Roman" pitchFamily="18" charset="0"/>
                <a:cs typeface="Times New Roman" pitchFamily="18" charset="0"/>
              </a:rPr>
              <a:t>Снежный барс</a:t>
            </a:r>
          </a:p>
        </p:txBody>
      </p:sp>
      <p:pic>
        <p:nvPicPr>
          <p:cNvPr id="14342" name="Picture 10" descr="Картинка 6 из 5971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88913"/>
            <a:ext cx="3743325" cy="3170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1"/>
          <p:cNvSpPr>
            <a:spLocks noChangeArrowheads="1"/>
          </p:cNvSpPr>
          <p:nvPr/>
        </p:nvSpPr>
        <p:spPr bwMode="auto">
          <a:xfrm>
            <a:off x="6516688" y="3500438"/>
            <a:ext cx="2541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latin typeface="Times New Roman" pitchFamily="18" charset="0"/>
                <a:cs typeface="Times New Roman" pitchFamily="18" charset="0"/>
              </a:rPr>
              <a:t>Красный волк</a:t>
            </a:r>
          </a:p>
        </p:txBody>
      </p:sp>
      <p:pic>
        <p:nvPicPr>
          <p:cNvPr id="14344" name="Picture 13" descr="Картинка 23 из 17637">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2" y="3600105"/>
            <a:ext cx="5804588" cy="3257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14"/>
          <p:cNvSpPr>
            <a:spLocks noChangeArrowheads="1"/>
          </p:cNvSpPr>
          <p:nvPr/>
        </p:nvSpPr>
        <p:spPr bwMode="auto">
          <a:xfrm>
            <a:off x="3059113" y="5949950"/>
            <a:ext cx="2686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latin typeface="Times New Roman" pitchFamily="18" charset="0"/>
                <a:cs typeface="Times New Roman" pitchFamily="18" charset="0"/>
              </a:rPr>
              <a:t>Амурский тигр</a:t>
            </a:r>
          </a:p>
        </p:txBody>
      </p:sp>
    </p:spTree>
    <p:extLst>
      <p:ext uri="{BB962C8B-B14F-4D97-AF65-F5344CB8AC3E}">
        <p14:creationId xmlns:p14="http://schemas.microsoft.com/office/powerpoint/2010/main" val="4021529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ru-RU" altLang="ru-RU" smtClean="0"/>
          </a:p>
        </p:txBody>
      </p:sp>
      <p:sp>
        <p:nvSpPr>
          <p:cNvPr id="19459" name="Rectangle 3"/>
          <p:cNvSpPr>
            <a:spLocks noGrp="1" noChangeArrowheads="1"/>
          </p:cNvSpPr>
          <p:nvPr>
            <p:ph type="body" idx="1"/>
          </p:nvPr>
        </p:nvSpPr>
        <p:spPr>
          <a:xfrm>
            <a:off x="3492500" y="5876925"/>
            <a:ext cx="4319588" cy="460375"/>
          </a:xfrm>
        </p:spPr>
        <p:txBody>
          <a:bodyPr/>
          <a:lstStyle/>
          <a:p>
            <a:pPr algn="ctr" eaLnBrk="1" hangingPunct="1">
              <a:lnSpc>
                <a:spcPct val="80000"/>
              </a:lnSpc>
              <a:buFontTx/>
              <a:buNone/>
            </a:pPr>
            <a:r>
              <a:rPr lang="ru-RU" altLang="ru-RU" sz="2800" b="1" smtClean="0">
                <a:latin typeface="Times New Roman" pitchFamily="18" charset="0"/>
                <a:cs typeface="Times New Roman" pitchFamily="18" charset="0"/>
              </a:rPr>
              <a:t>Кубинский крокодил</a:t>
            </a:r>
          </a:p>
        </p:txBody>
      </p:sp>
      <p:pic>
        <p:nvPicPr>
          <p:cNvPr id="19460" name="Picture 5" descr="Картинка 37 из 75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90488"/>
            <a:ext cx="88900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333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endParaRPr lang="ru-RU" altLang="ru-RU" smtClean="0"/>
          </a:p>
        </p:txBody>
      </p:sp>
      <p:sp>
        <p:nvSpPr>
          <p:cNvPr id="20483" name="Объект 2"/>
          <p:cNvSpPr>
            <a:spLocks noGrp="1"/>
          </p:cNvSpPr>
          <p:nvPr>
            <p:ph idx="1"/>
          </p:nvPr>
        </p:nvSpPr>
        <p:spPr/>
        <p:txBody>
          <a:bodyPr/>
          <a:lstStyle/>
          <a:p>
            <a:endParaRPr lang="ru-RU" altLang="ru-RU" smtClean="0"/>
          </a:p>
        </p:txBody>
      </p:sp>
      <p:sp>
        <p:nvSpPr>
          <p:cNvPr id="20484" name="Rectangle 6"/>
          <p:cNvSpPr>
            <a:spLocks noChangeArrowheads="1"/>
          </p:cNvSpPr>
          <p:nvPr/>
        </p:nvSpPr>
        <p:spPr bwMode="auto">
          <a:xfrm>
            <a:off x="3203575" y="4784725"/>
            <a:ext cx="42465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1800"/>
              <a:t>     </a:t>
            </a:r>
            <a:r>
              <a:rPr lang="ru-RU" altLang="ru-RU" sz="2800" b="1">
                <a:latin typeface="Times New Roman" pitchFamily="18" charset="0"/>
                <a:cs typeface="Times New Roman" pitchFamily="18" charset="0"/>
              </a:rPr>
              <a:t>Мадагаскарская</a:t>
            </a:r>
          </a:p>
          <a:p>
            <a:pPr algn="ctr" eaLnBrk="1" hangingPunct="1">
              <a:spcBef>
                <a:spcPct val="0"/>
              </a:spcBef>
              <a:buFontTx/>
              <a:buNone/>
            </a:pPr>
            <a:r>
              <a:rPr lang="ru-RU" altLang="ru-RU" sz="2800" b="1">
                <a:latin typeface="Times New Roman" pitchFamily="18" charset="0"/>
                <a:cs typeface="Times New Roman" pitchFamily="18" charset="0"/>
              </a:rPr>
              <a:t> клювогрудная черепаха </a:t>
            </a:r>
          </a:p>
        </p:txBody>
      </p:sp>
      <p:pic>
        <p:nvPicPr>
          <p:cNvPr id="20485" name="Picture 8" descr="Картинка 4 из 2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89281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25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артинки по запросу красная книга россии"/>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14719" r="12527"/>
          <a:stretch>
            <a:fillRect/>
          </a:stretch>
        </p:blipFill>
        <p:spPr bwMode="auto">
          <a:xfrm>
            <a:off x="0" y="0"/>
            <a:ext cx="2582863"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Прямоугольник 12"/>
          <p:cNvSpPr>
            <a:spLocks noChangeArrowheads="1"/>
          </p:cNvSpPr>
          <p:nvPr/>
        </p:nvSpPr>
        <p:spPr bwMode="auto">
          <a:xfrm>
            <a:off x="2582863" y="193675"/>
            <a:ext cx="6408737"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08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a:latin typeface="Times New Roman" pitchFamily="18" charset="0"/>
                <a:cs typeface="Times New Roman" pitchFamily="18" charset="0"/>
              </a:rPr>
              <a:t>Красная книга – это своего рода список, в котором значатся все виды животных и растений, которых, если не принять меры, ожидает полное исчезновение. Список, которым является книга, необходим для выполнения организационных задач по охране и учету редких видов, находящихся в опасности. Опираясь на данные Красной книги, какого бы уровня она ни была (международная, национальная или региональная), формируются программы, направленные на защиту и спасение тех или иных видов</a:t>
            </a:r>
            <a:r>
              <a:rPr lang="ru-RU" altLang="ru-RU" sz="2400">
                <a:latin typeface="Times New Roman" pitchFamily="18" charset="0"/>
                <a:cs typeface="Times New Roman" pitchFamily="18" charset="0"/>
              </a:rPr>
              <a:t>.</a:t>
            </a:r>
          </a:p>
        </p:txBody>
      </p:sp>
      <p:sp>
        <p:nvSpPr>
          <p:cNvPr id="3076" name="Прямоугольник 13"/>
          <p:cNvSpPr>
            <a:spLocks noChangeArrowheads="1"/>
          </p:cNvSpPr>
          <p:nvPr/>
        </p:nvSpPr>
        <p:spPr bwMode="auto">
          <a:xfrm>
            <a:off x="150813" y="3644900"/>
            <a:ext cx="89931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a:latin typeface="Times New Roman" pitchFamily="18" charset="0"/>
                <a:cs typeface="Times New Roman" pitchFamily="18" charset="0"/>
              </a:rPr>
              <a:t>История создания Красной книги начинается в 1963 году, она непосредственно связана с работой Международного Союза Охраны Природы, созданного в 1948 году</a:t>
            </a:r>
            <a:r>
              <a:rPr lang="ru-RU" altLang="ru-RU" sz="2400">
                <a:latin typeface="Times New Roman" pitchFamily="18" charset="0"/>
                <a:cs typeface="Times New Roman" pitchFamily="18" charset="0"/>
              </a:rPr>
              <a:t>.</a:t>
            </a:r>
          </a:p>
        </p:txBody>
      </p:sp>
      <p:pic>
        <p:nvPicPr>
          <p:cNvPr id="3077" name="Picture 4" descr="История Красной книг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63" y="4767263"/>
            <a:ext cx="1601787"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AutoShape 6" descr="История Красной книги"/>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pic>
        <p:nvPicPr>
          <p:cNvPr id="3079" name="Picture 8" descr="История Красной книг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863" y="4627563"/>
            <a:ext cx="366395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История Красной книг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463" y="4365625"/>
            <a:ext cx="2116137"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Прямая соединительная линия 20"/>
          <p:cNvCxnSpPr/>
          <p:nvPr/>
        </p:nvCxnSpPr>
        <p:spPr>
          <a:xfrm>
            <a:off x="539750" y="3500438"/>
            <a:ext cx="7416800" cy="0"/>
          </a:xfrm>
          <a:prstGeom prst="line">
            <a:avLst/>
          </a:prstGeom>
        </p:spPr>
        <p:style>
          <a:lnRef idx="2">
            <a:schemeClr val="accent4"/>
          </a:lnRef>
          <a:fillRef idx="0">
            <a:schemeClr val="accent4"/>
          </a:fillRef>
          <a:effectRef idx="1">
            <a:schemeClr val="accent4"/>
          </a:effectRef>
          <a:fontRef idx="minor">
            <a:schemeClr val="tx1"/>
          </a:fontRef>
        </p:style>
      </p:cxnSp>
    </p:spTree>
    <p:custDataLst>
      <p:tags r:id="rId1"/>
    </p:custDataLst>
    <p:extLst>
      <p:ext uri="{BB962C8B-B14F-4D97-AF65-F5344CB8AC3E}">
        <p14:creationId xmlns:p14="http://schemas.microsoft.com/office/powerpoint/2010/main" val="1184090268"/>
      </p:ext>
    </p:extLst>
  </p:cSld>
  <p:clrMapOvr>
    <a:masterClrMapping/>
  </p:clrMapOvr>
  <p:transition spd="slow" advTm="6772">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endParaRPr lang="ru-RU" altLang="ru-RU" smtClean="0"/>
          </a:p>
        </p:txBody>
      </p:sp>
      <p:sp>
        <p:nvSpPr>
          <p:cNvPr id="21507" name="Объект 2"/>
          <p:cNvSpPr>
            <a:spLocks noGrp="1"/>
          </p:cNvSpPr>
          <p:nvPr>
            <p:ph idx="1"/>
          </p:nvPr>
        </p:nvSpPr>
        <p:spPr/>
        <p:txBody>
          <a:bodyPr/>
          <a:lstStyle/>
          <a:p>
            <a:endParaRPr lang="ru-RU" altLang="ru-RU" smtClean="0"/>
          </a:p>
        </p:txBody>
      </p:sp>
      <p:sp>
        <p:nvSpPr>
          <p:cNvPr id="21508" name="Rectangle 9"/>
          <p:cNvSpPr>
            <a:spLocks noChangeArrowheads="1"/>
          </p:cNvSpPr>
          <p:nvPr/>
        </p:nvSpPr>
        <p:spPr bwMode="auto">
          <a:xfrm>
            <a:off x="2744788" y="6051550"/>
            <a:ext cx="33512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latin typeface="Times New Roman" pitchFamily="18" charset="0"/>
                <a:cs typeface="Times New Roman" pitchFamily="18" charset="0"/>
              </a:rPr>
              <a:t>Гренадский голубь</a:t>
            </a:r>
            <a:r>
              <a:rPr lang="ru-RU" altLang="ru-RU" sz="2800">
                <a:latin typeface="Times New Roman" pitchFamily="18" charset="0"/>
                <a:cs typeface="Times New Roman" pitchFamily="18" charset="0"/>
              </a:rPr>
              <a:t> </a:t>
            </a:r>
          </a:p>
        </p:txBody>
      </p:sp>
      <p:pic>
        <p:nvPicPr>
          <p:cNvPr id="5" name="Picture 11" descr="gre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76" y="260648"/>
            <a:ext cx="8770312" cy="54839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877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3495675" y="147638"/>
            <a:ext cx="1436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3600" b="1" u="sng">
                <a:solidFill>
                  <a:srgbClr val="0070C0"/>
                </a:solidFill>
                <a:latin typeface="Times New Roman" pitchFamily="18" charset="0"/>
                <a:cs typeface="Times New Roman" pitchFamily="18" charset="0"/>
              </a:rPr>
              <a:t>Морж</a:t>
            </a:r>
          </a:p>
        </p:txBody>
      </p:sp>
      <p:sp>
        <p:nvSpPr>
          <p:cNvPr id="22531" name="AutoShape 2" descr="Картинки по запросу морж"/>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32" name="AutoShape 4" descr="Картинки по запросу морж"/>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33" name="AutoShape 6" descr="Картинки по запросу морж"/>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34" name="AutoShape 8" descr="Картинки по запросу морж"/>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35" name="AutoShape 10" descr="Картинки по запросу морж"/>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36" name="AutoShape 12" descr="Картинки по запросу морж"/>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37" name="AutoShape 14" descr="Картинки по запросу морж"/>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38" name="AutoShape 16" descr="Картинки по запросу морж"/>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39" name="Прямоугольник 11"/>
          <p:cNvSpPr>
            <a:spLocks noChangeArrowheads="1"/>
          </p:cNvSpPr>
          <p:nvPr/>
        </p:nvSpPr>
        <p:spPr bwMode="auto">
          <a:xfrm>
            <a:off x="179388" y="706438"/>
            <a:ext cx="595947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08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latin typeface="Times New Roman" pitchFamily="18" charset="0"/>
                <a:cs typeface="Times New Roman" pitchFamily="18" charset="0"/>
              </a:rPr>
              <a:t>Крупный морской зверь с очень толстой кожей. Верхние клыки чрезвычайно развиты, удлинённы и направлены вниз. Очень широкая морда усажена многочисленными толстыми, жёсткими, сплющенными щетинами-усами. Наружных ушей нет, глаза маленькие. Кожа покрыта короткими прилегающими жёлто-бурыми волосами, но с возрастом их становится меньше, и у старых моржей кожа почти совершенно голая. Конечности более приспособлены для движения на суше, чем у настоящих тюленей, и моржи могут ходить, а не ползать; подошвы мозолистые. Хвост зачаточный. Ради сала и мяса местные жители издавна охотились на моржей. Это никак не отражалось на популяции. Но вскоре на животных начали охотиться в особо крупных масштабах, что отрицательно повлияло на их численность. В 19 веке был уничтожен практически весь вид в северо-восточной Атлантике. Сейчас охотиться на них могут только коренные жители Севера и то при наличии специальной лицензии. Специальные меры охраны моржей еще не разработаны. Необходимо создавать заповедники и заказники на территориях обитания моржей.</a:t>
            </a:r>
          </a:p>
          <a:p>
            <a:pPr eaLnBrk="1" hangingPunct="1"/>
            <a:endParaRPr lang="ru-RU" altLang="ru-RU">
              <a:latin typeface="Times New Roman" pitchFamily="18" charset="0"/>
              <a:cs typeface="Times New Roman" pitchFamily="18" charset="0"/>
            </a:endParaRPr>
          </a:p>
        </p:txBody>
      </p:sp>
      <p:pic>
        <p:nvPicPr>
          <p:cNvPr id="21522" name="Picture 18" descr="Noaa-walrus22.jpg"/>
          <p:cNvPicPr>
            <a:picLocks noChangeAspect="1" noChangeArrowheads="1"/>
          </p:cNvPicPr>
          <p:nvPr/>
        </p:nvPicPr>
        <p:blipFill>
          <a:blip r:embed="rId3" cstate="print"/>
          <a:srcRect/>
          <a:stretch>
            <a:fillRect/>
          </a:stretch>
        </p:blipFill>
        <p:spPr bwMode="auto">
          <a:xfrm>
            <a:off x="6138460" y="202119"/>
            <a:ext cx="2993370" cy="2956734"/>
          </a:xfrm>
          <a:prstGeom prst="rect">
            <a:avLst/>
          </a:prstGeom>
          <a:noFill/>
          <a:effectLst>
            <a:reflection blurRad="6350" stA="50000" endA="300" endPos="90000" dir="5400000" sy="-100000" algn="bl" rotWithShape="0"/>
          </a:effectLst>
        </p:spPr>
      </p:pic>
      <p:sp>
        <p:nvSpPr>
          <p:cNvPr id="22541" name="AutoShape 20" descr="Картинки по запросу морж"/>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42" name="AutoShape 22" descr="Картинки по запросу морж"/>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43" name="AutoShape 24" descr="Картинки по запросу морж"/>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44" name="AutoShape 26" descr="Картинки по запросу морж"/>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45" name="TextBox 1"/>
          <p:cNvSpPr txBox="1">
            <a:spLocks noChangeArrowheads="1"/>
          </p:cNvSpPr>
          <p:nvPr/>
        </p:nvSpPr>
        <p:spPr bwMode="auto">
          <a:xfrm>
            <a:off x="206375" y="4221163"/>
            <a:ext cx="7091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000">
              <a:latin typeface="Times New Roman" pitchFamily="18" charset="0"/>
              <a:cs typeface="Times New Roman" pitchFamily="18" charset="0"/>
            </a:endParaRPr>
          </a:p>
        </p:txBody>
      </p:sp>
    </p:spTree>
    <p:extLst>
      <p:ext uri="{BB962C8B-B14F-4D97-AF65-F5344CB8AC3E}">
        <p14:creationId xmlns:p14="http://schemas.microsoft.com/office/powerpoint/2010/main" val="4148706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2195513" y="6021388"/>
            <a:ext cx="4752975" cy="533400"/>
          </a:xfrm>
        </p:spPr>
        <p:txBody>
          <a:bodyPr>
            <a:normAutofit fontScale="70000" lnSpcReduction="20000"/>
          </a:bodyPr>
          <a:lstStyle/>
          <a:p>
            <a:pPr eaLnBrk="1" hangingPunct="1">
              <a:lnSpc>
                <a:spcPct val="80000"/>
              </a:lnSpc>
              <a:buFontTx/>
              <a:buNone/>
            </a:pPr>
            <a:r>
              <a:rPr lang="ru-RU" altLang="ru-RU" sz="2800" b="1" smtClean="0"/>
              <a:t>Башмачок настоящий </a:t>
            </a:r>
          </a:p>
          <a:p>
            <a:pPr eaLnBrk="1" hangingPunct="1">
              <a:lnSpc>
                <a:spcPct val="80000"/>
              </a:lnSpc>
              <a:buFontTx/>
              <a:buNone/>
            </a:pPr>
            <a:r>
              <a:rPr lang="ru-RU" altLang="ru-RU" sz="2800" b="1" smtClean="0"/>
              <a:t>«Венерин башмачок»</a:t>
            </a:r>
          </a:p>
        </p:txBody>
      </p:sp>
      <p:pic>
        <p:nvPicPr>
          <p:cNvPr id="16388" name="Picture 5" descr="information_items_28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20472" cy="5811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Заголовок 1"/>
          <p:cNvSpPr>
            <a:spLocks noGrp="1"/>
          </p:cNvSpPr>
          <p:nvPr>
            <p:ph type="title"/>
          </p:nvPr>
        </p:nvSpPr>
        <p:spPr/>
        <p:txBody>
          <a:bodyPr/>
          <a:lstStyle/>
          <a:p>
            <a:endParaRPr lang="ru-RU" altLang="ru-RU" smtClean="0"/>
          </a:p>
        </p:txBody>
      </p:sp>
    </p:spTree>
    <p:extLst>
      <p:ext uri="{BB962C8B-B14F-4D97-AF65-F5344CB8AC3E}">
        <p14:creationId xmlns:p14="http://schemas.microsoft.com/office/powerpoint/2010/main" val="87574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8"/>
          <p:cNvSpPr txBox="1">
            <a:spLocks noChangeArrowheads="1"/>
          </p:cNvSpPr>
          <p:nvPr/>
        </p:nvSpPr>
        <p:spPr bwMode="auto">
          <a:xfrm>
            <a:off x="2665413" y="101600"/>
            <a:ext cx="3309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800" b="1" u="sng">
                <a:solidFill>
                  <a:srgbClr val="006600"/>
                </a:solidFill>
                <a:latin typeface="Times New Roman" pitchFamily="18" charset="0"/>
                <a:cs typeface="Times New Roman" pitchFamily="18" charset="0"/>
              </a:rPr>
              <a:t>Венерин башмачок</a:t>
            </a:r>
          </a:p>
        </p:txBody>
      </p:sp>
      <p:sp>
        <p:nvSpPr>
          <p:cNvPr id="24579" name="Прямоугольник 15"/>
          <p:cNvSpPr>
            <a:spLocks noChangeArrowheads="1"/>
          </p:cNvSpPr>
          <p:nvPr/>
        </p:nvSpPr>
        <p:spPr bwMode="auto">
          <a:xfrm>
            <a:off x="2627313" y="563563"/>
            <a:ext cx="651668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latin typeface="Times New Roman" pitchFamily="18" charset="0"/>
                <a:cs typeface="Times New Roman" pitchFamily="18" charset="0"/>
              </a:rPr>
              <a:t>Корневище толстое, корни жесткие длинные.</a:t>
            </a:r>
          </a:p>
          <a:p>
            <a:pPr eaLnBrk="1" hangingPunct="1"/>
            <a:r>
              <a:rPr lang="ru-RU" altLang="ru-RU">
                <a:latin typeface="Times New Roman" pitchFamily="18" charset="0"/>
                <a:cs typeface="Times New Roman" pitchFamily="18" charset="0"/>
              </a:rPr>
              <a:t>Стебель высотой от 20 до 50 см. Листья очередные сидячие в количестве от 2 до 5, широкие овальной или эллиптической формы с заострёнными концами и ровным краем. Цветки крупные от 5 см, зигоморфные — формой похожи на башмачок, обычно одиночные, реже двойные. Цвет околоцветника преимущественно жёлтый, иногда красный, с оттенками бурого и чёрного. На вздутой губе цветка красные пятна или полоски. Цветёт в июне, только на 15—17 году жизни, опыляется насекомыми. Плод— сухая коробочка.</a:t>
            </a:r>
            <a:endParaRPr lang="ru-RU" altLang="ru-RU" sz="2000">
              <a:latin typeface="Times New Roman" pitchFamily="18" charset="0"/>
              <a:cs typeface="Times New Roman" pitchFamily="18" charset="0"/>
            </a:endParaRPr>
          </a:p>
        </p:txBody>
      </p:sp>
      <p:pic>
        <p:nvPicPr>
          <p:cNvPr id="24580" name="Picture 2" descr="Картинки по запросу Венерин башмач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8450"/>
            <a:ext cx="2322513"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Картинки по запросу Венерин башмачок"/>
          <p:cNvPicPr>
            <a:picLocks noChangeAspect="1" noChangeArrowheads="1"/>
          </p:cNvPicPr>
          <p:nvPr/>
        </p:nvPicPr>
        <p:blipFill>
          <a:blip r:embed="rId4" cstate="print"/>
          <a:srcRect/>
          <a:stretch>
            <a:fillRect/>
          </a:stretch>
        </p:blipFill>
        <p:spPr bwMode="auto">
          <a:xfrm>
            <a:off x="270165" y="4849531"/>
            <a:ext cx="2216397" cy="1811430"/>
          </a:xfrm>
          <a:prstGeom prst="rect">
            <a:avLst/>
          </a:prstGeom>
          <a:ln>
            <a:noFill/>
          </a:ln>
          <a:effectLst>
            <a:softEdge rad="112500"/>
          </a:effectLst>
        </p:spPr>
      </p:pic>
      <p:pic>
        <p:nvPicPr>
          <p:cNvPr id="13318" name="Picture 6" descr="Картинки по запросу Венерин башмачок"/>
          <p:cNvPicPr>
            <a:picLocks noChangeAspect="1" noChangeArrowheads="1"/>
          </p:cNvPicPr>
          <p:nvPr/>
        </p:nvPicPr>
        <p:blipFill>
          <a:blip r:embed="rId5" cstate="print"/>
          <a:srcRect/>
          <a:stretch>
            <a:fillRect/>
          </a:stretch>
        </p:blipFill>
        <p:spPr bwMode="auto">
          <a:xfrm>
            <a:off x="6804248" y="4653136"/>
            <a:ext cx="2123022" cy="1859072"/>
          </a:xfrm>
          <a:prstGeom prst="rect">
            <a:avLst/>
          </a:prstGeom>
          <a:ln>
            <a:noFill/>
          </a:ln>
          <a:effectLst>
            <a:softEdge rad="112500"/>
          </a:effectLst>
        </p:spPr>
      </p:pic>
      <p:sp>
        <p:nvSpPr>
          <p:cNvPr id="24583" name="Прямоугольник 1"/>
          <p:cNvSpPr>
            <a:spLocks noChangeArrowheads="1"/>
          </p:cNvSpPr>
          <p:nvPr/>
        </p:nvSpPr>
        <p:spPr bwMode="auto">
          <a:xfrm>
            <a:off x="2592388" y="4832350"/>
            <a:ext cx="421163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a:latin typeface="Times New Roman" pitchFamily="18" charset="0"/>
                <a:cs typeface="Times New Roman" pitchFamily="18" charset="0"/>
              </a:rPr>
              <a:t>Исчезающий вид. Занесён в Красные книги МСОП, СССР и БССР. Численность сокращается в результате нарушений условий в местах произрастания (мелиорация, вырубка лесов) и сбора цветущих растений</a:t>
            </a:r>
            <a:r>
              <a:rPr lang="ru-RU" altLang="ru-RU" sz="2000">
                <a:latin typeface="Times New Roman" pitchFamily="18" charset="0"/>
                <a:cs typeface="Times New Roman" pitchFamily="18" charset="0"/>
              </a:rPr>
              <a:t>.</a:t>
            </a:r>
          </a:p>
        </p:txBody>
      </p:sp>
      <p:sp>
        <p:nvSpPr>
          <p:cNvPr id="24584" name="TextBox 2"/>
          <p:cNvSpPr txBox="1">
            <a:spLocks noChangeArrowheads="1"/>
          </p:cNvSpPr>
          <p:nvPr/>
        </p:nvSpPr>
        <p:spPr bwMode="auto">
          <a:xfrm>
            <a:off x="201613" y="3354388"/>
            <a:ext cx="89423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b="1">
                <a:latin typeface="Times New Roman" pitchFamily="18" charset="0"/>
                <a:cs typeface="Times New Roman" pitchFamily="18" charset="0"/>
              </a:rPr>
              <a:t>Почему цветок назвали "венерин башмачок"</a:t>
            </a:r>
          </a:p>
          <a:p>
            <a:pPr algn="just" eaLnBrk="1" hangingPunct="1"/>
            <a:r>
              <a:rPr lang="ru-RU" altLang="ru-RU">
                <a:latin typeface="Times New Roman" pitchFamily="18" charset="0"/>
                <a:cs typeface="Times New Roman" pitchFamily="18" charset="0"/>
              </a:rPr>
              <a:t>Растение венерин башмачок относится к семейству орхидных. Произрастает в лесах умеренного пояса. По своему строению цветок похож на маленькую туфельку. Благодаря этой ассоциации, растение и получило название «башмачок». А слово «венерин» отсылает к античной легенде.</a:t>
            </a:r>
          </a:p>
        </p:txBody>
      </p:sp>
    </p:spTree>
    <p:extLst>
      <p:ext uri="{BB962C8B-B14F-4D97-AF65-F5344CB8AC3E}">
        <p14:creationId xmlns:p14="http://schemas.microsoft.com/office/powerpoint/2010/main" val="2950897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916238" y="6237288"/>
            <a:ext cx="3959225" cy="436562"/>
          </a:xfrm>
        </p:spPr>
        <p:txBody>
          <a:bodyPr>
            <a:normAutofit fontScale="90000"/>
          </a:bodyPr>
          <a:lstStyle/>
          <a:p>
            <a:pPr eaLnBrk="1" hangingPunct="1"/>
            <a:r>
              <a:rPr lang="ru-RU" altLang="ru-RU" sz="2800" b="1" smtClean="0"/>
              <a:t>Лилия водная белая</a:t>
            </a:r>
          </a:p>
        </p:txBody>
      </p:sp>
      <p:pic>
        <p:nvPicPr>
          <p:cNvPr id="5" name="Picture 7" descr="Картинка 10 из 991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784976" cy="58611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693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3203575" y="173038"/>
            <a:ext cx="21891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3200" b="1" u="sng">
                <a:solidFill>
                  <a:srgbClr val="FFC000"/>
                </a:solidFill>
                <a:latin typeface="Times New Roman" pitchFamily="18" charset="0"/>
                <a:cs typeface="Times New Roman" pitchFamily="18" charset="0"/>
              </a:rPr>
              <a:t>Женьшень</a:t>
            </a:r>
          </a:p>
        </p:txBody>
      </p:sp>
      <p:sp>
        <p:nvSpPr>
          <p:cNvPr id="26627" name="Прямоугольник 3"/>
          <p:cNvSpPr>
            <a:spLocks noChangeArrowheads="1"/>
          </p:cNvSpPr>
          <p:nvPr/>
        </p:nvSpPr>
        <p:spPr bwMode="auto">
          <a:xfrm flipH="1">
            <a:off x="179388" y="635000"/>
            <a:ext cx="8713787"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08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a:latin typeface="Times New Roman" pitchFamily="18" charset="0"/>
                <a:cs typeface="Times New Roman" pitchFamily="18" charset="0"/>
              </a:rPr>
              <a:t>Женьшень культивируется в России (Приморский край), Северной и Южной Корее, Китае, Японии, США, Канаде, Вьетнаме. В Китае различают 15 сортов женьшеня. Основным производителем культивированного женьшеня является Южная Корея, далее следуют Австралия и США.</a:t>
            </a:r>
          </a:p>
          <a:p>
            <a:pPr algn="just" eaLnBrk="1" hangingPunct="1"/>
            <a:r>
              <a:rPr lang="ru-RU" altLang="ru-RU">
                <a:latin typeface="Times New Roman" pitchFamily="18" charset="0"/>
                <a:cs typeface="Times New Roman" pitchFamily="18" charset="0"/>
              </a:rPr>
              <a:t>Женьшень очень сильно истощает почву, поэтому повторно его можно высаживать не ранее, чем через десять лет. Так как он очень тенелюбивое растение, то все плантации накрыты навесами, которые пропускают не больше 20—30 процентов солнечных лучей. Выращивают растение до четырёх- или шестилетнего возраста, так как именно в 6 лет количество сапонинов достигает максимума</a:t>
            </a:r>
          </a:p>
        </p:txBody>
      </p:sp>
      <p:pic>
        <p:nvPicPr>
          <p:cNvPr id="20482" name="Picture 2" descr="Panax trifolius.jpg"/>
          <p:cNvPicPr>
            <a:picLocks noChangeAspect="1" noChangeArrowheads="1"/>
          </p:cNvPicPr>
          <p:nvPr/>
        </p:nvPicPr>
        <p:blipFill>
          <a:blip r:embed="rId2" cstate="print"/>
          <a:srcRect/>
          <a:stretch>
            <a:fillRect/>
          </a:stretch>
        </p:blipFill>
        <p:spPr bwMode="auto">
          <a:xfrm>
            <a:off x="179512" y="4751504"/>
            <a:ext cx="3024336" cy="1932277"/>
          </a:xfrm>
          <a:prstGeom prst="rect">
            <a:avLst/>
          </a:prstGeom>
          <a:ln>
            <a:noFill/>
          </a:ln>
          <a:effectLst>
            <a:softEdge rad="112500"/>
          </a:effectLst>
        </p:spPr>
      </p:pic>
      <p:pic>
        <p:nvPicPr>
          <p:cNvPr id="20484" name="Picture 4" descr="http://receptsite.com/LT/LT_jmg/08/genshen.jpg"/>
          <p:cNvPicPr>
            <a:picLocks noChangeAspect="1" noChangeArrowheads="1"/>
          </p:cNvPicPr>
          <p:nvPr/>
        </p:nvPicPr>
        <p:blipFill>
          <a:blip r:embed="rId3" cstate="print"/>
          <a:srcRect/>
          <a:stretch>
            <a:fillRect/>
          </a:stretch>
        </p:blipFill>
        <p:spPr bwMode="auto">
          <a:xfrm>
            <a:off x="6372200" y="4365104"/>
            <a:ext cx="2771800" cy="2439495"/>
          </a:xfrm>
          <a:prstGeom prst="rect">
            <a:avLst/>
          </a:prstGeom>
          <a:ln>
            <a:noFill/>
          </a:ln>
          <a:effectLst>
            <a:softEdge rad="112500"/>
          </a:effectLst>
        </p:spPr>
      </p:pic>
      <p:pic>
        <p:nvPicPr>
          <p:cNvPr id="20486" name="Picture 6" descr="http://www.ayzdorov.ru/images/Travi/jenshenj.jpg"/>
          <p:cNvPicPr>
            <a:picLocks noChangeAspect="1" noChangeArrowheads="1"/>
          </p:cNvPicPr>
          <p:nvPr/>
        </p:nvPicPr>
        <p:blipFill>
          <a:blip r:embed="rId4" cstate="print"/>
          <a:srcRect/>
          <a:stretch>
            <a:fillRect/>
          </a:stretch>
        </p:blipFill>
        <p:spPr bwMode="auto">
          <a:xfrm>
            <a:off x="3635896" y="4592636"/>
            <a:ext cx="2448449" cy="2146465"/>
          </a:xfrm>
          <a:prstGeom prst="rect">
            <a:avLst/>
          </a:prstGeom>
          <a:ln>
            <a:noFill/>
          </a:ln>
          <a:effectLst>
            <a:softEdge rad="112500"/>
          </a:effectLst>
        </p:spPr>
      </p:pic>
      <p:sp>
        <p:nvSpPr>
          <p:cNvPr id="26631" name="Прямоугольник 1"/>
          <p:cNvSpPr>
            <a:spLocks noChangeArrowheads="1"/>
          </p:cNvSpPr>
          <p:nvPr/>
        </p:nvSpPr>
        <p:spPr bwMode="auto">
          <a:xfrm>
            <a:off x="179388" y="3213100"/>
            <a:ext cx="87137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latin typeface="Times New Roman" pitchFamily="18" charset="0"/>
                <a:cs typeface="Times New Roman" pitchFamily="18" charset="0"/>
              </a:rPr>
              <a:t>Женьшень занесен в Красные книги России и МСОП в статусе «под угрозой исчезновения». Вместо того, чтобы разводить плантационный женьшень, в Приморье предпочитают незаконно «охотиться» на дикие растения. Этот мелкий «бизнес» еще существует, хотя год от года приносит все меньше прибыли из-за истощения популяций и редкости крупных корней.</a:t>
            </a:r>
          </a:p>
        </p:txBody>
      </p:sp>
    </p:spTree>
    <p:extLst>
      <p:ext uri="{BB962C8B-B14F-4D97-AF65-F5344CB8AC3E}">
        <p14:creationId xmlns:p14="http://schemas.microsoft.com/office/powerpoint/2010/main" val="591093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042988" y="184150"/>
            <a:ext cx="7129462"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ru-RU" altLang="ru-RU" sz="7200" b="1">
                <a:latin typeface="Times New Roman" pitchFamily="18" charset="0"/>
                <a:cs typeface="Times New Roman" pitchFamily="18" charset="0"/>
              </a:rPr>
              <a:t>Животные и растения, количество которых стремительно снижается!</a:t>
            </a:r>
          </a:p>
        </p:txBody>
      </p:sp>
    </p:spTree>
    <p:extLst>
      <p:ext uri="{BB962C8B-B14F-4D97-AF65-F5344CB8AC3E}">
        <p14:creationId xmlns:p14="http://schemas.microsoft.com/office/powerpoint/2010/main" val="3409745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ru-RU" altLang="ru-RU" smtClean="0"/>
          </a:p>
        </p:txBody>
      </p:sp>
      <p:sp>
        <p:nvSpPr>
          <p:cNvPr id="28675" name="Rectangle 3"/>
          <p:cNvSpPr>
            <a:spLocks noGrp="1" noChangeArrowheads="1"/>
          </p:cNvSpPr>
          <p:nvPr>
            <p:ph type="body" idx="1"/>
          </p:nvPr>
        </p:nvSpPr>
        <p:spPr>
          <a:xfrm>
            <a:off x="827088" y="333375"/>
            <a:ext cx="3754437" cy="1905000"/>
          </a:xfrm>
        </p:spPr>
        <p:txBody>
          <a:bodyPr/>
          <a:lstStyle/>
          <a:p>
            <a:pPr eaLnBrk="1" hangingPunct="1"/>
            <a:endParaRPr lang="ru-RU" altLang="ru-RU" smtClean="0"/>
          </a:p>
        </p:txBody>
      </p:sp>
      <p:pic>
        <p:nvPicPr>
          <p:cNvPr id="18440" name="Picture 11" descr="Картинка 12 из 287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7"/>
            <a:ext cx="8808913" cy="58679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4"/>
          <p:cNvSpPr>
            <a:spLocks noChangeArrowheads="1"/>
          </p:cNvSpPr>
          <p:nvPr/>
        </p:nvSpPr>
        <p:spPr bwMode="auto">
          <a:xfrm>
            <a:off x="4140200" y="6165850"/>
            <a:ext cx="1749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t>Джейран</a:t>
            </a:r>
          </a:p>
        </p:txBody>
      </p:sp>
    </p:spTree>
    <p:extLst>
      <p:ext uri="{BB962C8B-B14F-4D97-AF65-F5344CB8AC3E}">
        <p14:creationId xmlns:p14="http://schemas.microsoft.com/office/powerpoint/2010/main" val="1756019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ъект 2"/>
          <p:cNvSpPr>
            <a:spLocks noGrp="1"/>
          </p:cNvSpPr>
          <p:nvPr>
            <p:ph idx="1"/>
          </p:nvPr>
        </p:nvSpPr>
        <p:spPr/>
        <p:txBody>
          <a:bodyPr/>
          <a:lstStyle/>
          <a:p>
            <a:endParaRPr lang="ru-RU" altLang="ru-RU" smtClean="0"/>
          </a:p>
        </p:txBody>
      </p:sp>
      <p:sp>
        <p:nvSpPr>
          <p:cNvPr id="29699" name="Rectangle 15"/>
          <p:cNvSpPr>
            <a:spLocks noChangeArrowheads="1"/>
          </p:cNvSpPr>
          <p:nvPr/>
        </p:nvSpPr>
        <p:spPr bwMode="auto">
          <a:xfrm>
            <a:off x="3946525" y="5984875"/>
            <a:ext cx="2497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t>Чёрный аист</a:t>
            </a:r>
          </a:p>
        </p:txBody>
      </p:sp>
      <p:pic>
        <p:nvPicPr>
          <p:cNvPr id="5" name="Picture 17" descr="Картинка 2 из 564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70046"/>
            <a:ext cx="7596336" cy="59761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433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rofa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4446"/>
            <a:ext cx="8424936" cy="5344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6"/>
          <p:cNvSpPr>
            <a:spLocks noChangeArrowheads="1"/>
          </p:cNvSpPr>
          <p:nvPr/>
        </p:nvSpPr>
        <p:spPr bwMode="auto">
          <a:xfrm>
            <a:off x="3943350" y="5470525"/>
            <a:ext cx="12398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latin typeface="Times New Roman" pitchFamily="18" charset="0"/>
                <a:cs typeface="Times New Roman" pitchFamily="18" charset="0"/>
              </a:rPr>
              <a:t>Дрофа</a:t>
            </a:r>
          </a:p>
        </p:txBody>
      </p:sp>
    </p:spTree>
    <p:extLst>
      <p:ext uri="{BB962C8B-B14F-4D97-AF65-F5344CB8AC3E}">
        <p14:creationId xmlns:p14="http://schemas.microsoft.com/office/powerpoint/2010/main" val="40650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8"/>
          <p:cNvSpPr>
            <a:spLocks noChangeArrowheads="1"/>
          </p:cNvSpPr>
          <p:nvPr/>
        </p:nvSpPr>
        <p:spPr bwMode="auto">
          <a:xfrm>
            <a:off x="23813" y="3175"/>
            <a:ext cx="91201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08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sz="2000">
                <a:latin typeface="Times New Roman" pitchFamily="18" charset="0"/>
                <a:cs typeface="Times New Roman" pitchFamily="18" charset="0"/>
              </a:rPr>
              <a:t>Председатель Комиссии по редким видам Питер Скотт, предложил дать название изданию — «Красная книга». В дальнейшем он стал держателем и составителем книги планеты (Красной книги международного уровня). Красный цвет – символ опасности, и, конечно же, он ну никак не связан с красной символикой Советского Союза, что не мешало СССР долгое время выставлять себя инициатором появления книги.</a:t>
            </a:r>
          </a:p>
        </p:txBody>
      </p:sp>
      <p:sp>
        <p:nvSpPr>
          <p:cNvPr id="4099" name="Прямоугольник 9"/>
          <p:cNvSpPr>
            <a:spLocks noChangeArrowheads="1"/>
          </p:cNvSpPr>
          <p:nvPr/>
        </p:nvSpPr>
        <p:spPr bwMode="auto">
          <a:xfrm>
            <a:off x="2755900" y="1858963"/>
            <a:ext cx="63881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08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sz="2000">
                <a:latin typeface="Times New Roman" pitchFamily="18" charset="0"/>
                <a:cs typeface="Times New Roman" pitchFamily="18" charset="0"/>
              </a:rPr>
              <a:t>Сегодня Красная книга сможет поведать о 305 видах и подвидах исчезающих млекопитающих. Из них положение стабилизировалось только лишь у 7 видов. Из 258 видов птиц  улучшение позиций лишь у 4. Нисколько не улучшилась ситуация ни у одного вида рыб и амфибий.</a:t>
            </a:r>
          </a:p>
          <a:p>
            <a:pPr algn="just" eaLnBrk="1" hangingPunct="1"/>
            <a:r>
              <a:rPr lang="ru-RU" altLang="ru-RU" sz="2000">
                <a:latin typeface="Times New Roman" pitchFamily="18" charset="0"/>
                <a:cs typeface="Times New Roman" pitchFamily="18" charset="0"/>
              </a:rPr>
              <a:t>За всю историю Красной книги, полностью вымерло 14 видов животных.</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90560"/>
            <a:ext cx="1909611" cy="1273074"/>
          </a:xfrm>
          <a:prstGeom prst="rect">
            <a:avLst/>
          </a:prstGeom>
          <a:noFill/>
          <a:ln>
            <a:noFill/>
          </a:ln>
          <a:effectLst>
            <a:glow rad="381000">
              <a:schemeClr val="accent4">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252" r="11193" b="10686"/>
          <a:stretch/>
        </p:blipFill>
        <p:spPr bwMode="auto">
          <a:xfrm>
            <a:off x="2521526" y="4735502"/>
            <a:ext cx="1555917" cy="1285786"/>
          </a:xfrm>
          <a:prstGeom prst="rect">
            <a:avLst/>
          </a:prstGeom>
          <a:noFill/>
          <a:ln>
            <a:noFill/>
          </a:ln>
          <a:effectLst>
            <a:glow rad="342900">
              <a:srgbClr val="3A8927">
                <a:alpha val="51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dlyakota.ru/uploads/posts/2015-05/dlyakota.ru_fotopodborki_krasivye-redkie-cvety_12.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3" y="1988841"/>
            <a:ext cx="2269283" cy="1413652"/>
          </a:xfrm>
          <a:prstGeom prst="rect">
            <a:avLst/>
          </a:prstGeom>
          <a:noFill/>
          <a:effectLst>
            <a:glow rad="292100">
              <a:schemeClr val="accent5">
                <a:lumMod val="60000"/>
                <a:lumOff val="40000"/>
                <a:alpha val="79000"/>
              </a:schemeClr>
            </a:glo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2938" y="3506788"/>
            <a:ext cx="1858962" cy="338137"/>
          </a:xfrm>
          <a:prstGeom prst="rect">
            <a:avLst/>
          </a:prstGeom>
          <a:noFill/>
        </p:spPr>
        <p:txBody>
          <a:bodyPr wrap="none">
            <a:spAutoFit/>
          </a:bodyPr>
          <a:lstStyle/>
          <a:p>
            <a:pPr>
              <a:defRPr/>
            </a:pPr>
            <a:r>
              <a:rPr lang="ru-RU" sz="1600" dirty="0">
                <a:solidFill>
                  <a:schemeClr val="accent4">
                    <a:lumMod val="75000"/>
                  </a:schemeClr>
                </a:solidFill>
                <a:latin typeface="Times New Roman" panose="02020603050405020304" pitchFamily="18" charset="0"/>
                <a:cs typeface="Times New Roman" panose="02020603050405020304" pitchFamily="18" charset="0"/>
              </a:rPr>
              <a:t>Венерин башмачок</a:t>
            </a:r>
            <a:endParaRPr lang="ru-RU" sz="16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04788" y="5562600"/>
            <a:ext cx="1763712" cy="339725"/>
          </a:xfrm>
          <a:prstGeom prst="rect">
            <a:avLst/>
          </a:prstGeom>
          <a:noFill/>
        </p:spPr>
        <p:txBody>
          <a:bodyPr wrap="none">
            <a:spAutoFit/>
          </a:bodyPr>
          <a:lstStyle/>
          <a:p>
            <a:pPr>
              <a:defRPr/>
            </a:pPr>
            <a:r>
              <a:rPr lang="ru-RU" sz="1600" dirty="0">
                <a:solidFill>
                  <a:schemeClr val="accent6">
                    <a:lumMod val="75000"/>
                  </a:schemeClr>
                </a:solidFill>
                <a:latin typeface="Times New Roman" panose="02020603050405020304" pitchFamily="18" charset="0"/>
                <a:cs typeface="Times New Roman" panose="02020603050405020304" pitchFamily="18" charset="0"/>
              </a:rPr>
              <a:t>Уссурийский тигр</a:t>
            </a:r>
            <a:endParaRPr lang="ru-RU" sz="16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105" name="TextBox 3"/>
          <p:cNvSpPr txBox="1">
            <a:spLocks noChangeArrowheads="1"/>
          </p:cNvSpPr>
          <p:nvPr/>
        </p:nvSpPr>
        <p:spPr bwMode="auto">
          <a:xfrm>
            <a:off x="2987675" y="6137275"/>
            <a:ext cx="595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600">
                <a:solidFill>
                  <a:srgbClr val="3A8927"/>
                </a:solidFill>
                <a:latin typeface="Times New Roman" pitchFamily="18" charset="0"/>
                <a:cs typeface="Times New Roman" pitchFamily="18" charset="0"/>
              </a:rPr>
              <a:t>Зубр</a:t>
            </a:r>
          </a:p>
        </p:txBody>
      </p:sp>
      <p:pic>
        <p:nvPicPr>
          <p:cNvPr id="5" name="Picture 2" descr="http://www.pc-wallpapers.co.uk/wallpapers/animals/aquatic/sealions_1400x105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97" t="19230" r="8580" b="19086"/>
          <a:stretch/>
        </p:blipFill>
        <p:spPr bwMode="auto">
          <a:xfrm>
            <a:off x="6757594" y="4287569"/>
            <a:ext cx="2269901" cy="1275638"/>
          </a:xfrm>
          <a:prstGeom prst="rect">
            <a:avLst/>
          </a:prstGeom>
          <a:noFill/>
          <a:effectLst>
            <a:glow rad="292100">
              <a:srgbClr val="0070C0">
                <a:alpha val="59000"/>
              </a:srgbClr>
            </a:glow>
          </a:effectLst>
          <a:extLst>
            <a:ext uri="{909E8E84-426E-40DD-AFC4-6F175D3DCCD1}">
              <a14:hiddenFill xmlns:a14="http://schemas.microsoft.com/office/drawing/2010/main">
                <a:solidFill>
                  <a:srgbClr val="FFFFFF"/>
                </a:solidFill>
              </a14:hiddenFill>
            </a:ext>
          </a:extLst>
        </p:spPr>
      </p:pic>
      <p:pic>
        <p:nvPicPr>
          <p:cNvPr id="1028" name="Picture 4" descr="http://wsezdrav.ru/wp-content/uploads/2013/04/0a06e38a6f7d3cb93500c30a0f1ef226.jpe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693" t="7039" r="7221" b="8272"/>
          <a:stretch/>
        </p:blipFill>
        <p:spPr bwMode="auto">
          <a:xfrm>
            <a:off x="4824288" y="5363634"/>
            <a:ext cx="1158586" cy="898809"/>
          </a:xfrm>
          <a:prstGeom prst="rect">
            <a:avLst/>
          </a:prstGeom>
          <a:noFill/>
          <a:effectLst>
            <a:glow rad="228600">
              <a:schemeClr val="tx2">
                <a:lumMod val="75000"/>
                <a:alpha val="84000"/>
              </a:schemeClr>
            </a:glo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81563" y="6451600"/>
            <a:ext cx="1108075" cy="338138"/>
          </a:xfrm>
          <a:prstGeom prst="rect">
            <a:avLst/>
          </a:prstGeom>
          <a:noFill/>
        </p:spPr>
        <p:txBody>
          <a:bodyPr wrap="none">
            <a:spAutoFit/>
          </a:bodyPr>
          <a:lstStyle/>
          <a:p>
            <a:pPr>
              <a:defRPr/>
            </a:pPr>
            <a:r>
              <a:rPr lang="ru-RU" sz="1600" dirty="0">
                <a:solidFill>
                  <a:schemeClr val="tx2">
                    <a:lumMod val="75000"/>
                  </a:schemeClr>
                </a:solidFill>
                <a:latin typeface="Times New Roman" panose="02020603050405020304" pitchFamily="18" charset="0"/>
                <a:cs typeface="Times New Roman" panose="02020603050405020304" pitchFamily="18" charset="0"/>
              </a:rPr>
              <a:t>Женьшень</a:t>
            </a:r>
            <a:endParaRPr lang="ru-RU" sz="16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109" name="TextBox 6"/>
          <p:cNvSpPr txBox="1">
            <a:spLocks noChangeArrowheads="1"/>
          </p:cNvSpPr>
          <p:nvPr/>
        </p:nvSpPr>
        <p:spPr bwMode="auto">
          <a:xfrm>
            <a:off x="7308850" y="5670550"/>
            <a:ext cx="71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600">
                <a:solidFill>
                  <a:srgbClr val="0070C0"/>
                </a:solidFill>
                <a:latin typeface="Times New Roman" pitchFamily="18" charset="0"/>
                <a:cs typeface="Times New Roman" pitchFamily="18" charset="0"/>
              </a:rPr>
              <a:t>Морж</a:t>
            </a:r>
          </a:p>
        </p:txBody>
      </p:sp>
    </p:spTree>
    <p:custDataLst>
      <p:tags r:id="rId1"/>
    </p:custDataLst>
    <p:extLst>
      <p:ext uri="{BB962C8B-B14F-4D97-AF65-F5344CB8AC3E}">
        <p14:creationId xmlns:p14="http://schemas.microsoft.com/office/powerpoint/2010/main" val="3912369892"/>
      </p:ext>
    </p:extLst>
  </p:cSld>
  <p:clrMapOvr>
    <a:masterClrMapping/>
  </p:clrMapOvr>
  <p:transition spd="slow" advTm="6684">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Картинка 2 из 1919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08720"/>
            <a:ext cx="8568952" cy="5040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9"/>
          <p:cNvSpPr>
            <a:spLocks noChangeArrowheads="1"/>
          </p:cNvSpPr>
          <p:nvPr/>
        </p:nvSpPr>
        <p:spPr bwMode="auto">
          <a:xfrm>
            <a:off x="2700338" y="188913"/>
            <a:ext cx="3667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t>Розовый фламинго</a:t>
            </a:r>
          </a:p>
        </p:txBody>
      </p:sp>
    </p:spTree>
    <p:extLst>
      <p:ext uri="{BB962C8B-B14F-4D97-AF65-F5344CB8AC3E}">
        <p14:creationId xmlns:p14="http://schemas.microsoft.com/office/powerpoint/2010/main" val="3747526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p:txBody>
          <a:bodyPr/>
          <a:lstStyle/>
          <a:p>
            <a:pPr eaLnBrk="1" hangingPunct="1">
              <a:buFontTx/>
              <a:buNone/>
            </a:pPr>
            <a:r>
              <a:rPr lang="ru-RU" altLang="ru-RU" sz="1400" b="1" smtClean="0"/>
              <a:t>ьпан</a:t>
            </a:r>
          </a:p>
        </p:txBody>
      </p:sp>
      <p:pic>
        <p:nvPicPr>
          <p:cNvPr id="19460" name="Picture 5" descr="Картинка 5 из 5976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59" y="404664"/>
            <a:ext cx="8671713" cy="5762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17"/>
          <p:cNvSpPr>
            <a:spLocks noChangeArrowheads="1"/>
          </p:cNvSpPr>
          <p:nvPr/>
        </p:nvSpPr>
        <p:spPr bwMode="auto">
          <a:xfrm>
            <a:off x="3268663" y="6151563"/>
            <a:ext cx="2879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2800" b="1"/>
              <a:t>Купальница</a:t>
            </a:r>
            <a:r>
              <a:rPr lang="ru-RU" altLang="ru-RU" sz="2800"/>
              <a:t> </a:t>
            </a:r>
            <a:endParaRPr lang="ru-RU" altLang="ru-RU" sz="1800"/>
          </a:p>
        </p:txBody>
      </p:sp>
      <p:sp>
        <p:nvSpPr>
          <p:cNvPr id="32773" name="Заголовок 1"/>
          <p:cNvSpPr>
            <a:spLocks noGrp="1"/>
          </p:cNvSpPr>
          <p:nvPr>
            <p:ph type="title"/>
          </p:nvPr>
        </p:nvSpPr>
        <p:spPr/>
        <p:txBody>
          <a:bodyPr/>
          <a:lstStyle/>
          <a:p>
            <a:endParaRPr lang="ru-RU" altLang="ru-RU" smtClean="0"/>
          </a:p>
        </p:txBody>
      </p:sp>
    </p:spTree>
    <p:extLst>
      <p:ext uri="{BB962C8B-B14F-4D97-AF65-F5344CB8AC3E}">
        <p14:creationId xmlns:p14="http://schemas.microsoft.com/office/powerpoint/2010/main" val="625199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endParaRPr lang="ru-RU" altLang="ru-RU" smtClean="0"/>
          </a:p>
        </p:txBody>
      </p:sp>
      <p:sp>
        <p:nvSpPr>
          <p:cNvPr id="33795" name="Объект 2"/>
          <p:cNvSpPr>
            <a:spLocks noGrp="1"/>
          </p:cNvSpPr>
          <p:nvPr>
            <p:ph idx="1"/>
          </p:nvPr>
        </p:nvSpPr>
        <p:spPr/>
        <p:txBody>
          <a:bodyPr/>
          <a:lstStyle/>
          <a:p>
            <a:endParaRPr lang="ru-RU" altLang="ru-RU" smtClean="0"/>
          </a:p>
        </p:txBody>
      </p:sp>
      <p:sp>
        <p:nvSpPr>
          <p:cNvPr id="33796" name="Rectangle 12"/>
          <p:cNvSpPr>
            <a:spLocks noChangeArrowheads="1"/>
          </p:cNvSpPr>
          <p:nvPr/>
        </p:nvSpPr>
        <p:spPr bwMode="auto">
          <a:xfrm>
            <a:off x="3635375" y="6165850"/>
            <a:ext cx="3171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solidFill>
                  <a:schemeClr val="tx2"/>
                </a:solidFill>
              </a:rPr>
              <a:t>Рябчик большой</a:t>
            </a:r>
          </a:p>
        </p:txBody>
      </p:sp>
      <p:pic>
        <p:nvPicPr>
          <p:cNvPr id="5" name="Picture 14" descr="1271929916_1249879578_ryabchik-i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4069"/>
            <a:ext cx="8856984" cy="5867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832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endParaRPr lang="ru-RU" altLang="ru-RU" smtClean="0"/>
          </a:p>
        </p:txBody>
      </p:sp>
      <p:sp>
        <p:nvSpPr>
          <p:cNvPr id="34819" name="Объект 2"/>
          <p:cNvSpPr>
            <a:spLocks noGrp="1"/>
          </p:cNvSpPr>
          <p:nvPr>
            <p:ph idx="1"/>
          </p:nvPr>
        </p:nvSpPr>
        <p:spPr/>
        <p:txBody>
          <a:bodyPr/>
          <a:lstStyle/>
          <a:p>
            <a:endParaRPr lang="ru-RU" altLang="ru-RU" smtClean="0"/>
          </a:p>
        </p:txBody>
      </p:sp>
      <p:sp>
        <p:nvSpPr>
          <p:cNvPr id="4" name="Rectangle 2"/>
          <p:cNvSpPr txBox="1">
            <a:spLocks noChangeArrowheads="1"/>
          </p:cNvSpPr>
          <p:nvPr/>
        </p:nvSpPr>
        <p:spPr bwMode="auto">
          <a:xfrm>
            <a:off x="2627313" y="841375"/>
            <a:ext cx="37544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ru-RU" altLang="ru-RU" sz="2800" b="1" kern="0" dirty="0" smtClean="0"/>
              <a:t>Тюльпан </a:t>
            </a:r>
            <a:r>
              <a:rPr lang="ru-RU" altLang="ru-RU" sz="2800" b="1" kern="0" dirty="0" err="1" smtClean="0"/>
              <a:t>шренка</a:t>
            </a:r>
            <a:endParaRPr lang="ru-RU" altLang="ru-RU" sz="2800" b="1" kern="0" dirty="0" smtClean="0"/>
          </a:p>
        </p:txBody>
      </p:sp>
      <p:pic>
        <p:nvPicPr>
          <p:cNvPr id="5" name="Picture 16" descr="Картинка 5 из 49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18" y="1772816"/>
            <a:ext cx="8849681" cy="4635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755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ru-RU" altLang="ru-RU" smtClean="0"/>
          </a:p>
        </p:txBody>
      </p:sp>
      <p:sp>
        <p:nvSpPr>
          <p:cNvPr id="5123" name="Rectangle 3"/>
          <p:cNvSpPr>
            <a:spLocks noGrp="1" noChangeArrowheads="1"/>
          </p:cNvSpPr>
          <p:nvPr>
            <p:ph type="body" idx="1"/>
          </p:nvPr>
        </p:nvSpPr>
        <p:spPr/>
        <p:txBody>
          <a:bodyPr/>
          <a:lstStyle/>
          <a:p>
            <a:pPr eaLnBrk="1" hangingPunct="1"/>
            <a:endParaRPr lang="ru-RU" altLang="ru-RU" smtClean="0"/>
          </a:p>
        </p:txBody>
      </p:sp>
      <p:pic>
        <p:nvPicPr>
          <p:cNvPr id="5124" name="Picture 4" descr="0_2aed6_f2fca51d_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60350"/>
            <a:ext cx="3233738" cy="2425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0_1c504_24e4f09e_X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933825"/>
            <a:ext cx="3594100" cy="2695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0_1d06c_d9bce486_X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5888"/>
            <a:ext cx="2528887" cy="337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0_1eba3_385bd3a1_X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188913"/>
            <a:ext cx="2735263" cy="2279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0_2d5a0_96664f56_X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2565400"/>
            <a:ext cx="2879725" cy="19288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0_4aed9_6514042d_X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2781300"/>
            <a:ext cx="2946400" cy="294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0_445db_643e4830_X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00" y="4508500"/>
            <a:ext cx="2879725" cy="2206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84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ru-RU" altLang="ru-RU" smtClean="0"/>
          </a:p>
        </p:txBody>
      </p:sp>
      <p:sp>
        <p:nvSpPr>
          <p:cNvPr id="6147" name="Rectangle 3"/>
          <p:cNvSpPr>
            <a:spLocks noGrp="1" noChangeArrowheads="1"/>
          </p:cNvSpPr>
          <p:nvPr>
            <p:ph type="body" idx="1"/>
          </p:nvPr>
        </p:nvSpPr>
        <p:spPr/>
        <p:txBody>
          <a:bodyPr/>
          <a:lstStyle/>
          <a:p>
            <a:pPr eaLnBrk="1" hangingPunct="1"/>
            <a:endParaRPr lang="ru-RU" altLang="ru-RU" smtClean="0"/>
          </a:p>
        </p:txBody>
      </p:sp>
      <p:pic>
        <p:nvPicPr>
          <p:cNvPr id="6148" name="Picture 4" descr="___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34925"/>
            <a:ext cx="4437063"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0_1bb56_8d0909ef_-3-X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3789363"/>
            <a:ext cx="4481513"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0_2b389_284f9bdc_X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789363"/>
            <a:ext cx="4643437"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0_2d2bc_6f72a347_-1-X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7938"/>
            <a:ext cx="4643437"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14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ru-RU" altLang="ru-RU" smtClean="0"/>
          </a:p>
        </p:txBody>
      </p:sp>
      <p:sp>
        <p:nvSpPr>
          <p:cNvPr id="7171" name="Rectangle 5"/>
          <p:cNvSpPr>
            <a:spLocks noChangeArrowheads="1"/>
          </p:cNvSpPr>
          <p:nvPr/>
        </p:nvSpPr>
        <p:spPr bwMode="auto">
          <a:xfrm>
            <a:off x="1560513" y="333375"/>
            <a:ext cx="59547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2800" b="1">
                <a:solidFill>
                  <a:srgbClr val="FF0000"/>
                </a:solidFill>
              </a:rPr>
              <a:t>Дерево, трава и птица</a:t>
            </a:r>
            <a:br>
              <a:rPr lang="ru-RU" altLang="ru-RU" sz="2800" b="1">
                <a:solidFill>
                  <a:srgbClr val="FF0000"/>
                </a:solidFill>
              </a:rPr>
            </a:br>
            <a:r>
              <a:rPr lang="ru-RU" altLang="ru-RU" sz="2800" b="1">
                <a:solidFill>
                  <a:srgbClr val="FF0000"/>
                </a:solidFill>
              </a:rPr>
              <a:t>Не всегда умеют защититься.</a:t>
            </a:r>
            <a:br>
              <a:rPr lang="ru-RU" altLang="ru-RU" sz="2800" b="1">
                <a:solidFill>
                  <a:srgbClr val="FF0000"/>
                </a:solidFill>
              </a:rPr>
            </a:br>
            <a:r>
              <a:rPr lang="ru-RU" altLang="ru-RU" sz="2800" b="1">
                <a:solidFill>
                  <a:srgbClr val="FF0000"/>
                </a:solidFill>
              </a:rPr>
              <a:t>Если будут уничтожены они,</a:t>
            </a:r>
            <a:br>
              <a:rPr lang="ru-RU" altLang="ru-RU" sz="2800" b="1">
                <a:solidFill>
                  <a:srgbClr val="FF0000"/>
                </a:solidFill>
              </a:rPr>
            </a:br>
            <a:r>
              <a:rPr lang="ru-RU" altLang="ru-RU" sz="2800" b="1">
                <a:solidFill>
                  <a:srgbClr val="FF0000"/>
                </a:solidFill>
              </a:rPr>
              <a:t>На планете мы останемся одни!</a:t>
            </a:r>
            <a:r>
              <a:rPr lang="ru-RU" altLang="ru-RU" sz="1800">
                <a:solidFill>
                  <a:srgbClr val="FF0000"/>
                </a:solidFill>
              </a:rPr>
              <a:t> </a:t>
            </a:r>
          </a:p>
        </p:txBody>
      </p:sp>
      <p:sp>
        <p:nvSpPr>
          <p:cNvPr id="7172" name="Rectangle 6"/>
          <p:cNvSpPr>
            <a:spLocks noGrp="1" noChangeArrowheads="1"/>
          </p:cNvSpPr>
          <p:nvPr>
            <p:ph type="body" idx="1"/>
          </p:nvPr>
        </p:nvSpPr>
        <p:spPr>
          <a:xfrm>
            <a:off x="1547813" y="4581525"/>
            <a:ext cx="7138987" cy="1544638"/>
          </a:xfrm>
        </p:spPr>
        <p:txBody>
          <a:bodyPr/>
          <a:lstStyle/>
          <a:p>
            <a:pPr eaLnBrk="1" hangingPunct="1"/>
            <a:endParaRPr lang="ru-RU" altLang="ru-RU" smtClean="0"/>
          </a:p>
        </p:txBody>
      </p:sp>
      <p:pic>
        <p:nvPicPr>
          <p:cNvPr id="7173" name="Picture 8" descr="Картинка 12 из 4505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060575"/>
            <a:ext cx="6408738"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346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ru-RU" altLang="ru-RU" smtClean="0"/>
          </a:p>
        </p:txBody>
      </p:sp>
      <p:sp>
        <p:nvSpPr>
          <p:cNvPr id="8195" name="Rectangle 3"/>
          <p:cNvSpPr>
            <a:spLocks noGrp="1" noChangeArrowheads="1"/>
          </p:cNvSpPr>
          <p:nvPr>
            <p:ph type="body" idx="1"/>
          </p:nvPr>
        </p:nvSpPr>
        <p:spPr>
          <a:xfrm>
            <a:off x="395288" y="260350"/>
            <a:ext cx="8496300" cy="6121400"/>
          </a:xfrm>
        </p:spPr>
        <p:txBody>
          <a:bodyPr/>
          <a:lstStyle/>
          <a:p>
            <a:pPr algn="ctr" eaLnBrk="1" hangingPunct="1">
              <a:buFontTx/>
              <a:buNone/>
            </a:pPr>
            <a:r>
              <a:rPr lang="ru-RU" altLang="ru-RU" sz="2800" b="1" i="1" smtClean="0">
                <a:latin typeface="Times New Roman" pitchFamily="18" charset="0"/>
                <a:cs typeface="Times New Roman" pitchFamily="18" charset="0"/>
              </a:rPr>
              <a:t>В одной книге не может уместиться такое большое количество рисунков, фотографий и рассказов, поэтому под одним названием скрывается целая серия книг.	</a:t>
            </a:r>
          </a:p>
          <a:p>
            <a:pPr algn="ctr" eaLnBrk="1" hangingPunct="1">
              <a:buFontTx/>
              <a:buNone/>
            </a:pPr>
            <a:r>
              <a:rPr lang="ru-RU" altLang="ru-RU" sz="2800" b="1" smtClean="0">
                <a:latin typeface="Times New Roman" pitchFamily="18" charset="0"/>
                <a:cs typeface="Times New Roman" pitchFamily="18" charset="0"/>
              </a:rPr>
              <a:t>Каждая страница книги имеет свой цвет:</a:t>
            </a:r>
          </a:p>
          <a:p>
            <a:pPr eaLnBrk="1" hangingPunct="1">
              <a:buFontTx/>
              <a:buNone/>
            </a:pPr>
            <a:r>
              <a:rPr lang="ru-RU" altLang="ru-RU" b="1" smtClean="0">
                <a:latin typeface="Times New Roman" pitchFamily="18" charset="0"/>
                <a:cs typeface="Times New Roman" pitchFamily="18" charset="0"/>
              </a:rPr>
              <a:t>		Чёрная 		</a:t>
            </a:r>
            <a:r>
              <a:rPr lang="ru-RU" altLang="ru-RU" b="1" smtClean="0">
                <a:solidFill>
                  <a:srgbClr val="FF0000"/>
                </a:solidFill>
                <a:latin typeface="Times New Roman" pitchFamily="18" charset="0"/>
                <a:cs typeface="Times New Roman" pitchFamily="18" charset="0"/>
              </a:rPr>
              <a:t>Красная     </a:t>
            </a:r>
            <a:r>
              <a:rPr lang="ru-RU" altLang="ru-RU" b="1" smtClean="0">
                <a:solidFill>
                  <a:schemeClr val="bg2"/>
                </a:solidFill>
                <a:latin typeface="Times New Roman" pitchFamily="18" charset="0"/>
                <a:cs typeface="Times New Roman" pitchFamily="18" charset="0"/>
              </a:rPr>
              <a:t>Серая</a:t>
            </a:r>
          </a:p>
          <a:p>
            <a:pPr eaLnBrk="1" hangingPunct="1">
              <a:buFontTx/>
              <a:buNone/>
            </a:pPr>
            <a:r>
              <a:rPr lang="ru-RU" altLang="ru-RU" b="1" smtClean="0">
                <a:latin typeface="Times New Roman" pitchFamily="18" charset="0"/>
                <a:cs typeface="Times New Roman" pitchFamily="18" charset="0"/>
              </a:rPr>
              <a:t>		</a:t>
            </a:r>
            <a:r>
              <a:rPr lang="ru-RU" altLang="ru-RU" b="1" smtClean="0">
                <a:solidFill>
                  <a:srgbClr val="FFCC00"/>
                </a:solidFill>
                <a:latin typeface="Times New Roman" pitchFamily="18" charset="0"/>
                <a:cs typeface="Times New Roman" pitchFamily="18" charset="0"/>
              </a:rPr>
              <a:t>Жёлтая</a:t>
            </a:r>
            <a:r>
              <a:rPr lang="ru-RU" altLang="ru-RU" b="1" smtClean="0">
                <a:latin typeface="Times New Roman" pitchFamily="18" charset="0"/>
                <a:cs typeface="Times New Roman" pitchFamily="18" charset="0"/>
              </a:rPr>
              <a:t> </a:t>
            </a:r>
            <a:r>
              <a:rPr lang="ru-RU" altLang="ru-RU" b="1" smtClean="0">
                <a:solidFill>
                  <a:schemeClr val="hlink"/>
                </a:solidFill>
                <a:latin typeface="Times New Roman" pitchFamily="18" charset="0"/>
                <a:cs typeface="Times New Roman" pitchFamily="18" charset="0"/>
              </a:rPr>
              <a:t>		Зелёная      </a:t>
            </a:r>
            <a:endParaRPr lang="ru-RU" altLang="ru-RU" sz="2400" smtClean="0">
              <a:latin typeface="Times New Roman" pitchFamily="18" charset="0"/>
              <a:cs typeface="Times New Roman" pitchFamily="18" charset="0"/>
            </a:endParaRPr>
          </a:p>
        </p:txBody>
      </p:sp>
      <p:sp>
        <p:nvSpPr>
          <p:cNvPr id="8196" name="WordArt 4"/>
          <p:cNvSpPr>
            <a:spLocks noChangeArrowheads="1" noChangeShapeType="1" noTextEdit="1"/>
          </p:cNvSpPr>
          <p:nvPr/>
        </p:nvSpPr>
        <p:spPr bwMode="auto">
          <a:xfrm>
            <a:off x="6372225" y="3381375"/>
            <a:ext cx="1333500" cy="334963"/>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Белая</a:t>
            </a:r>
          </a:p>
        </p:txBody>
      </p:sp>
    </p:spTree>
    <p:extLst>
      <p:ext uri="{BB962C8B-B14F-4D97-AF65-F5344CB8AC3E}">
        <p14:creationId xmlns:p14="http://schemas.microsoft.com/office/powerpoint/2010/main" val="2264044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900113" y="620713"/>
            <a:ext cx="73437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ru-RU" altLang="ru-RU" sz="8000" b="1">
                <a:solidFill>
                  <a:srgbClr val="FF0000"/>
                </a:solidFill>
              </a:rPr>
              <a:t>Животные и растения, которых уже нет на Земле!</a:t>
            </a:r>
          </a:p>
        </p:txBody>
      </p:sp>
    </p:spTree>
    <p:extLst>
      <p:ext uri="{BB962C8B-B14F-4D97-AF65-F5344CB8AC3E}">
        <p14:creationId xmlns:p14="http://schemas.microsoft.com/office/powerpoint/2010/main" val="946733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ru-RU" altLang="ru-RU" smtClean="0"/>
          </a:p>
        </p:txBody>
      </p:sp>
      <p:pic>
        <p:nvPicPr>
          <p:cNvPr id="11268" name="Picture 5" descr="Картинка 7 из 748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9132"/>
            <a:ext cx="8811141" cy="51037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6"/>
          <p:cNvSpPr>
            <a:spLocks noChangeArrowheads="1"/>
          </p:cNvSpPr>
          <p:nvPr/>
        </p:nvSpPr>
        <p:spPr bwMode="auto">
          <a:xfrm>
            <a:off x="3492500" y="5949950"/>
            <a:ext cx="28463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latin typeface="Times New Roman" pitchFamily="18" charset="0"/>
                <a:cs typeface="Times New Roman" pitchFamily="18" charset="0"/>
              </a:rPr>
              <a:t>Морская корова</a:t>
            </a:r>
          </a:p>
        </p:txBody>
      </p:sp>
    </p:spTree>
    <p:extLst>
      <p:ext uri="{BB962C8B-B14F-4D97-AF65-F5344CB8AC3E}">
        <p14:creationId xmlns:p14="http://schemas.microsoft.com/office/powerpoint/2010/main" val="5605844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4|2.2"/>
</p:tagLst>
</file>

<file path=ppt/tags/tag2.xml><?xml version="1.0" encoding="utf-8"?>
<p:tagLst xmlns:a="http://schemas.openxmlformats.org/drawingml/2006/main" xmlns:r="http://schemas.openxmlformats.org/officeDocument/2006/relationships" xmlns:p="http://schemas.openxmlformats.org/presentationml/2006/main">
  <p:tag name="TIMING" val="|5.6"/>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689</Words>
  <Application>Microsoft Office PowerPoint</Application>
  <PresentationFormat>Экран (4:3)</PresentationFormat>
  <Paragraphs>64</Paragraphs>
  <Slides>33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 «Красная книга России»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Лилия водная белая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«Красная книга России» </dc:title>
  <dc:creator>79969329009</dc:creator>
  <cp:lastModifiedBy>79969329009</cp:lastModifiedBy>
  <cp:revision>1</cp:revision>
  <dcterms:created xsi:type="dcterms:W3CDTF">2020-11-08T07:22:05Z</dcterms:created>
  <dcterms:modified xsi:type="dcterms:W3CDTF">2020-11-08T07:23:51Z</dcterms:modified>
</cp:coreProperties>
</file>