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92" r:id="rId4"/>
    <p:sldId id="258" r:id="rId5"/>
    <p:sldId id="259" r:id="rId6"/>
    <p:sldId id="272" r:id="rId7"/>
    <p:sldId id="271" r:id="rId8"/>
    <p:sldId id="290" r:id="rId9"/>
    <p:sldId id="261" r:id="rId10"/>
    <p:sldId id="260" r:id="rId11"/>
    <p:sldId id="293" r:id="rId12"/>
    <p:sldId id="291" r:id="rId13"/>
    <p:sldId id="262" r:id="rId14"/>
    <p:sldId id="263" r:id="rId15"/>
    <p:sldId id="275" r:id="rId16"/>
    <p:sldId id="264" r:id="rId17"/>
    <p:sldId id="277" r:id="rId18"/>
    <p:sldId id="278" r:id="rId19"/>
    <p:sldId id="287" r:id="rId20"/>
    <p:sldId id="266" r:id="rId21"/>
    <p:sldId id="279" r:id="rId22"/>
    <p:sldId id="285" r:id="rId23"/>
    <p:sldId id="286" r:id="rId24"/>
    <p:sldId id="267" r:id="rId25"/>
    <p:sldId id="276" r:id="rId26"/>
    <p:sldId id="281" r:id="rId27"/>
    <p:sldId id="282" r:id="rId28"/>
    <p:sldId id="268" r:id="rId29"/>
    <p:sldId id="283"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89011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8684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3075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691780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7816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4105379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854351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330146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4255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648667-780E-4295-87D7-F0B201D1DBBC}" type="datetimeFigureOut">
              <a:rPr lang="ru-RU" smtClean="0"/>
              <a:t>30.10.2021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4201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39287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F648667-780E-4295-87D7-F0B201D1DBBC}" type="datetimeFigureOut">
              <a:rPr lang="ru-RU" smtClean="0"/>
              <a:t>30.10.2021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52233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F648667-780E-4295-87D7-F0B201D1DBBC}" type="datetimeFigureOut">
              <a:rPr lang="ru-RU" smtClean="0"/>
              <a:t>30.10.2021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272381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48667-780E-4295-87D7-F0B201D1DBBC}" type="datetimeFigureOut">
              <a:rPr lang="ru-RU" smtClean="0"/>
              <a:t>30.10.2021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326240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135840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648667-780E-4295-87D7-F0B201D1DBBC}" type="datetimeFigureOut">
              <a:rPr lang="ru-RU" smtClean="0"/>
              <a:t>30.10.2021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1ABA7B-7A95-46ED-ADD8-4429A149F410}" type="slidenum">
              <a:rPr lang="ru-RU" smtClean="0"/>
              <a:t>‹#›</a:t>
            </a:fld>
            <a:endParaRPr lang="ru-RU"/>
          </a:p>
        </p:txBody>
      </p:sp>
    </p:spTree>
    <p:extLst>
      <p:ext uri="{BB962C8B-B14F-4D97-AF65-F5344CB8AC3E}">
        <p14:creationId xmlns:p14="http://schemas.microsoft.com/office/powerpoint/2010/main" val="94940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648667-780E-4295-87D7-F0B201D1DBBC}" type="datetimeFigureOut">
              <a:rPr lang="ru-RU" smtClean="0"/>
              <a:t>30.10.2021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1ABA7B-7A95-46ED-ADD8-4429A149F410}" type="slidenum">
              <a:rPr lang="ru-RU" smtClean="0"/>
              <a:t>‹#›</a:t>
            </a:fld>
            <a:endParaRPr lang="ru-RU"/>
          </a:p>
        </p:txBody>
      </p:sp>
    </p:spTree>
    <p:extLst>
      <p:ext uri="{BB962C8B-B14F-4D97-AF65-F5344CB8AC3E}">
        <p14:creationId xmlns:p14="http://schemas.microsoft.com/office/powerpoint/2010/main" val="8287278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24.html?z=24.8#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hyperlink" Target="https://avto-russia.ru/pdd/pdd20.html?z=20.2#n1" TargetMode="External"/><Relationship Id="rId2" Type="http://schemas.openxmlformats.org/officeDocument/2006/relationships/hyperlink" Target="https://avto-russia.ru/pdd/pdd20.html?z=20.4#n1" TargetMode="Externa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hyperlink" Target="https://avto-russia.ru/pdd/pdd1.html?z=1.4#n1"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8.html?z=8.1#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6.html?z=6.1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vto-russia.ru/pdd/pdd6.html?z=6.3#n1" TargetMode="External"/><Relationship Id="rId7" Type="http://schemas.openxmlformats.org/officeDocument/2006/relationships/audio" Target="../media/audio1.wav"/><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hyperlink" Target="https://avto-russia.ru/pdd/pdd6.html?z=6.10#n1" TargetMode="External"/><Relationship Id="rId4" Type="http://schemas.openxmlformats.org/officeDocument/2006/relationships/hyperlink" Target="https://avto-russia.ru/pdd/pdd6.html?z=6.15#n1"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10.html?z=10.3#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vto-russia.ru/pdd/pdd9.html?z=9.4#n1" TargetMode="External"/><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hyperlink" Target="https://&#1087;&#1076;&#1076;-&#1101;&#1082;&#1079;&#1072;&#1084;&#1077;&#1085;.com/" TargetMode="External"/><Relationship Id="rId2" Type="http://schemas.openxmlformats.org/officeDocument/2006/relationships/hyperlink" Target="https://avto-russia.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5.xml"/><Relationship Id="rId21" Type="http://schemas.openxmlformats.org/officeDocument/2006/relationships/slide" Target="slide23.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5.xml"/><Relationship Id="rId10" Type="http://schemas.openxmlformats.org/officeDocument/2006/relationships/slide" Target="slide12.xml"/><Relationship Id="rId19" Type="http://schemas.openxmlformats.org/officeDocument/2006/relationships/slide" Target="slide21.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1.html?z=1.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hyperlink" Target="https://avto-russia.ru/pdd/pdd12.html?z=12.4#n1"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3.xml"/><Relationship Id="rId4" Type="http://schemas.openxmlformats.org/officeDocument/2006/relationships/hyperlink" Target="https://avto-russia.ru/pdd/pdd12.html?z=12.5#n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vto-russia.ru/pdd/pdd12.html?z=12.4#n1"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slide" Target="slide3.xml"/><Relationship Id="rId4" Type="http://schemas.openxmlformats.org/officeDocument/2006/relationships/hyperlink" Target="https://avto-russia.ru/pdd/pdd12.html?z=12.5#n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vto-russia.ru/pdd/pdd12.html?z=12.2#n1"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avto-russia.ru/pdd/pdd22.html?z=22.2#n1" TargetMode="External"/><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41541" y="2514600"/>
            <a:ext cx="9063071" cy="2262781"/>
          </a:xfrm>
        </p:spPr>
        <p:txBody>
          <a:bodyPr>
            <a:normAutofit fontScale="90000"/>
          </a:bodyPr>
          <a:lstStyle/>
          <a:p>
            <a:pPr algn="ctr"/>
            <a:r>
              <a:rPr lang="ru-RU" sz="4400" dirty="0" smtClean="0"/>
              <a:t>Викторина </a:t>
            </a:r>
            <a:r>
              <a:rPr lang="ru-RU" sz="4400" dirty="0" smtClean="0"/>
              <a:t>по ПДД</a:t>
            </a:r>
            <a:r>
              <a:rPr lang="ru-RU" sz="4400" b="1" dirty="0" smtClean="0"/>
              <a:t/>
            </a:r>
            <a:br>
              <a:rPr lang="ru-RU" sz="4400" b="1" dirty="0" smtClean="0"/>
            </a:br>
            <a:r>
              <a:rPr lang="ru-RU" sz="4900" b="1" dirty="0" smtClean="0"/>
              <a:t>«Знаю и соблюдаю»</a:t>
            </a:r>
            <a:r>
              <a:rPr lang="ru-RU" sz="4400" b="1" dirty="0" smtClean="0"/>
              <a:t/>
            </a:r>
            <a:br>
              <a:rPr lang="ru-RU" sz="4400" b="1" dirty="0" smtClean="0"/>
            </a:br>
            <a:r>
              <a:rPr lang="ru-RU" sz="2700" dirty="0" smtClean="0"/>
              <a:t>в формате телевизионного шоу «Своя игра»</a:t>
            </a:r>
            <a:r>
              <a:rPr lang="ru-RU" dirty="0" smtClean="0"/>
              <a:t/>
            </a:r>
            <a:br>
              <a:rPr lang="ru-RU" dirty="0" smtClean="0"/>
            </a:br>
            <a:endParaRPr lang="ru-RU" dirty="0"/>
          </a:p>
        </p:txBody>
      </p:sp>
      <p:sp>
        <p:nvSpPr>
          <p:cNvPr id="3" name="Подзаголовок 2"/>
          <p:cNvSpPr>
            <a:spLocks noGrp="1"/>
          </p:cNvSpPr>
          <p:nvPr>
            <p:ph type="subTitle" idx="1"/>
          </p:nvPr>
        </p:nvSpPr>
        <p:spPr>
          <a:xfrm>
            <a:off x="8182466" y="4683111"/>
            <a:ext cx="3878328" cy="1482019"/>
          </a:xfrm>
        </p:spPr>
        <p:txBody>
          <a:bodyPr>
            <a:normAutofit fontScale="92500"/>
          </a:bodyPr>
          <a:lstStyle/>
          <a:p>
            <a:r>
              <a:rPr lang="ru-RU" dirty="0" err="1" smtClean="0"/>
              <a:t>Печёрский</a:t>
            </a:r>
            <a:r>
              <a:rPr lang="ru-RU" dirty="0" smtClean="0"/>
              <a:t> Виталий Валерьевич, </a:t>
            </a:r>
          </a:p>
          <a:p>
            <a:r>
              <a:rPr lang="ru-RU" dirty="0" smtClean="0"/>
              <a:t>воспитатель </a:t>
            </a:r>
            <a:r>
              <a:rPr lang="ru-RU" dirty="0" smtClean="0"/>
              <a:t>ОГКОУ </a:t>
            </a:r>
            <a:r>
              <a:rPr lang="ru-RU" dirty="0" smtClean="0"/>
              <a:t>КШИ </a:t>
            </a:r>
          </a:p>
          <a:p>
            <a:r>
              <a:rPr lang="ru-RU" dirty="0" smtClean="0"/>
              <a:t>«</a:t>
            </a:r>
            <a:r>
              <a:rPr lang="ru-RU" dirty="0" err="1" smtClean="0"/>
              <a:t>Колпашевский</a:t>
            </a:r>
            <a:r>
              <a:rPr lang="ru-RU" dirty="0" smtClean="0"/>
              <a:t> кадетский корпус»</a:t>
            </a:r>
          </a:p>
          <a:p>
            <a:endParaRPr lang="ru-RU" dirty="0"/>
          </a:p>
          <a:p>
            <a:endParaRPr lang="ru-RU" dirty="0" smtClean="0"/>
          </a:p>
        </p:txBody>
      </p:sp>
      <p:sp>
        <p:nvSpPr>
          <p:cNvPr id="4" name="TextBox 3"/>
          <p:cNvSpPr txBox="1"/>
          <p:nvPr/>
        </p:nvSpPr>
        <p:spPr>
          <a:xfrm>
            <a:off x="1404593" y="490194"/>
            <a:ext cx="10020693" cy="1200329"/>
          </a:xfrm>
          <a:prstGeom prst="rect">
            <a:avLst/>
          </a:prstGeom>
          <a:noFill/>
        </p:spPr>
        <p:txBody>
          <a:bodyPr wrap="square" rtlCol="0">
            <a:spAutoFit/>
          </a:bodyPr>
          <a:lstStyle/>
          <a:p>
            <a:pPr algn="ctr"/>
            <a:r>
              <a:rPr lang="ru-RU" dirty="0"/>
              <a:t>Департамент общего образования Томской области</a:t>
            </a:r>
          </a:p>
          <a:p>
            <a:pPr algn="ctr"/>
            <a:r>
              <a:rPr lang="ru-RU" dirty="0"/>
              <a:t>Областное государственное казённое общеобразовательное учреждение</a:t>
            </a:r>
          </a:p>
          <a:p>
            <a:pPr algn="ctr"/>
            <a:r>
              <a:rPr lang="ru-RU" dirty="0"/>
              <a:t>кадетская школа - интернат</a:t>
            </a:r>
          </a:p>
          <a:p>
            <a:pPr algn="ctr"/>
            <a:r>
              <a:rPr lang="ru-RU" dirty="0"/>
              <a:t>«</a:t>
            </a:r>
            <a:r>
              <a:rPr lang="ru-RU" dirty="0" err="1"/>
              <a:t>Колпашевский</a:t>
            </a:r>
            <a:r>
              <a:rPr lang="ru-RU" dirty="0"/>
              <a:t> кадетский корпус»</a:t>
            </a:r>
          </a:p>
        </p:txBody>
      </p:sp>
      <p:sp>
        <p:nvSpPr>
          <p:cNvPr id="5" name="TextBox 4"/>
          <p:cNvSpPr txBox="1"/>
          <p:nvPr/>
        </p:nvSpPr>
        <p:spPr>
          <a:xfrm>
            <a:off x="4864230" y="6391373"/>
            <a:ext cx="2432115" cy="369332"/>
          </a:xfrm>
          <a:prstGeom prst="rect">
            <a:avLst/>
          </a:prstGeom>
          <a:noFill/>
        </p:spPr>
        <p:txBody>
          <a:bodyPr wrap="square" rtlCol="0">
            <a:spAutoFit/>
          </a:bodyPr>
          <a:lstStyle/>
          <a:p>
            <a:r>
              <a:rPr lang="ru-RU" dirty="0" smtClean="0"/>
              <a:t>                 2021 г</a:t>
            </a:r>
            <a:endParaRPr lang="ru-RU" dirty="0"/>
          </a:p>
        </p:txBody>
      </p:sp>
    </p:spTree>
    <p:extLst>
      <p:ext uri="{BB962C8B-B14F-4D97-AF65-F5344CB8AC3E}">
        <p14:creationId xmlns:p14="http://schemas.microsoft.com/office/powerpoint/2010/main" val="404759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545995" y="2486237"/>
            <a:ext cx="9836085" cy="4351338"/>
          </a:xfrm>
        </p:spPr>
        <p:txBody>
          <a:bodyPr>
            <a:normAutofit/>
          </a:bodyPr>
          <a:lstStyle/>
          <a:p>
            <a:pPr marL="0" indent="0" algn="ctr">
              <a:buNone/>
            </a:pPr>
            <a:r>
              <a:rPr lang="ru-RU" sz="3200" b="1" dirty="0" smtClean="0"/>
              <a:t>Какие из указанных знаков запрещают движение водителям мопедов?</a:t>
            </a:r>
          </a:p>
          <a:p>
            <a:r>
              <a:rPr lang="ru-RU" sz="2400" dirty="0" smtClean="0"/>
              <a:t>1. Только А.</a:t>
            </a:r>
          </a:p>
          <a:p>
            <a:r>
              <a:rPr lang="ru-RU" sz="2400" dirty="0" smtClean="0"/>
              <a:t>2. Только Б.</a:t>
            </a:r>
          </a:p>
          <a:p>
            <a:r>
              <a:rPr lang="ru-RU" sz="2400" dirty="0" smtClean="0"/>
              <a:t>3. В и Г.</a:t>
            </a:r>
          </a:p>
          <a:p>
            <a:r>
              <a:rPr lang="ru-RU" sz="2400" dirty="0" smtClean="0"/>
              <a:t>4. Все.</a:t>
            </a:r>
          </a:p>
        </p:txBody>
      </p:sp>
      <p:pic>
        <p:nvPicPr>
          <p:cNvPr id="3074"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1224" y="141402"/>
            <a:ext cx="6905625" cy="247767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ая выноска 4"/>
          <p:cNvSpPr/>
          <p:nvPr/>
        </p:nvSpPr>
        <p:spPr>
          <a:xfrm>
            <a:off x="754144" y="3553905"/>
            <a:ext cx="10218656" cy="2969444"/>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endParaRPr lang="ru-RU" dirty="0" smtClean="0"/>
          </a:p>
          <a:p>
            <a:r>
              <a:rPr lang="ru-RU" sz="2000" dirty="0" smtClean="0"/>
              <a:t>Все </a:t>
            </a:r>
            <a:r>
              <a:rPr lang="ru-RU" sz="2000" dirty="0"/>
              <a:t>указанные знаки запрещают движение водителям мопедов. Знак 5.14  (знак Б) «Полоса для маршрутных транспортных средств» используется для обозначения полосы, предназначенной для движения только маршрутных ТС, велосипедистов, школьных автобусов и ТС, используемых в качестве легкового такси. Знак 4.4.1  (знак А) «Велосипедная дорожка», 4.5.2  «Пешеходная и велосипедная дорожка с совмещенным движением» (знак В) и 4.5.4  </a:t>
            </a:r>
            <a:r>
              <a:rPr lang="ru-RU" sz="2000" dirty="0" smtClean="0"/>
              <a:t>«движение </a:t>
            </a:r>
            <a:r>
              <a:rPr lang="ru-RU" sz="2000" dirty="0"/>
              <a:t>мопедов также не предусматривает. (п. 1.2 «Велосипедная дорожка</a:t>
            </a:r>
            <a:r>
              <a:rPr lang="ru-RU" sz="2000" dirty="0" smtClean="0"/>
              <a:t>»).</a:t>
            </a:r>
            <a:endParaRPr lang="ru-RU" sz="2000" dirty="0"/>
          </a:p>
          <a:p>
            <a:r>
              <a:rPr lang="ru-RU" sz="2000" b="1" dirty="0">
                <a:solidFill>
                  <a:srgbClr val="00B050"/>
                </a:solidFill>
              </a:rPr>
              <a:t>Правильный ответ:</a:t>
            </a:r>
          </a:p>
          <a:p>
            <a:r>
              <a:rPr lang="ru-RU" sz="2000" dirty="0"/>
              <a:t>Все.</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89833" y="5901794"/>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5842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В каких случаях водители мопедов нарушают Правила?</a:t>
            </a:r>
            <a:br>
              <a:rPr lang="ru-RU" b="1" dirty="0"/>
            </a:br>
            <a:endParaRPr lang="ru-RU" dirty="0"/>
          </a:p>
        </p:txBody>
      </p:sp>
      <p:sp>
        <p:nvSpPr>
          <p:cNvPr id="3" name="Объект 2"/>
          <p:cNvSpPr>
            <a:spLocks noGrp="1"/>
          </p:cNvSpPr>
          <p:nvPr>
            <p:ph idx="1"/>
          </p:nvPr>
        </p:nvSpPr>
        <p:spPr>
          <a:xfrm>
            <a:off x="2366128" y="1905000"/>
            <a:ext cx="9138484" cy="4006222"/>
          </a:xfrm>
        </p:spPr>
        <p:txBody>
          <a:bodyPr/>
          <a:lstStyle/>
          <a:p>
            <a:r>
              <a:rPr lang="ru-RU" sz="2400" dirty="0"/>
              <a:t>Только если двигается по дороге без застегнутого мотошлема</a:t>
            </a:r>
          </a:p>
          <a:p>
            <a:r>
              <a:rPr lang="ru-RU" sz="2400" dirty="0"/>
              <a:t>Только если управляет мопедом не держась за руль хотя бы одной рукой</a:t>
            </a:r>
          </a:p>
          <a:p>
            <a:r>
              <a:rPr lang="ru-RU" sz="2400" dirty="0"/>
              <a:t>В обоих перечисленных случаях</a:t>
            </a:r>
          </a:p>
          <a:p>
            <a:endParaRPr lang="ru-RU" dirty="0"/>
          </a:p>
        </p:txBody>
      </p:sp>
      <p:sp>
        <p:nvSpPr>
          <p:cNvPr id="4" name="Прямоугольная выноска 3"/>
          <p:cNvSpPr/>
          <p:nvPr/>
        </p:nvSpPr>
        <p:spPr>
          <a:xfrm>
            <a:off x="914400" y="1905000"/>
            <a:ext cx="10039546" cy="4316691"/>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По своим техническим характеристикам мопеды занимают промежуточное положение между велосипедами и мотоциклами. Поэтому некоторые требования к их водителям совпадают с требованиями к велосипедистам и водителям мотоциклов. Так, водителям мопедов, как и велосипедистам, запрещено управлять, не держась хотя бы одной рукой за руль. С водителями мотоциклов водителей мопедов объединяет необходимость двигаться по дороге в застегнутом мотошлеме, поскольку несмотря на небольшую скорость движения мопедов (до 50 км/ч) при ДТП можно получить тяжелую травму (п. </a:t>
            </a:r>
            <a:r>
              <a:rPr lang="ru-RU" sz="2000" dirty="0">
                <a:hlinkClick r:id="rId2"/>
              </a:rPr>
              <a:t>24.8</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В обоих перечисленных случаях</a:t>
            </a:r>
          </a:p>
          <a:p>
            <a:pPr algn="ctr"/>
            <a:endParaRPr lang="ru-RU" sz="2000" dirty="0"/>
          </a:p>
        </p:txBody>
      </p:sp>
      <p:sp>
        <p:nvSpPr>
          <p:cNvPr id="5" name="Управляющая кнопка: домой 4">
            <a:hlinkClick r:id="rId3" action="ppaction://hlinksldjump" highlightClick="1">
              <a:snd r:embed="rId4" name="click.wav"/>
            </a:hlinkClick>
          </p:cNvPr>
          <p:cNvSpPr/>
          <p:nvPr/>
        </p:nvSpPr>
        <p:spPr>
          <a:xfrm>
            <a:off x="11078066"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99542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Буксировка двухколесного мотоцикла разрешается:</a:t>
            </a:r>
          </a:p>
        </p:txBody>
      </p:sp>
      <p:sp>
        <p:nvSpPr>
          <p:cNvPr id="3" name="Объект 2"/>
          <p:cNvSpPr>
            <a:spLocks noGrp="1"/>
          </p:cNvSpPr>
          <p:nvPr>
            <p:ph idx="1"/>
          </p:nvPr>
        </p:nvSpPr>
        <p:spPr>
          <a:xfrm>
            <a:off x="2290713" y="2133600"/>
            <a:ext cx="9213899" cy="3777622"/>
          </a:xfrm>
        </p:spPr>
        <p:txBody>
          <a:bodyPr>
            <a:normAutofit/>
          </a:bodyPr>
          <a:lstStyle/>
          <a:p>
            <a:r>
              <a:rPr lang="ru-RU" sz="2400" dirty="0" smtClean="0"/>
              <a:t>Если водитель соответствующего буксирующего средства имеет права на управление транспортным средством в течение двух и более лет</a:t>
            </a:r>
          </a:p>
          <a:p>
            <a:r>
              <a:rPr lang="ru-RU" sz="2400" dirty="0" smtClean="0"/>
              <a:t>Если мотоцикл с боковым прицепом</a:t>
            </a:r>
          </a:p>
          <a:p>
            <a:r>
              <a:rPr lang="ru-RU" sz="2400" dirty="0" smtClean="0"/>
              <a:t>Только если мотоцикл с боковым прицепом</a:t>
            </a:r>
            <a:r>
              <a:rPr lang="ru-RU" sz="2400" dirty="0"/>
              <a:t> </a:t>
            </a:r>
            <a:r>
              <a:rPr lang="ru-RU" sz="2400" dirty="0" smtClean="0"/>
              <a:t>и  если водитель соответствующего буксирующего средства имеет права на управление транспортным средством в течение двух и более лет</a:t>
            </a:r>
          </a:p>
          <a:p>
            <a:endParaRPr lang="ru-RU" sz="2400" dirty="0"/>
          </a:p>
        </p:txBody>
      </p:sp>
      <p:sp>
        <p:nvSpPr>
          <p:cNvPr id="4" name="Прямоугольная выноска 3"/>
          <p:cNvSpPr/>
          <p:nvPr/>
        </p:nvSpPr>
        <p:spPr>
          <a:xfrm>
            <a:off x="1630837" y="1905000"/>
            <a:ext cx="9681328" cy="364346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Правила не запрещают буксировку двухколесного мотоцикла с боковым прицепом, равно как и буксировку таким мотоциклом (п. </a:t>
            </a:r>
            <a:r>
              <a:rPr lang="ru-RU" sz="2000" dirty="0">
                <a:hlinkClick r:id="rId2"/>
              </a:rPr>
              <a:t>20.4</a:t>
            </a:r>
            <a:r>
              <a:rPr lang="ru-RU" sz="2000" dirty="0"/>
              <a:t>). При этом управление буксирующим ТС должно осуществляться водителем, имеющим право на управление ТС в течение двух и более лет (п. </a:t>
            </a:r>
            <a:r>
              <a:rPr lang="ru-RU" sz="2000" dirty="0">
                <a:hlinkClick r:id="rId3"/>
              </a:rPr>
              <a:t>20.2</a:t>
            </a:r>
            <a:r>
              <a:rPr lang="ru-RU" sz="2000" baseline="30000" dirty="0">
                <a:hlinkClick r:id="rId3"/>
              </a:rPr>
              <a:t>1</a:t>
            </a:r>
            <a:r>
              <a:rPr lang="ru-RU" sz="2000" dirty="0"/>
              <a:t>). Буксировка такого мотоцикла требует повышенного внимания и осторожности, учитывая его недостаточную устойчивость и ограниченную маневренность</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Последний</a:t>
            </a:r>
          </a:p>
          <a:p>
            <a:pPr algn="ctr"/>
            <a:endParaRPr lang="ru-RU" dirty="0"/>
          </a:p>
        </p:txBody>
      </p:sp>
      <p:sp>
        <p:nvSpPr>
          <p:cNvPr id="5" name="Управляющая кнопка: домой 4">
            <a:hlinkClick r:id="rId4" action="ppaction://hlinksldjump" highlightClick="1">
              <a:snd r:embed="rId5" name="click.wav"/>
            </a:hlinkClick>
          </p:cNvPr>
          <p:cNvSpPr/>
          <p:nvPr/>
        </p:nvSpPr>
        <p:spPr>
          <a:xfrm>
            <a:off x="10995565"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16806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43958" y="2828041"/>
            <a:ext cx="9609841" cy="3348922"/>
          </a:xfrm>
        </p:spPr>
        <p:txBody>
          <a:bodyPr>
            <a:normAutofit/>
          </a:bodyPr>
          <a:lstStyle/>
          <a:p>
            <a:pPr marL="0" indent="0" algn="ctr">
              <a:buNone/>
            </a:pPr>
            <a:r>
              <a:rPr lang="ru-RU" sz="3200" b="1" dirty="0"/>
              <a:t>В </a:t>
            </a:r>
            <a:r>
              <a:rPr lang="ru-RU" sz="3200" b="1" dirty="0" smtClean="0"/>
              <a:t>каком </a:t>
            </a:r>
            <a:r>
              <a:rPr lang="ru-RU" sz="3200" b="1" dirty="0"/>
              <a:t>месте и направлении Вам разрешено остановиться</a:t>
            </a:r>
            <a:r>
              <a:rPr lang="ru-RU" sz="3200" b="1" dirty="0" smtClean="0"/>
              <a:t>?</a:t>
            </a:r>
          </a:p>
          <a:p>
            <a:r>
              <a:rPr lang="ru-RU" sz="2400" dirty="0" smtClean="0"/>
              <a:t>Только В</a:t>
            </a:r>
          </a:p>
          <a:p>
            <a:r>
              <a:rPr lang="ru-RU" sz="2400" dirty="0" smtClean="0"/>
              <a:t>Только Б и В</a:t>
            </a:r>
          </a:p>
          <a:p>
            <a:r>
              <a:rPr lang="ru-RU" sz="2400" dirty="0" smtClean="0"/>
              <a:t>В любом из указанных</a:t>
            </a:r>
          </a:p>
          <a:p>
            <a:endParaRPr lang="ru-RU" sz="2400" dirty="0"/>
          </a:p>
        </p:txBody>
      </p:sp>
      <p:pic>
        <p:nvPicPr>
          <p:cNvPr id="18436" name="Picture 4"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065" y="116035"/>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583703" y="3883843"/>
            <a:ext cx="9172280" cy="254172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Вы можете остановиться в любом месте и направлении, так как в населенных пунктах (знак 5.23.1  «Начало населенного пункта») на дорогах с одной полосой движения для каждого направления без трамвайных путей посередине остановка разрешена как на правой, так и на левой стороне дороги (п. 12.1</a:t>
            </a:r>
            <a:r>
              <a:rPr lang="ru-RU" dirty="0" smtClean="0"/>
              <a:t>).</a:t>
            </a:r>
          </a:p>
          <a:p>
            <a:endParaRPr lang="ru-RU" dirty="0"/>
          </a:p>
          <a:p>
            <a:r>
              <a:rPr lang="ru-RU" b="1" dirty="0" smtClean="0">
                <a:solidFill>
                  <a:srgbClr val="00B050"/>
                </a:solidFill>
              </a:rPr>
              <a:t>Правильный ответ:</a:t>
            </a:r>
          </a:p>
          <a:p>
            <a:r>
              <a:rPr lang="ru-RU" dirty="0" smtClean="0"/>
              <a:t>В любом из указанных</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16238" y="5883389"/>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570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5229" y="2372379"/>
            <a:ext cx="10297212" cy="4351338"/>
          </a:xfrm>
        </p:spPr>
        <p:txBody>
          <a:bodyPr>
            <a:normAutofit/>
          </a:bodyPr>
          <a:lstStyle/>
          <a:p>
            <a:pPr marL="0" indent="0" algn="ctr">
              <a:buNone/>
            </a:pPr>
            <a:r>
              <a:rPr lang="ru-RU" sz="3200" b="1" dirty="0" smtClean="0"/>
              <a:t>Разрешен ли Вам съезд на дорогу с грунтовым покрытием?</a:t>
            </a:r>
          </a:p>
          <a:p>
            <a:r>
              <a:rPr lang="ru-RU" sz="2400" dirty="0" smtClean="0"/>
              <a:t>1. Разрешен.</a:t>
            </a:r>
          </a:p>
          <a:p>
            <a:r>
              <a:rPr lang="ru-RU" sz="2400" dirty="0" smtClean="0"/>
              <a:t>2. Разрешен только при технической неисправности транспортного средства.</a:t>
            </a:r>
          </a:p>
          <a:p>
            <a:r>
              <a:rPr lang="ru-RU" sz="2400" dirty="0" smtClean="0"/>
              <a:t>3. Запрещен.</a:t>
            </a:r>
          </a:p>
          <a:p>
            <a:endParaRPr lang="ru-RU" sz="2400" dirty="0"/>
          </a:p>
        </p:txBody>
      </p:sp>
      <p:pic>
        <p:nvPicPr>
          <p:cNvPr id="1036" name="Picture 1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826" y="83206"/>
            <a:ext cx="6297629" cy="236269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065229" y="3538210"/>
            <a:ext cx="9653047" cy="277774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Знаки 1.11.2  «Опасный поворот» и 1.34.2  «Направление поворота» указывают направление движения на закруглениях дороги малого радиуса с ограниченной видимостью, или, как их называют, «закрытых» поворотах. Эти знаки не ограничивают возможность съезда с дороги, в данном случае - на примыкающую справа грунтовую дорогу</a:t>
            </a:r>
            <a:r>
              <a:rPr lang="ru-RU" sz="2000" dirty="0" smtClean="0"/>
              <a:t>.</a:t>
            </a:r>
          </a:p>
          <a:p>
            <a:endParaRPr lang="ru-RU" sz="2000" dirty="0"/>
          </a:p>
          <a:p>
            <a:r>
              <a:rPr lang="ru-RU" sz="2000" b="1" dirty="0">
                <a:solidFill>
                  <a:srgbClr val="00B050"/>
                </a:solidFill>
              </a:rPr>
              <a:t>Правильный ответ:</a:t>
            </a:r>
          </a:p>
          <a:p>
            <a:r>
              <a:rPr lang="ru-RU" sz="2000" dirty="0"/>
              <a:t>Разрешен.</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894158"/>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87714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08288" y="2611168"/>
            <a:ext cx="9798378" cy="3221038"/>
          </a:xfrm>
        </p:spPr>
        <p:txBody>
          <a:bodyPr>
            <a:normAutofit fontScale="92500" lnSpcReduction="10000"/>
          </a:bodyPr>
          <a:lstStyle/>
          <a:p>
            <a:pPr marL="0" indent="0" algn="ctr">
              <a:buNone/>
            </a:pPr>
            <a:r>
              <a:rPr lang="ru-RU" sz="3200" b="1" dirty="0"/>
              <a:t>По какой траектории Вам разрешено выполнить разворот?</a:t>
            </a:r>
          </a:p>
          <a:p>
            <a:r>
              <a:rPr lang="ru-RU" sz="2400" dirty="0"/>
              <a:t>1. Только по А.</a:t>
            </a:r>
          </a:p>
          <a:p>
            <a:r>
              <a:rPr lang="ru-RU" sz="2400" dirty="0"/>
              <a:t>2. Только по Б.</a:t>
            </a:r>
          </a:p>
          <a:p>
            <a:r>
              <a:rPr lang="ru-RU" sz="2400" dirty="0"/>
              <a:t>3. По любой из указанных.</a:t>
            </a:r>
          </a:p>
          <a:p>
            <a:pPr marL="0" indent="0">
              <a:buNone/>
            </a:pPr>
            <a:r>
              <a:rPr lang="ru-RU" sz="2400" dirty="0" smtClean="0"/>
              <a:t/>
            </a:r>
            <a:br>
              <a:rPr lang="ru-RU" sz="2400" dirty="0" smtClean="0"/>
            </a:br>
            <a:r>
              <a:rPr lang="ru-RU" dirty="0" smtClean="0"/>
              <a:t/>
            </a:r>
            <a:br>
              <a:rPr lang="ru-RU" dirty="0" smtClean="0"/>
            </a:br>
            <a:endParaRPr lang="ru-RU" dirty="0"/>
          </a:p>
        </p:txBody>
      </p:sp>
      <p:pic>
        <p:nvPicPr>
          <p:cNvPr id="409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666" y="109558"/>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272619" y="3406526"/>
            <a:ext cx="9662474" cy="313184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Выполняя разворот на этом перекрестке, Вам придется использовать для движения участок проезжей части, имеющий двустороннее движение. Речь идет о пересекаемой Вами проезжей части. На ней двустороннее движение. Если Вы поедете по траектории Б, то попадете навстречу легковому автомобилю слева. Поэтому, въезжая на перекресток, Вы можете продолжить движение только по правой стороне этого участка проезжей части (п. </a:t>
            </a:r>
            <a:r>
              <a:rPr lang="ru-RU" sz="2000" dirty="0">
                <a:hlinkClick r:id="rId3"/>
              </a:rPr>
              <a:t>1.4</a:t>
            </a:r>
            <a:r>
              <a:rPr lang="ru-RU" sz="2000" dirty="0"/>
              <a:t>), т.е. по траектории А</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p>
          <a:p>
            <a:r>
              <a:rPr lang="ru-RU" sz="2000" dirty="0"/>
              <a:t>Только по А.</a:t>
            </a:r>
          </a:p>
        </p:txBody>
      </p:sp>
      <p:sp>
        <p:nvSpPr>
          <p:cNvPr id="6" name="Управляющая кнопка: домой 5">
            <a:hlinkClick r:id="rId4" action="ppaction://hlinksldjump" highlightClick="1">
              <a:snd r:embed="rId5" name="click.wav"/>
            </a:hlinkClick>
          </p:cNvPr>
          <p:cNvSpPr/>
          <p:nvPr/>
        </p:nvSpPr>
        <p:spPr>
          <a:xfrm>
            <a:off x="11033288" y="5832206"/>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2655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8946" y="586402"/>
            <a:ext cx="9063070" cy="1280890"/>
          </a:xfrm>
        </p:spPr>
        <p:txBody>
          <a:bodyPr>
            <a:normAutofit fontScale="90000"/>
          </a:bodyPr>
          <a:lstStyle/>
          <a:p>
            <a:pPr algn="ctr"/>
            <a:r>
              <a:rPr lang="ru-RU" sz="3200" b="1" dirty="0"/>
              <a:t>Водитель обязан подавать сигналы световыми указателями поворота (рукой):</a:t>
            </a:r>
            <a:r>
              <a:rPr lang="ru-RU" sz="2000" b="1" dirty="0"/>
              <a:t/>
            </a:r>
            <a:br>
              <a:rPr lang="ru-RU" sz="2000" b="1" dirty="0"/>
            </a:br>
            <a:endParaRPr lang="ru-RU" sz="2000" dirty="0"/>
          </a:p>
        </p:txBody>
      </p:sp>
      <p:sp>
        <p:nvSpPr>
          <p:cNvPr id="3" name="Объект 2"/>
          <p:cNvSpPr>
            <a:spLocks noGrp="1"/>
          </p:cNvSpPr>
          <p:nvPr>
            <p:ph idx="1"/>
          </p:nvPr>
        </p:nvSpPr>
        <p:spPr/>
        <p:txBody>
          <a:bodyPr>
            <a:normAutofit/>
          </a:bodyPr>
          <a:lstStyle/>
          <a:p>
            <a:r>
              <a:rPr lang="ru-RU" sz="2400" dirty="0" smtClean="0"/>
              <a:t>1</a:t>
            </a:r>
            <a:r>
              <a:rPr lang="ru-RU" sz="2400" dirty="0"/>
              <a:t>. Перед началом движения или перестроением.</a:t>
            </a:r>
          </a:p>
          <a:p>
            <a:r>
              <a:rPr lang="ru-RU" sz="2400" dirty="0"/>
              <a:t>2. Перед поворотом или разворотом.</a:t>
            </a:r>
          </a:p>
          <a:p>
            <a:r>
              <a:rPr lang="ru-RU" sz="2400" dirty="0"/>
              <a:t>3. Перед остановкой.</a:t>
            </a:r>
          </a:p>
          <a:p>
            <a:r>
              <a:rPr lang="ru-RU" sz="2400" dirty="0"/>
              <a:t>4. Во всех перечисленных случаях.</a:t>
            </a:r>
          </a:p>
          <a:p>
            <a:endParaRPr lang="ru-RU" dirty="0"/>
          </a:p>
        </p:txBody>
      </p:sp>
      <p:sp>
        <p:nvSpPr>
          <p:cNvPr id="4" name="Прямоугольная выноска 3"/>
          <p:cNvSpPr/>
          <p:nvPr/>
        </p:nvSpPr>
        <p:spPr>
          <a:xfrm>
            <a:off x="2055042" y="2055043"/>
            <a:ext cx="9030879" cy="3234012"/>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(п. </a:t>
            </a:r>
            <a:r>
              <a:rPr lang="ru-RU" sz="2000" dirty="0">
                <a:hlinkClick r:id="rId2"/>
              </a:rPr>
              <a:t>8.1</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Во всех перечисленных случаях.</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95565" y="5835807"/>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11087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952106" y="2601796"/>
            <a:ext cx="10642863" cy="3311215"/>
          </a:xfrm>
        </p:spPr>
        <p:txBody>
          <a:bodyPr>
            <a:normAutofit/>
          </a:bodyPr>
          <a:lstStyle/>
          <a:p>
            <a:pPr marL="0" indent="0" algn="ctr">
              <a:buNone/>
            </a:pPr>
            <a:r>
              <a:rPr lang="ru-RU" sz="2800" b="1" dirty="0" smtClean="0"/>
              <a:t>Можно ли водителю легкового автомобиля выполнить опережение грузовых автомобилей вне населенного пункта по такой траектории?</a:t>
            </a:r>
          </a:p>
          <a:p>
            <a:r>
              <a:rPr lang="ru-RU" sz="2400" dirty="0" smtClean="0"/>
              <a:t>1. Можно.</a:t>
            </a:r>
          </a:p>
          <a:p>
            <a:r>
              <a:rPr lang="ru-RU" sz="2400" dirty="0" smtClean="0"/>
              <a:t>2. Можно, если скорость грузовых автомобилей менее 30 км/ч.</a:t>
            </a:r>
          </a:p>
          <a:p>
            <a:r>
              <a:rPr lang="ru-RU" sz="2400" dirty="0" smtClean="0"/>
              <a:t>3. Нельзя.</a:t>
            </a:r>
          </a:p>
        </p:txBody>
      </p:sp>
      <p:pic>
        <p:nvPicPr>
          <p:cNvPr id="6146"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957" y="150829"/>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688157" y="3817856"/>
            <a:ext cx="10397765" cy="268663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Вне населенных пунктов водители ТС должны вести их по возможности ближе к правому краю проезжей части. Однако можно последовательно опередить несколько ТС, следующих друг за другом на незначительной дистанции. Поскольку водитель легкового автомобиля приближается к перекрестку неравнозначных дорог, двигаясь по главной дороге (знак 2.3.1  «Пересечение со второстепенной дорогой»), имеющей 2 полосы для движения в данном направлении, то он может совершить опережение обоих грузовых автомобилей (п. 9.4</a:t>
            </a:r>
            <a:r>
              <a:rPr lang="ru-RU" dirty="0" smtClean="0"/>
              <a:t>).</a:t>
            </a:r>
          </a:p>
          <a:p>
            <a:r>
              <a:rPr lang="ru-RU" sz="2000" b="1" dirty="0" smtClean="0">
                <a:solidFill>
                  <a:srgbClr val="00B050"/>
                </a:solidFill>
              </a:rPr>
              <a:t>Правильный </a:t>
            </a:r>
            <a:r>
              <a:rPr lang="ru-RU" sz="2000" b="1" dirty="0">
                <a:solidFill>
                  <a:srgbClr val="00B050"/>
                </a:solidFill>
              </a:rPr>
              <a:t>ответ:</a:t>
            </a:r>
          </a:p>
          <a:p>
            <a:r>
              <a:rPr lang="ru-RU" sz="2000" dirty="0"/>
              <a:t>Можно.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85922" y="591301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53497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6180" y="2828040"/>
            <a:ext cx="11114203" cy="3516199"/>
          </a:xfrm>
        </p:spPr>
        <p:txBody>
          <a:bodyPr>
            <a:normAutofit/>
          </a:bodyPr>
          <a:lstStyle/>
          <a:p>
            <a:pPr marL="0" indent="0" algn="ctr">
              <a:buNone/>
            </a:pPr>
            <a:r>
              <a:rPr lang="ru-RU" sz="3200" b="1" dirty="0" smtClean="0"/>
              <a:t>При повороте направо Вы должны уступить дорогу:</a:t>
            </a:r>
          </a:p>
          <a:p>
            <a:r>
              <a:rPr lang="ru-RU" sz="2400" dirty="0" smtClean="0"/>
              <a:t>1. Только велосипедисту.</a:t>
            </a:r>
          </a:p>
          <a:p>
            <a:r>
              <a:rPr lang="ru-RU" sz="2400" dirty="0" smtClean="0"/>
              <a:t>2. Только пешеходам.</a:t>
            </a:r>
          </a:p>
          <a:p>
            <a:r>
              <a:rPr lang="ru-RU" sz="2400" dirty="0" smtClean="0"/>
              <a:t>3. Пешеходам и велосипедисту.</a:t>
            </a:r>
          </a:p>
          <a:p>
            <a:r>
              <a:rPr lang="ru-RU" sz="2400" dirty="0" smtClean="0"/>
              <a:t>4. Никому.</a:t>
            </a:r>
          </a:p>
        </p:txBody>
      </p:sp>
      <p:pic>
        <p:nvPicPr>
          <p:cNvPr id="8194"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787" y="144316"/>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659875" y="3505426"/>
            <a:ext cx="9398525" cy="226377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При повороте направо по разрешающему сигналу светофора Вы должны уступить дорогу как велосипедисту, так и пешеходам (п. 13.1</a:t>
            </a:r>
            <a:r>
              <a:rPr lang="ru-RU" dirty="0" smtClean="0"/>
              <a:t>).</a:t>
            </a:r>
          </a:p>
          <a:p>
            <a:endParaRPr lang="ru-RU" b="1" dirty="0">
              <a:solidFill>
                <a:srgbClr val="00B050"/>
              </a:solidFill>
            </a:endParaRPr>
          </a:p>
          <a:p>
            <a:r>
              <a:rPr lang="ru-RU" b="1" dirty="0">
                <a:solidFill>
                  <a:srgbClr val="00B050"/>
                </a:solidFill>
              </a:rPr>
              <a:t>Правильный ответ:</a:t>
            </a:r>
          </a:p>
          <a:p>
            <a:r>
              <a:rPr lang="ru-RU" dirty="0"/>
              <a:t>Пешеходам и велосипедисту.</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79748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8616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4133" y="954049"/>
            <a:ext cx="8911687" cy="1280890"/>
          </a:xfrm>
        </p:spPr>
        <p:txBody>
          <a:bodyPr>
            <a:normAutofit fontScale="90000"/>
          </a:bodyPr>
          <a:lstStyle/>
          <a:p>
            <a:pPr algn="ctr"/>
            <a:r>
              <a:rPr lang="ru-RU" b="1" dirty="0"/>
              <a:t>Какое значение имеет сигнал свистком, подаваемый регулировщиком?</a:t>
            </a:r>
            <a:r>
              <a:rPr lang="ru-RU" dirty="0"/>
              <a:t/>
            </a:r>
            <a:br>
              <a:rPr lang="ru-RU" dirty="0"/>
            </a:br>
            <a:endParaRPr lang="ru-RU" dirty="0"/>
          </a:p>
        </p:txBody>
      </p:sp>
      <p:sp>
        <p:nvSpPr>
          <p:cNvPr id="3" name="Объект 2"/>
          <p:cNvSpPr>
            <a:spLocks noGrp="1"/>
          </p:cNvSpPr>
          <p:nvPr>
            <p:ph idx="1"/>
          </p:nvPr>
        </p:nvSpPr>
        <p:spPr>
          <a:xfrm>
            <a:off x="2244133" y="2476415"/>
            <a:ext cx="8915400" cy="3777622"/>
          </a:xfrm>
        </p:spPr>
        <p:txBody>
          <a:bodyPr>
            <a:normAutofit/>
          </a:bodyPr>
          <a:lstStyle/>
          <a:p>
            <a:r>
              <a:rPr lang="ru-RU" sz="2400" dirty="0" smtClean="0"/>
              <a:t>Водитель должен немедленно остановится</a:t>
            </a:r>
          </a:p>
          <a:p>
            <a:r>
              <a:rPr lang="ru-RU" sz="2400" dirty="0" smtClean="0"/>
              <a:t>Водитель должен ускорить движение</a:t>
            </a:r>
          </a:p>
          <a:p>
            <a:r>
              <a:rPr lang="ru-RU" sz="2400" dirty="0" smtClean="0"/>
              <a:t>Сигнал подается только для привлечения участников движения</a:t>
            </a:r>
          </a:p>
          <a:p>
            <a:endParaRPr lang="ru-RU" sz="2400" dirty="0"/>
          </a:p>
        </p:txBody>
      </p:sp>
      <p:sp>
        <p:nvSpPr>
          <p:cNvPr id="4" name="Прямоугольная выноска 3"/>
          <p:cNvSpPr/>
          <p:nvPr/>
        </p:nvSpPr>
        <p:spPr>
          <a:xfrm>
            <a:off x="1875934" y="2476415"/>
            <a:ext cx="8832915" cy="243495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Сигнал свистком является дополнительным сигналом и используется регулировщиком только для привлечения внимания участников движения (п. </a:t>
            </a:r>
            <a:r>
              <a:rPr lang="ru-RU" sz="2000" dirty="0">
                <a:hlinkClick r:id="rId2"/>
              </a:rPr>
              <a:t>6.12</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Сигнал подается только для привлечения участников движения</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36665" y="5839257"/>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79165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1216" y="141402"/>
            <a:ext cx="10925666" cy="6641184"/>
          </a:xfrm>
        </p:spPr>
        <p:txBody>
          <a:bodyPr>
            <a:noAutofit/>
          </a:bodyPr>
          <a:lstStyle/>
          <a:p>
            <a:pPr algn="just"/>
            <a:r>
              <a:rPr lang="ru-RU" sz="1600" b="1" dirty="0"/>
              <a:t>Область применения:</a:t>
            </a:r>
            <a:r>
              <a:rPr lang="ru-RU" sz="1600" dirty="0"/>
              <a:t> внеурочная </a:t>
            </a:r>
            <a:r>
              <a:rPr lang="ru-RU" sz="1600" dirty="0" smtClean="0"/>
              <a:t>деятельность в 9-11классов.</a:t>
            </a:r>
            <a:r>
              <a:rPr lang="ru-RU" sz="1600" dirty="0"/>
              <a:t/>
            </a:r>
            <a:br>
              <a:rPr lang="ru-RU" sz="1600" dirty="0"/>
            </a:br>
            <a:r>
              <a:rPr lang="ru-RU" sz="1600" b="1" dirty="0"/>
              <a:t>Цель игры:</a:t>
            </a:r>
            <a:r>
              <a:rPr lang="ru-RU" sz="1600" dirty="0"/>
              <a:t> проверка, повторение и систематизация знаний о правилах дорожного </a:t>
            </a:r>
            <a:r>
              <a:rPr lang="ru-RU" sz="1600" dirty="0" smtClean="0"/>
              <a:t>движения.</a:t>
            </a:r>
            <a:r>
              <a:rPr lang="ru-RU" sz="1600" dirty="0"/>
              <a:t/>
            </a:r>
            <a:br>
              <a:rPr lang="ru-RU" sz="1600" dirty="0"/>
            </a:br>
            <a:r>
              <a:rPr lang="ru-RU" sz="1600" b="1" dirty="0"/>
              <a:t>Задачи:</a:t>
            </a:r>
            <a:r>
              <a:rPr lang="ru-RU" sz="1600" dirty="0"/>
              <a:t> развитие познавательного интереса у целевой группы; расширение кругозора; проверка знаний </a:t>
            </a:r>
            <a:r>
              <a:rPr lang="ru-RU" sz="1600" dirty="0" smtClean="0"/>
              <a:t>ПДД; знакомство со структурой и форматами вопросов теоретического экзамена на водительские права.</a:t>
            </a:r>
          </a:p>
          <a:p>
            <a:pPr algn="just"/>
            <a:r>
              <a:rPr lang="ru-RU" sz="1600" b="1" dirty="0" smtClean="0"/>
              <a:t>Актуальность:</a:t>
            </a:r>
            <a:r>
              <a:rPr lang="ru-RU" sz="1600" b="1" dirty="0"/>
              <a:t> </a:t>
            </a:r>
            <a:r>
              <a:rPr lang="ru-RU" sz="1600" dirty="0" smtClean="0"/>
              <a:t>профилактики </a:t>
            </a:r>
            <a:r>
              <a:rPr lang="ru-RU" sz="1600" dirty="0"/>
              <a:t>детского </a:t>
            </a:r>
            <a:r>
              <a:rPr lang="ru-RU" sz="1600" dirty="0" err="1" smtClean="0"/>
              <a:t>дорожно</a:t>
            </a:r>
            <a:r>
              <a:rPr lang="ru-RU" sz="1600" dirty="0" smtClean="0"/>
              <a:t> - </a:t>
            </a:r>
            <a:r>
              <a:rPr lang="ru-RU" sz="1600" dirty="0"/>
              <a:t>транспортного травматизма обусловлена высокими статистическими показателями ДТП </a:t>
            </a:r>
            <a:r>
              <a:rPr lang="ru-RU" sz="1600" dirty="0" smtClean="0"/>
              <a:t>с участием </a:t>
            </a:r>
            <a:r>
              <a:rPr lang="ru-RU" sz="1600" dirty="0"/>
              <a:t>детей и </a:t>
            </a:r>
            <a:r>
              <a:rPr lang="ru-RU" sz="1600" dirty="0" smtClean="0"/>
              <a:t>подростков. Большинство учеников старший школы планируют получение водительских прав, некоторые уже имеют опыт управления ТС, поэтому важно в этом возрасте рассматривать ПДД от  лица разных участников дорожного движения (водитель, пешеход, пассажир и </a:t>
            </a:r>
            <a:r>
              <a:rPr lang="ru-RU" sz="1600" dirty="0" err="1" smtClean="0"/>
              <a:t>т,д</a:t>
            </a:r>
            <a:r>
              <a:rPr lang="ru-RU" sz="1600" dirty="0" smtClean="0"/>
              <a:t>.). Категории тем в презентации подобраны исходя из их </a:t>
            </a:r>
            <a:r>
              <a:rPr lang="ru-RU" sz="1600" dirty="0"/>
              <a:t>практической </a:t>
            </a:r>
            <a:r>
              <a:rPr lang="ru-RU" sz="1600" dirty="0" smtClean="0"/>
              <a:t>значимости и  интересов старших школьников.</a:t>
            </a:r>
            <a:endParaRPr lang="ru-RU" sz="1600" b="1" dirty="0" smtClean="0"/>
          </a:p>
          <a:p>
            <a:pPr algn="just"/>
            <a:r>
              <a:rPr lang="ru-RU" sz="1600" b="1" dirty="0" smtClean="0"/>
              <a:t>Правила </a:t>
            </a:r>
            <a:r>
              <a:rPr lang="ru-RU" sz="1600" b="1" dirty="0"/>
              <a:t>игры:</a:t>
            </a:r>
            <a:r>
              <a:rPr lang="ru-RU" sz="1600" dirty="0"/>
              <a:t> Участники делятся </a:t>
            </a:r>
            <a:r>
              <a:rPr lang="ru-RU" sz="1600" dirty="0" smtClean="0"/>
              <a:t>на 2 </a:t>
            </a:r>
            <a:r>
              <a:rPr lang="ru-RU" sz="1600" dirty="0"/>
              <a:t>команды. Побеждает та, которая набрала наибольшее количество </a:t>
            </a:r>
            <a:r>
              <a:rPr lang="ru-RU" sz="1600" dirty="0" smtClean="0"/>
              <a:t>очков. Командам </a:t>
            </a:r>
            <a:r>
              <a:rPr lang="ru-RU" sz="1600" dirty="0"/>
              <a:t>предлагается </a:t>
            </a:r>
            <a:r>
              <a:rPr lang="ru-RU" sz="1600" dirty="0" smtClean="0"/>
              <a:t>5 тем, каждая из которых включает </a:t>
            </a:r>
            <a:r>
              <a:rPr lang="ru-RU" sz="1600" dirty="0"/>
              <a:t>в себя </a:t>
            </a:r>
            <a:r>
              <a:rPr lang="ru-RU" sz="1600" dirty="0" smtClean="0"/>
              <a:t>5 </a:t>
            </a:r>
            <a:r>
              <a:rPr lang="ru-RU" sz="1600" dirty="0"/>
              <a:t>вопросов. Вопросы оцениваются от 10 до 50 баллов, в зависимости от степени сложности. Члены </a:t>
            </a:r>
            <a:r>
              <a:rPr lang="ru-RU" sz="1600" dirty="0" smtClean="0"/>
              <a:t>команды или капитан </a:t>
            </a:r>
            <a:r>
              <a:rPr lang="ru-RU" sz="1600" dirty="0"/>
              <a:t>выбирают тему, затем вопрос. Вопросы </a:t>
            </a:r>
            <a:r>
              <a:rPr lang="ru-RU" sz="1600" dirty="0" smtClean="0"/>
              <a:t>задаются командам поочерёдно. </a:t>
            </a:r>
            <a:r>
              <a:rPr lang="ru-RU" sz="1600" dirty="0"/>
              <a:t>На обдумывание команде даётся 1 минута. Если ответ верный, то команда получает определённое количество баллов, а если нет, </a:t>
            </a:r>
            <a:r>
              <a:rPr lang="ru-RU" sz="1600" dirty="0" smtClean="0"/>
              <a:t>то проходит общее обсуждение командами вопроса. </a:t>
            </a:r>
          </a:p>
          <a:p>
            <a:pPr algn="just"/>
            <a:r>
              <a:rPr lang="ru-RU" sz="1600" b="1" dirty="0" smtClean="0"/>
              <a:t>Использование презентации: </a:t>
            </a:r>
            <a:r>
              <a:rPr lang="ru-RU" sz="1600" dirty="0" smtClean="0"/>
              <a:t>Для перехода  к нужному вопросу, ведущий кликает на выбранную категорию и количество баллов, по средствам гиперссылки происходит переход на нужный слайд. Ведущий зачитывает вопрос и варианты ответов, для проверки ответа необходимо кликнуть на слайд, после чего появляется комментарий по вопросу из правил ПДД и правильный ответ. Для того чтобы вернуться к игровому полю, ведущему необходимо кликнуть  на домик в правом нижнем углу. Вопросы, которые уже были выбраны меняют цвет.</a:t>
            </a:r>
          </a:p>
          <a:p>
            <a:pPr marL="0" indent="0">
              <a:buNone/>
            </a:pPr>
            <a:r>
              <a:rPr lang="ru-RU" sz="1600" dirty="0"/>
              <a:t> </a:t>
            </a:r>
            <a:r>
              <a:rPr lang="ru-RU" sz="1600" dirty="0" smtClean="0"/>
              <a:t>    </a:t>
            </a:r>
            <a:r>
              <a:rPr lang="ru-RU" sz="1600" i="1" dirty="0" smtClean="0"/>
              <a:t>Презентация может быть использована для самостоятельного повторения  обучающимися ПДД.</a:t>
            </a:r>
            <a:endParaRPr lang="ru-RU" sz="1600" i="1" dirty="0"/>
          </a:p>
        </p:txBody>
      </p:sp>
    </p:spTree>
    <p:extLst>
      <p:ext uri="{BB962C8B-B14F-4D97-AF65-F5344CB8AC3E}">
        <p14:creationId xmlns:p14="http://schemas.microsoft.com/office/powerpoint/2010/main" val="4054616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950166"/>
          </a:xfrm>
        </p:spPr>
        <p:txBody>
          <a:bodyPr>
            <a:normAutofit fontScale="90000"/>
          </a:bodyPr>
          <a:lstStyle/>
          <a:p>
            <a:pPr algn="ctr"/>
            <a:r>
              <a:rPr lang="ru-RU" b="1" dirty="0"/>
              <a:t>Что означает мигание зеленого сигнала светофора?</a:t>
            </a:r>
            <a:r>
              <a:rPr lang="ru-RU" sz="3200" dirty="0"/>
              <a:t/>
            </a:r>
            <a:br>
              <a:rPr lang="ru-RU" sz="3200" dirty="0"/>
            </a:br>
            <a:endParaRPr lang="ru-RU" sz="3200" dirty="0"/>
          </a:p>
        </p:txBody>
      </p:sp>
      <p:sp>
        <p:nvSpPr>
          <p:cNvPr id="3" name="Объект 2"/>
          <p:cNvSpPr>
            <a:spLocks noGrp="1"/>
          </p:cNvSpPr>
          <p:nvPr>
            <p:ph idx="1"/>
          </p:nvPr>
        </p:nvSpPr>
        <p:spPr/>
        <p:txBody>
          <a:bodyPr>
            <a:normAutofit/>
          </a:bodyPr>
          <a:lstStyle/>
          <a:p>
            <a:r>
              <a:rPr lang="ru-RU" sz="2400" dirty="0" smtClean="0"/>
              <a:t>1. Предупреждает о неисправности светофора.</a:t>
            </a:r>
          </a:p>
          <a:p>
            <a:r>
              <a:rPr lang="ru-RU" sz="2400" dirty="0" smtClean="0"/>
              <a:t>2. Разрешает движение и информирует о том, что вскоре будет включен запрещающий сигнал.</a:t>
            </a:r>
          </a:p>
          <a:p>
            <a:r>
              <a:rPr lang="ru-RU" sz="2400" dirty="0" smtClean="0"/>
              <a:t>3. Запрещает дальнейшее движение.</a:t>
            </a:r>
          </a:p>
          <a:p>
            <a:endParaRPr lang="ru-RU" sz="2400" dirty="0"/>
          </a:p>
        </p:txBody>
      </p:sp>
      <p:sp>
        <p:nvSpPr>
          <p:cNvPr id="4" name="Прямоугольная выноска 3"/>
          <p:cNvSpPr/>
          <p:nvPr/>
        </p:nvSpPr>
        <p:spPr>
          <a:xfrm>
            <a:off x="1775372" y="2133601"/>
            <a:ext cx="9188001" cy="29474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Для информирования водителей о предстоящей смене зеленого сигнала светофора на желтый Правилами предусмотрена возможность мигания зеленого сигнала. Этот сигнал разрешает движение ТС (п. 6.2). Длительность мигания при этом должна составлять 3 сек</a:t>
            </a:r>
            <a:r>
              <a:rPr lang="ru-RU" sz="2000" dirty="0" smtClean="0"/>
              <a:t>.</a:t>
            </a:r>
          </a:p>
          <a:p>
            <a:endParaRPr lang="ru-RU" sz="2000" dirty="0"/>
          </a:p>
          <a:p>
            <a:r>
              <a:rPr lang="ru-RU" sz="2000" b="1" dirty="0">
                <a:solidFill>
                  <a:srgbClr val="00B050"/>
                </a:solidFill>
              </a:rPr>
              <a:t>Правильный ответ:</a:t>
            </a:r>
          </a:p>
          <a:p>
            <a:r>
              <a:rPr lang="ru-RU" sz="2000" dirty="0"/>
              <a:t>Разрешает движение и информирует о том, что вскоре будет включен запрещающий сигнал.</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995565" y="591122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4375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12380" y="2659701"/>
            <a:ext cx="10241420" cy="3517262"/>
          </a:xfrm>
        </p:spPr>
        <p:txBody>
          <a:bodyPr>
            <a:normAutofit/>
          </a:bodyPr>
          <a:lstStyle/>
          <a:p>
            <a:pPr marL="0" indent="0" algn="ctr">
              <a:buNone/>
            </a:pPr>
            <a:r>
              <a:rPr lang="ru-RU" sz="3200" b="1" dirty="0" smtClean="0"/>
              <a:t>В каких направлениях Вам разрешается продолжить движение?</a:t>
            </a:r>
          </a:p>
          <a:p>
            <a:r>
              <a:rPr lang="ru-RU" sz="2400" dirty="0" smtClean="0"/>
              <a:t>Налево и в обратном направлении</a:t>
            </a:r>
          </a:p>
          <a:p>
            <a:r>
              <a:rPr lang="ru-RU" sz="2400" dirty="0" smtClean="0"/>
              <a:t>Прямо и налево</a:t>
            </a:r>
          </a:p>
          <a:p>
            <a:r>
              <a:rPr lang="ru-RU" sz="2400" dirty="0" smtClean="0"/>
              <a:t>Только на лево</a:t>
            </a:r>
            <a:endParaRPr lang="ru-RU" sz="2400" dirty="0"/>
          </a:p>
          <a:p>
            <a:endParaRPr lang="ru-RU" sz="2400" dirty="0" smtClean="0"/>
          </a:p>
          <a:p>
            <a:endParaRPr lang="ru-RU" sz="2400" dirty="0"/>
          </a:p>
          <a:p>
            <a:pPr marL="0" indent="0">
              <a:buNone/>
            </a:pPr>
            <a:endParaRPr lang="ru-RU" sz="2400" dirty="0" smtClean="0"/>
          </a:p>
          <a:p>
            <a:endParaRPr lang="ru-RU" dirty="0" smtClean="0"/>
          </a:p>
          <a:p>
            <a:endParaRPr lang="ru-RU" dirty="0"/>
          </a:p>
        </p:txBody>
      </p:sp>
      <p:pic>
        <p:nvPicPr>
          <p:cNvPr id="10242"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854" y="6890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12380" y="3318236"/>
            <a:ext cx="8748057" cy="297886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Дополнительная секция с включенным сигналом в виде зеленой стрелки, знак 5.15.1  "Направления движения по полосам" и разметка 1.18  разрешают Вам с правой полосы только поворот налево. Движение прямо запрещает красный сигнал светофора, а разворот запрещен, так как правила предписывают производить разворот только с крайней левой полосы (п. 8.5). Поворот направо запрещен при любом сигнале</a:t>
            </a:r>
            <a:r>
              <a:rPr lang="ru-RU" sz="2000" dirty="0" smtClean="0"/>
              <a:t>.</a:t>
            </a:r>
            <a:endParaRPr lang="ru-RU" sz="2000" dirty="0"/>
          </a:p>
          <a:p>
            <a:r>
              <a:rPr lang="ru-RU" sz="2000" b="1" dirty="0">
                <a:solidFill>
                  <a:srgbClr val="00B050"/>
                </a:solidFill>
              </a:rPr>
              <a:t>Правильный ответ:</a:t>
            </a:r>
          </a:p>
          <a:p>
            <a:r>
              <a:rPr lang="ru-RU" sz="2000" dirty="0"/>
              <a:t>Только на лево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882325"/>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9817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0581" y="188536"/>
            <a:ext cx="10624009" cy="1716464"/>
          </a:xfrm>
        </p:spPr>
        <p:txBody>
          <a:bodyPr>
            <a:normAutofit fontScale="90000"/>
          </a:bodyPr>
          <a:lstStyle/>
          <a:p>
            <a:pPr algn="ctr"/>
            <a:r>
              <a:rPr lang="ru-RU" b="1" dirty="0"/>
              <a:t>Разрешается ли водителю продолжить движение после переключения зеленого сигнала светофора на желтый, если возможно остановиться перед перекрестком, только применив экстренное торможение?</a:t>
            </a:r>
            <a:r>
              <a:rPr lang="ru-RU" sz="2400" dirty="0"/>
              <a:t/>
            </a:r>
            <a:br>
              <a:rPr lang="ru-RU" sz="2400" dirty="0"/>
            </a:br>
            <a:endParaRPr lang="ru-RU" sz="2400" dirty="0"/>
          </a:p>
        </p:txBody>
      </p:sp>
      <p:sp>
        <p:nvSpPr>
          <p:cNvPr id="3" name="Объект 2"/>
          <p:cNvSpPr>
            <a:spLocks noGrp="1"/>
          </p:cNvSpPr>
          <p:nvPr>
            <p:ph idx="1"/>
          </p:nvPr>
        </p:nvSpPr>
        <p:spPr>
          <a:xfrm>
            <a:off x="2324885" y="2802903"/>
            <a:ext cx="8915400" cy="3777622"/>
          </a:xfrm>
        </p:spPr>
        <p:txBody>
          <a:bodyPr>
            <a:normAutofit/>
          </a:bodyPr>
          <a:lstStyle/>
          <a:p>
            <a:r>
              <a:rPr lang="ru-RU" sz="2400" dirty="0" smtClean="0"/>
              <a:t>Разрешается</a:t>
            </a:r>
          </a:p>
          <a:p>
            <a:r>
              <a:rPr lang="ru-RU" sz="2400" dirty="0" smtClean="0"/>
              <a:t>Разрешается, если водитель намерен проехать перекресток только в прямом направлении</a:t>
            </a:r>
          </a:p>
          <a:p>
            <a:r>
              <a:rPr lang="ru-RU" sz="2400" dirty="0" smtClean="0"/>
              <a:t>Запрещается</a:t>
            </a:r>
          </a:p>
          <a:p>
            <a:endParaRPr lang="ru-RU" sz="2400" dirty="0"/>
          </a:p>
        </p:txBody>
      </p:sp>
      <p:sp>
        <p:nvSpPr>
          <p:cNvPr id="4" name="Прямоугольная выноска 3"/>
          <p:cNvSpPr/>
          <p:nvPr/>
        </p:nvSpPr>
        <p:spPr>
          <a:xfrm>
            <a:off x="2059756" y="2802903"/>
            <a:ext cx="9445657" cy="2622223"/>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Правила разрешают продолжить движение через перекресток, если при включении желтого сигнала водитель не может остановиться перед стоп-линией (знак 6.16  ) или перед пересекаемой проезжей частью без применения экстренного торможения (п. 6.14</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Разрешается</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996366" y="5908249"/>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64283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68924" y="2801103"/>
            <a:ext cx="10184876" cy="3375860"/>
          </a:xfrm>
        </p:spPr>
        <p:txBody>
          <a:bodyPr>
            <a:normAutofit/>
          </a:bodyPr>
          <a:lstStyle/>
          <a:p>
            <a:pPr marL="0" indent="0" algn="ctr">
              <a:buNone/>
            </a:pPr>
            <a:r>
              <a:rPr lang="ru-RU" sz="3200" b="1" dirty="0"/>
              <a:t>Вам разрешается движение</a:t>
            </a:r>
            <a:r>
              <a:rPr lang="ru-RU" sz="3200" b="1" dirty="0" smtClean="0"/>
              <a:t>:</a:t>
            </a:r>
          </a:p>
          <a:p>
            <a:r>
              <a:rPr lang="ru-RU" sz="2400" dirty="0" smtClean="0"/>
              <a:t>Только прямо</a:t>
            </a:r>
          </a:p>
          <a:p>
            <a:r>
              <a:rPr lang="ru-RU" sz="2400" dirty="0" smtClean="0"/>
              <a:t>Прямо и направо</a:t>
            </a:r>
          </a:p>
          <a:p>
            <a:r>
              <a:rPr lang="ru-RU" sz="2400" dirty="0" smtClean="0"/>
              <a:t>В любом направлении</a:t>
            </a:r>
          </a:p>
          <a:p>
            <a:endParaRPr lang="ru-RU" sz="2400" dirty="0" smtClean="0"/>
          </a:p>
          <a:p>
            <a:endParaRPr lang="ru-RU" dirty="0"/>
          </a:p>
        </p:txBody>
      </p:sp>
      <p:pic>
        <p:nvPicPr>
          <p:cNvPr id="1229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7" y="9718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68924" y="3464450"/>
            <a:ext cx="9766169" cy="293635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Руководствуясь сигналами светофора, Вы могли бы продолжить движение только направо (п. </a:t>
            </a:r>
            <a:r>
              <a:rPr lang="ru-RU" sz="2000" dirty="0">
                <a:hlinkClick r:id="rId3"/>
              </a:rPr>
              <a:t>6.3</a:t>
            </a:r>
            <a:r>
              <a:rPr lang="ru-RU" sz="2000" dirty="0"/>
              <a:t>). Однако в данной ситуации следует выполнять требования сигналов регулировщика (п. </a:t>
            </a:r>
            <a:r>
              <a:rPr lang="ru-RU" sz="2000" dirty="0">
                <a:hlinkClick r:id="rId4"/>
              </a:rPr>
              <a:t>6.15</a:t>
            </a:r>
            <a:r>
              <a:rPr lang="ru-RU" sz="2000" dirty="0"/>
              <a:t>). Когда правая рука регулировщика вытянута вперед, то со стороны его левого бока Вы с учетом своего расположения на проезжей части можете продолжить движение не только направо, но и в прямом направлении (п. </a:t>
            </a:r>
            <a:r>
              <a:rPr lang="ru-RU" sz="2000" dirty="0">
                <a:hlinkClick r:id="rId5"/>
              </a:rPr>
              <a:t>6.10</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Прямо и направо</a:t>
            </a:r>
          </a:p>
          <a:p>
            <a:pPr algn="ctr"/>
            <a:endParaRPr lang="ru-RU" dirty="0"/>
          </a:p>
        </p:txBody>
      </p:sp>
      <p:sp>
        <p:nvSpPr>
          <p:cNvPr id="6" name="Управляющая кнопка: домой 5">
            <a:hlinkClick r:id="rId6" action="ppaction://hlinksldjump" highlightClick="1">
              <a:snd r:embed="rId7" name="click.wav"/>
            </a:hlinkClick>
          </p:cNvPr>
          <p:cNvSpPr/>
          <p:nvPr/>
        </p:nvSpPr>
        <p:spPr>
          <a:xfrm>
            <a:off x="11054107" y="587410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177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27142" y="2819957"/>
            <a:ext cx="9447229" cy="3221038"/>
          </a:xfrm>
        </p:spPr>
        <p:txBody>
          <a:bodyPr>
            <a:normAutofit/>
          </a:bodyPr>
          <a:lstStyle/>
          <a:p>
            <a:pPr marL="0" indent="0" algn="ctr">
              <a:buNone/>
            </a:pPr>
            <a:r>
              <a:rPr lang="ru-RU" sz="3200" b="1" dirty="0" smtClean="0"/>
              <a:t>С какой максимальной скоростью можно продолжить движение за знаком?</a:t>
            </a:r>
          </a:p>
          <a:p>
            <a:r>
              <a:rPr lang="ru-RU" sz="2400" dirty="0" smtClean="0"/>
              <a:t>1. 60 км/ч.</a:t>
            </a:r>
          </a:p>
          <a:p>
            <a:r>
              <a:rPr lang="ru-RU" sz="2400" dirty="0" smtClean="0"/>
              <a:t>2. 50 км/ч.</a:t>
            </a:r>
          </a:p>
          <a:p>
            <a:r>
              <a:rPr lang="ru-RU" sz="2400" dirty="0" smtClean="0"/>
              <a:t>3. 30 км/ч.</a:t>
            </a:r>
          </a:p>
          <a:p>
            <a:r>
              <a:rPr lang="ru-RU" sz="2400" dirty="0" smtClean="0"/>
              <a:t>4. 20 км/ч.</a:t>
            </a:r>
          </a:p>
        </p:txBody>
      </p:sp>
      <p:pic>
        <p:nvPicPr>
          <p:cNvPr id="921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167" y="22915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527142" y="3912124"/>
            <a:ext cx="9096866" cy="248988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Знак 5.21  «Жилая зона» показывает, что Вы въезжаете на территорию, где скорость не должна превышать 20 км/ч (п. 10.2</a:t>
            </a:r>
            <a:r>
              <a:rPr lang="ru-RU" dirty="0" smtClean="0"/>
              <a:t>).</a:t>
            </a:r>
          </a:p>
          <a:p>
            <a:endParaRPr lang="ru-RU" dirty="0"/>
          </a:p>
          <a:p>
            <a:r>
              <a:rPr lang="ru-RU" b="1" dirty="0">
                <a:solidFill>
                  <a:srgbClr val="00B050"/>
                </a:solidFill>
              </a:rPr>
              <a:t>Правильный ответ:</a:t>
            </a:r>
          </a:p>
          <a:p>
            <a:r>
              <a:rPr lang="ru-RU" dirty="0"/>
              <a:t>20 км/ч.</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898957" y="5806720"/>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48506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95167" y="2557037"/>
            <a:ext cx="9949206" cy="3355975"/>
          </a:xfrm>
        </p:spPr>
        <p:txBody>
          <a:bodyPr>
            <a:normAutofit/>
          </a:bodyPr>
          <a:lstStyle/>
          <a:p>
            <a:pPr marL="0" indent="0" algn="ctr">
              <a:buNone/>
            </a:pPr>
            <a:r>
              <a:rPr lang="ru-RU" sz="3200" b="1" dirty="0" smtClean="0"/>
              <a:t>С какой скоростью Вы можете продолжить движение вне населенного пункта по левой полосе на легковом автомобиле?</a:t>
            </a:r>
          </a:p>
          <a:p>
            <a:r>
              <a:rPr lang="ru-RU" sz="2400" dirty="0" smtClean="0"/>
              <a:t>1. Не более 50 км/ч.</a:t>
            </a:r>
          </a:p>
          <a:p>
            <a:r>
              <a:rPr lang="ru-RU" sz="2400" dirty="0" smtClean="0"/>
              <a:t>2. Не менее 50 км/ч и не более 70 км/ч.</a:t>
            </a:r>
          </a:p>
          <a:p>
            <a:r>
              <a:rPr lang="ru-RU" sz="2400" dirty="0" smtClean="0"/>
              <a:t>3. Не менее 50 км/ч и не более 90 км/ч.</a:t>
            </a:r>
          </a:p>
          <a:p>
            <a:endParaRPr lang="ru-RU" dirty="0"/>
          </a:p>
        </p:txBody>
      </p:sp>
      <p:pic>
        <p:nvPicPr>
          <p:cNvPr id="5122"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7" y="7381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395167" y="4034672"/>
            <a:ext cx="9389097" cy="245096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dirty="0"/>
              <a:t>Знак 4.6  «Ограничение минимальной скорости» и табличка 8.14  «Полоса движения» предписывают двигаться по левой полосе со скоростью не менее 50 км/ч. Однако при этом на дороге вне населенного пункта, не относящейся к автомагистрали, Вы не имеете права развивать скорость на легковом автомобиле более 90 км/ч (п. 10.3</a:t>
            </a:r>
            <a:r>
              <a:rPr lang="ru-RU" dirty="0" smtClean="0"/>
              <a:t>).</a:t>
            </a:r>
          </a:p>
          <a:p>
            <a:endParaRPr lang="ru-RU" sz="2000" dirty="0"/>
          </a:p>
          <a:p>
            <a:r>
              <a:rPr lang="ru-RU" sz="2000" b="1" dirty="0">
                <a:solidFill>
                  <a:srgbClr val="00B050"/>
                </a:solidFill>
              </a:rPr>
              <a:t>Правильный ответ:</a:t>
            </a:r>
          </a:p>
          <a:p>
            <a:r>
              <a:rPr lang="ru-RU" sz="2000" dirty="0"/>
              <a:t>Не менее 50 км/ч и не более 90 км/ч.</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0995565" y="591301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503186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838" y="171624"/>
            <a:ext cx="10190374" cy="1280890"/>
          </a:xfrm>
        </p:spPr>
        <p:txBody>
          <a:bodyPr>
            <a:normAutofit fontScale="90000"/>
          </a:bodyPr>
          <a:lstStyle/>
          <a:p>
            <a:pPr algn="ctr"/>
            <a:r>
              <a:rPr lang="ru-RU" b="1" dirty="0"/>
              <a:t>С какой скоростью мотоциклам разрешается движение вне населенных пунктов на автомагистралях?</a:t>
            </a:r>
            <a:br>
              <a:rPr lang="ru-RU" b="1" dirty="0"/>
            </a:br>
            <a:endParaRPr lang="ru-RU" dirty="0"/>
          </a:p>
        </p:txBody>
      </p:sp>
      <p:sp>
        <p:nvSpPr>
          <p:cNvPr id="3" name="Объект 2"/>
          <p:cNvSpPr>
            <a:spLocks noGrp="1"/>
          </p:cNvSpPr>
          <p:nvPr>
            <p:ph idx="1"/>
          </p:nvPr>
        </p:nvSpPr>
        <p:spPr>
          <a:xfrm>
            <a:off x="4700817" y="1970202"/>
            <a:ext cx="5753509" cy="3761910"/>
          </a:xfrm>
        </p:spPr>
        <p:txBody>
          <a:bodyPr>
            <a:normAutofit/>
          </a:bodyPr>
          <a:lstStyle/>
          <a:p>
            <a:r>
              <a:rPr lang="ru-RU" sz="2400" dirty="0" smtClean="0"/>
              <a:t>Не более 90 км/ч</a:t>
            </a:r>
          </a:p>
          <a:p>
            <a:r>
              <a:rPr lang="ru-RU" sz="2400" dirty="0" smtClean="0"/>
              <a:t>Не более 110 км/ч</a:t>
            </a:r>
          </a:p>
          <a:p>
            <a:r>
              <a:rPr lang="ru-RU" sz="2400" dirty="0" smtClean="0"/>
              <a:t>Не более 130 км/ч</a:t>
            </a:r>
            <a:endParaRPr lang="ru-RU" sz="2400" dirty="0"/>
          </a:p>
          <a:p>
            <a:endParaRPr lang="ru-RU" sz="4000" dirty="0"/>
          </a:p>
        </p:txBody>
      </p:sp>
      <p:sp>
        <p:nvSpPr>
          <p:cNvPr id="4" name="Прямоугольная выноска 3"/>
          <p:cNvSpPr/>
          <p:nvPr/>
        </p:nvSpPr>
        <p:spPr>
          <a:xfrm>
            <a:off x="2718899" y="1970202"/>
            <a:ext cx="7650585" cy="3456015"/>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smtClean="0"/>
              <a:t>Вне населенных пунктов разрешается движение мотоциклам на автомагистралях со скоростью не более 110 км/ч (п. </a:t>
            </a:r>
            <a:r>
              <a:rPr lang="ru-RU" sz="2000" dirty="0" smtClean="0">
                <a:hlinkClick r:id="rId2"/>
              </a:rPr>
              <a:t>10.3</a:t>
            </a:r>
            <a:r>
              <a:rPr lang="ru-RU" sz="2000" dirty="0" smtClean="0"/>
              <a:t>).</a:t>
            </a:r>
          </a:p>
          <a:p>
            <a:endParaRPr lang="ru-RU" sz="2000" dirty="0" smtClean="0"/>
          </a:p>
          <a:p>
            <a:r>
              <a:rPr lang="ru-RU" sz="2000" b="1" dirty="0" smtClean="0">
                <a:solidFill>
                  <a:srgbClr val="00B050"/>
                </a:solidFill>
              </a:rPr>
              <a:t>Правильный ответ:</a:t>
            </a:r>
          </a:p>
          <a:p>
            <a:r>
              <a:rPr lang="ru-RU" sz="2000" dirty="0" smtClean="0">
                <a:solidFill>
                  <a:schemeClr val="tx1"/>
                </a:solidFill>
              </a:rPr>
              <a:t>Не более 110 км/ч</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878532" y="573211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9150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t>Что должно иметь решающее значение при выборе водителем скорости движения в темное время суток?</a:t>
            </a:r>
            <a:br>
              <a:rPr lang="ru-RU" sz="3200" b="1" dirty="0"/>
            </a:br>
            <a:endParaRPr lang="ru-RU" sz="3200" b="1" dirty="0"/>
          </a:p>
        </p:txBody>
      </p:sp>
      <p:sp>
        <p:nvSpPr>
          <p:cNvPr id="3" name="Объект 2"/>
          <p:cNvSpPr>
            <a:spLocks noGrp="1"/>
          </p:cNvSpPr>
          <p:nvPr>
            <p:ph idx="1"/>
          </p:nvPr>
        </p:nvSpPr>
        <p:spPr/>
        <p:txBody>
          <a:bodyPr>
            <a:normAutofit/>
          </a:bodyPr>
          <a:lstStyle/>
          <a:p>
            <a:r>
              <a:rPr lang="ru-RU" sz="2400" dirty="0" smtClean="0"/>
              <a:t>Условия видимости</a:t>
            </a:r>
          </a:p>
          <a:p>
            <a:r>
              <a:rPr lang="ru-RU" sz="2400" dirty="0" smtClean="0"/>
              <a:t>Максимальная конструктивная скорость, установленная технической характеристикой используемого технического средства</a:t>
            </a:r>
          </a:p>
          <a:p>
            <a:r>
              <a:rPr lang="ru-RU" sz="2400" dirty="0" smtClean="0"/>
              <a:t>Придельные ограничения скорости установленные Правилами</a:t>
            </a:r>
          </a:p>
          <a:p>
            <a:endParaRPr lang="ru-RU" sz="2400" b="1" dirty="0" smtClean="0"/>
          </a:p>
          <a:p>
            <a:endParaRPr lang="ru-RU" sz="2400" dirty="0"/>
          </a:p>
        </p:txBody>
      </p:sp>
      <p:sp>
        <p:nvSpPr>
          <p:cNvPr id="4" name="Прямоугольная выноска 3"/>
          <p:cNvSpPr/>
          <p:nvPr/>
        </p:nvSpPr>
        <p:spPr>
          <a:xfrm>
            <a:off x="2724346" y="2225343"/>
            <a:ext cx="8645131" cy="290283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Двигаясь в темное время суток с предельно допустимой скоростью, водитель при возникновении опасности может не успеть остановиться в пределах освещаемого фарами участка дороги. Поэтому ночью условия видимости имеют решающее значение при выборе скорости (п. 10.1</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Условия видимости</a:t>
            </a:r>
          </a:p>
          <a:p>
            <a:pPr algn="ctr"/>
            <a:endParaRPr lang="ru-RU" dirty="0"/>
          </a:p>
        </p:txBody>
      </p:sp>
      <p:sp>
        <p:nvSpPr>
          <p:cNvPr id="5" name="Управляющая кнопка: домой 4">
            <a:hlinkClick r:id="rId2" action="ppaction://hlinksldjump" highlightClick="1">
              <a:snd r:embed="rId3" name="click.wav"/>
            </a:hlinkClick>
          </p:cNvPr>
          <p:cNvSpPr/>
          <p:nvPr/>
        </p:nvSpPr>
        <p:spPr>
          <a:xfrm>
            <a:off x="10860430" y="572504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18570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29179" y="2818613"/>
            <a:ext cx="10024620" cy="3942811"/>
          </a:xfrm>
        </p:spPr>
        <p:txBody>
          <a:bodyPr>
            <a:normAutofit/>
          </a:bodyPr>
          <a:lstStyle/>
          <a:p>
            <a:pPr marL="0" indent="0" algn="ctr">
              <a:buNone/>
            </a:pPr>
            <a:r>
              <a:rPr lang="ru-RU" sz="3200" b="1" dirty="0"/>
              <a:t>По какой полосе Вы имеете право двигаться с максимальной разрешенной скоростью вне населенных пунктов</a:t>
            </a:r>
            <a:r>
              <a:rPr lang="ru-RU" sz="3200" b="1" dirty="0" smtClean="0"/>
              <a:t>?</a:t>
            </a:r>
          </a:p>
          <a:p>
            <a:r>
              <a:rPr lang="ru-RU" sz="2400" dirty="0" smtClean="0"/>
              <a:t>Только по левой</a:t>
            </a:r>
          </a:p>
          <a:p>
            <a:r>
              <a:rPr lang="ru-RU" sz="2400" dirty="0" smtClean="0"/>
              <a:t>Только по правой</a:t>
            </a:r>
          </a:p>
          <a:p>
            <a:r>
              <a:rPr lang="ru-RU" sz="2400" dirty="0" smtClean="0"/>
              <a:t>По любой</a:t>
            </a:r>
          </a:p>
          <a:p>
            <a:endParaRPr lang="ru-RU" dirty="0" smtClean="0"/>
          </a:p>
          <a:p>
            <a:endParaRPr lang="ru-RU" dirty="0"/>
          </a:p>
        </p:txBody>
      </p:sp>
      <p:pic>
        <p:nvPicPr>
          <p:cNvPr id="1433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909" y="97181"/>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053051" y="4337392"/>
            <a:ext cx="9822730" cy="2092751"/>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Вне населенного пункта запрещается занимать левые полосы при свободных правых (п. </a:t>
            </a:r>
            <a:r>
              <a:rPr lang="ru-RU" sz="2000" dirty="0">
                <a:hlinkClick r:id="rId3"/>
              </a:rPr>
              <a:t>9.4</a:t>
            </a:r>
            <a:r>
              <a:rPr lang="ru-RU" sz="2000" dirty="0"/>
              <a:t>). В данной ситуации Вы можете двигаться только по правой полосе независимо от скорости движения</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dirty="0"/>
              <a:t>Только по правой</a:t>
            </a:r>
          </a:p>
          <a:p>
            <a:pPr algn="ctr"/>
            <a:endParaRPr lang="ru-RU" dirty="0"/>
          </a:p>
        </p:txBody>
      </p:sp>
      <p:sp>
        <p:nvSpPr>
          <p:cNvPr id="6" name="Управляющая кнопка: домой 5">
            <a:hlinkClick r:id="rId4" action="ppaction://hlinksldjump" highlightClick="1">
              <a:snd r:embed="rId5" name="click.wav"/>
            </a:hlinkClick>
          </p:cNvPr>
          <p:cNvSpPr/>
          <p:nvPr/>
        </p:nvSpPr>
        <p:spPr>
          <a:xfrm>
            <a:off x="10995565" y="585466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8186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3816" y="1076596"/>
            <a:ext cx="8911687" cy="1280890"/>
          </a:xfrm>
        </p:spPr>
        <p:txBody>
          <a:bodyPr/>
          <a:lstStyle/>
          <a:p>
            <a:r>
              <a:rPr lang="ru-RU" dirty="0" smtClean="0"/>
              <a:t>Интернет- и</a:t>
            </a:r>
            <a:r>
              <a:rPr lang="ru-RU" dirty="0" smtClean="0"/>
              <a:t>сточники:</a:t>
            </a:r>
            <a:endParaRPr lang="ru-RU" dirty="0"/>
          </a:p>
        </p:txBody>
      </p:sp>
      <p:sp>
        <p:nvSpPr>
          <p:cNvPr id="3" name="Объект 2"/>
          <p:cNvSpPr>
            <a:spLocks noGrp="1"/>
          </p:cNvSpPr>
          <p:nvPr>
            <p:ph idx="1"/>
          </p:nvPr>
        </p:nvSpPr>
        <p:spPr/>
        <p:txBody>
          <a:bodyPr/>
          <a:lstStyle/>
          <a:p>
            <a:endParaRPr lang="ru-RU" dirty="0" smtClean="0"/>
          </a:p>
          <a:p>
            <a:r>
              <a:rPr lang="en-US" dirty="0" smtClean="0">
                <a:hlinkClick r:id="rId2"/>
              </a:rPr>
              <a:t>https</a:t>
            </a:r>
            <a:r>
              <a:rPr lang="en-US" dirty="0">
                <a:hlinkClick r:id="rId2"/>
              </a:rPr>
              <a:t>://xn--90adear.xn--p1ai/r/70</a:t>
            </a:r>
            <a:endParaRPr lang="ru-RU" dirty="0" smtClean="0">
              <a:hlinkClick r:id="rId2"/>
            </a:endParaRPr>
          </a:p>
          <a:p>
            <a:r>
              <a:rPr lang="en-US" dirty="0" smtClean="0">
                <a:hlinkClick r:id="rId2"/>
              </a:rPr>
              <a:t>https</a:t>
            </a:r>
            <a:r>
              <a:rPr lang="en-US" dirty="0">
                <a:hlinkClick r:id="rId2"/>
              </a:rPr>
              <a:t>://avto-russia.ru</a:t>
            </a:r>
            <a:r>
              <a:rPr lang="en-US" dirty="0" smtClean="0">
                <a:hlinkClick r:id="rId2"/>
              </a:rPr>
              <a:t>/</a:t>
            </a:r>
            <a:endParaRPr lang="ru-RU" dirty="0" smtClean="0"/>
          </a:p>
          <a:p>
            <a:r>
              <a:rPr lang="en-US" dirty="0" smtClean="0">
                <a:hlinkClick r:id="rId3"/>
              </a:rPr>
              <a:t>https</a:t>
            </a:r>
            <a:r>
              <a:rPr lang="en-US" dirty="0">
                <a:hlinkClick r:id="rId3"/>
              </a:rPr>
              <a:t>://xn----8sbkahkuskl1n.com</a:t>
            </a:r>
            <a:r>
              <a:rPr lang="en-US" dirty="0" smtClean="0">
                <a:hlinkClick r:id="rId3"/>
              </a:rPr>
              <a:t>/</a:t>
            </a:r>
            <a:endParaRPr lang="ru-RU" dirty="0" smtClean="0"/>
          </a:p>
          <a:p>
            <a:endParaRPr lang="ru-RU" dirty="0"/>
          </a:p>
        </p:txBody>
      </p:sp>
    </p:spTree>
    <p:extLst>
      <p:ext uri="{BB962C8B-B14F-4D97-AF65-F5344CB8AC3E}">
        <p14:creationId xmlns:p14="http://schemas.microsoft.com/office/powerpoint/2010/main" val="2142162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1660007844"/>
              </p:ext>
            </p:extLst>
          </p:nvPr>
        </p:nvGraphicFramePr>
        <p:xfrm>
          <a:off x="263952" y="707009"/>
          <a:ext cx="11764650" cy="5629689"/>
        </p:xfrm>
        <a:graphic>
          <a:graphicData uri="http://schemas.openxmlformats.org/drawingml/2006/table">
            <a:tbl>
              <a:tblPr firstRow="1" bandRow="1">
                <a:tableStyleId>{5C22544A-7EE6-4342-B048-85BDC9FD1C3A}</a:tableStyleId>
              </a:tblPr>
              <a:tblGrid>
                <a:gridCol w="4114415"/>
                <a:gridCol w="1553619"/>
                <a:gridCol w="1607194"/>
                <a:gridCol w="1510761"/>
                <a:gridCol w="1478617"/>
                <a:gridCol w="1500044"/>
              </a:tblGrid>
              <a:tr h="931683">
                <a:tc>
                  <a:txBody>
                    <a:bodyPr/>
                    <a:lstStyle/>
                    <a:p>
                      <a:r>
                        <a:rPr lang="ru-RU" sz="4000" dirty="0" smtClean="0"/>
                        <a:t>Темы</a:t>
                      </a:r>
                      <a:endParaRPr lang="ru-RU" sz="4000" dirty="0"/>
                    </a:p>
                  </a:txBody>
                  <a:tcPr/>
                </a:tc>
                <a:tc gridSpan="5">
                  <a:txBody>
                    <a:bodyPr/>
                    <a:lstStyle/>
                    <a:p>
                      <a:r>
                        <a:rPr lang="ru-RU" sz="4000" dirty="0" smtClean="0"/>
                        <a:t>Баллы</a:t>
                      </a:r>
                      <a:endParaRPr lang="ru-RU" sz="4000"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Не пора ли сделать остановку…</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Железный</a:t>
                      </a:r>
                      <a:r>
                        <a:rPr lang="ru-RU" sz="2800" b="1" baseline="0" dirty="0" smtClean="0">
                          <a:latin typeface="Times New Roman" panose="02020603050405020304" pitchFamily="18" charset="0"/>
                          <a:cs typeface="Times New Roman" panose="02020603050405020304" pitchFamily="18" charset="0"/>
                        </a:rPr>
                        <a:t> </a:t>
                      </a:r>
                      <a:r>
                        <a:rPr lang="ru-RU" sz="2800" b="1" baseline="0" dirty="0" smtClean="0">
                          <a:latin typeface="Times New Roman" panose="02020603050405020304" pitchFamily="18" charset="0"/>
                          <a:cs typeface="Times New Roman" panose="02020603050405020304" pitchFamily="18" charset="0"/>
                        </a:rPr>
                        <a:t>конь.</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7"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8"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9"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0"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1"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Берегись </a:t>
                      </a:r>
                      <a:r>
                        <a:rPr lang="ru-RU" sz="2800" b="1" dirty="0" smtClean="0">
                          <a:latin typeface="Times New Roman" panose="02020603050405020304" pitchFamily="18" charset="0"/>
                          <a:cs typeface="Times New Roman" panose="02020603050405020304" pitchFamily="18" charset="0"/>
                        </a:rPr>
                        <a:t>автомобиля.</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Светофор  и </a:t>
                      </a:r>
                      <a:r>
                        <a:rPr lang="ru-RU" sz="2800" b="1" dirty="0" smtClean="0">
                          <a:latin typeface="Times New Roman" panose="02020603050405020304" pitchFamily="18" charset="0"/>
                          <a:cs typeface="Times New Roman" panose="02020603050405020304" pitchFamily="18" charset="0"/>
                        </a:rPr>
                        <a:t>регулировщик.</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7"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8"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19"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0"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1"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r h="931683">
                <a:tc>
                  <a:txBody>
                    <a:bodyPr/>
                    <a:lstStyle/>
                    <a:p>
                      <a:r>
                        <a:rPr lang="ru-RU" sz="2800" b="1" dirty="0" smtClean="0">
                          <a:latin typeface="Times New Roman" panose="02020603050405020304" pitchFamily="18" charset="0"/>
                          <a:cs typeface="Times New Roman" panose="02020603050405020304" pitchFamily="18" charset="0"/>
                        </a:rPr>
                        <a:t>Тише едешь - дальше </a:t>
                      </a:r>
                      <a:r>
                        <a:rPr lang="ru-RU" sz="2800" b="1" dirty="0" smtClean="0">
                          <a:latin typeface="Times New Roman" panose="02020603050405020304" pitchFamily="18" charset="0"/>
                          <a:cs typeface="Times New Roman" panose="02020603050405020304" pitchFamily="18" charset="0"/>
                        </a:rPr>
                        <a:t>будешь.</a:t>
                      </a:r>
                      <a:endParaRPr lang="ru-RU" sz="2800" b="1"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2" action="ppaction://hlinksldjump"/>
                        </a:rPr>
                        <a:t>10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3" action="ppaction://hlinksldjump"/>
                        </a:rPr>
                        <a:t>20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4" action="ppaction://hlinksldjump"/>
                        </a:rPr>
                        <a:t>30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5" action="ppaction://hlinksldjump"/>
                        </a:rPr>
                        <a:t>40</a:t>
                      </a:r>
                      <a:endParaRPr lang="ru-RU" sz="4400" b="1" i="0" dirty="0">
                        <a:latin typeface="Times New Roman" panose="02020603050405020304" pitchFamily="18" charset="0"/>
                        <a:cs typeface="Times New Roman" panose="02020603050405020304" pitchFamily="18" charset="0"/>
                      </a:endParaRPr>
                    </a:p>
                  </a:txBody>
                  <a:tcPr/>
                </a:tc>
                <a:tc>
                  <a:txBody>
                    <a:bodyPr/>
                    <a:lstStyle/>
                    <a:p>
                      <a:r>
                        <a:rPr lang="ru-RU" sz="4400" b="1" i="0" dirty="0" smtClean="0">
                          <a:latin typeface="Times New Roman" panose="02020603050405020304" pitchFamily="18" charset="0"/>
                          <a:cs typeface="Times New Roman" panose="02020603050405020304" pitchFamily="18" charset="0"/>
                          <a:hlinkClick r:id="rId26" action="ppaction://hlinksldjump"/>
                        </a:rPr>
                        <a:t>50</a:t>
                      </a:r>
                      <a:endParaRPr lang="ru-RU" sz="4400" b="1" i="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839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2751" y="624110"/>
            <a:ext cx="9496702" cy="1280890"/>
          </a:xfrm>
        </p:spPr>
        <p:txBody>
          <a:bodyPr>
            <a:normAutofit fontScale="90000"/>
          </a:bodyPr>
          <a:lstStyle/>
          <a:p>
            <a:pPr algn="ctr"/>
            <a:r>
              <a:rPr lang="ru-RU" b="1" dirty="0"/>
              <a:t>В каком случае водитель совершит вынужденную остановку?</a:t>
            </a:r>
            <a:br>
              <a:rPr lang="ru-RU" b="1" dirty="0"/>
            </a:br>
            <a:endParaRPr lang="ru-RU" dirty="0"/>
          </a:p>
        </p:txBody>
      </p:sp>
      <p:sp>
        <p:nvSpPr>
          <p:cNvPr id="3" name="Объект 2"/>
          <p:cNvSpPr>
            <a:spLocks noGrp="1"/>
          </p:cNvSpPr>
          <p:nvPr>
            <p:ph idx="1"/>
          </p:nvPr>
        </p:nvSpPr>
        <p:spPr>
          <a:xfrm>
            <a:off x="1913642" y="1905000"/>
            <a:ext cx="8832916" cy="4195544"/>
          </a:xfrm>
        </p:spPr>
        <p:txBody>
          <a:bodyPr>
            <a:normAutofit/>
          </a:bodyPr>
          <a:lstStyle/>
          <a:p>
            <a:r>
              <a:rPr lang="ru-RU" sz="2400" dirty="0" smtClean="0"/>
              <a:t>1</a:t>
            </a:r>
            <a:r>
              <a:rPr lang="ru-RU" sz="2400" dirty="0"/>
              <a:t>. Остановившись непосредственно перед пешеходным переходом, чтобы уступить дорогу пешеходу.</a:t>
            </a:r>
          </a:p>
          <a:p>
            <a:r>
              <a:rPr lang="ru-RU" sz="2400" dirty="0"/>
              <a:t>2. Остановившись на проезжей части из-за технической неисправности транспортного средства.</a:t>
            </a:r>
          </a:p>
          <a:p>
            <a:r>
              <a:rPr lang="ru-RU" sz="2400" dirty="0"/>
              <a:t>3. В обоих перечисленных случаях.</a:t>
            </a:r>
          </a:p>
          <a:p>
            <a:endParaRPr lang="ru-RU" dirty="0"/>
          </a:p>
        </p:txBody>
      </p:sp>
      <p:sp>
        <p:nvSpPr>
          <p:cNvPr id="4" name="Прямоугольная выноска 3"/>
          <p:cNvSpPr/>
          <p:nvPr/>
        </p:nvSpPr>
        <p:spPr>
          <a:xfrm>
            <a:off x="1263192" y="1802090"/>
            <a:ext cx="9417377" cy="418393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Под вынужденной остановкой подразумевается прекращение движения ТС из-за его технической неисправности, опасности, создаваемой перевозимым грузом, внезапным ухудшением состояния водителя (или пассажира), а также появлением препятствия на дороге (упавший груз, завал на дороге и т. п.). Остановка, связанная с необходимостью выполнения требования уступить дорогу, не рассматривается как вынужденная (п. </a:t>
            </a:r>
            <a:r>
              <a:rPr lang="ru-RU" sz="2000" dirty="0">
                <a:hlinkClick r:id="rId2"/>
              </a:rPr>
              <a:t>1.2</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Остановившись на проезжей части из-за технической неисправности транспортного средства.</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0983798" y="5911221"/>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2818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4512" y="2660300"/>
            <a:ext cx="8911687" cy="1280890"/>
          </a:xfrm>
        </p:spPr>
        <p:txBody>
          <a:bodyPr>
            <a:normAutofit/>
          </a:bodyPr>
          <a:lstStyle/>
          <a:p>
            <a:pPr algn="ctr"/>
            <a:r>
              <a:rPr lang="ru-RU" sz="3200" b="1" dirty="0"/>
              <a:t>Можно ли Вам остановиться в указанном месте для посадки пассажира?</a:t>
            </a:r>
          </a:p>
        </p:txBody>
      </p:sp>
      <p:sp>
        <p:nvSpPr>
          <p:cNvPr id="3" name="Объект 2"/>
          <p:cNvSpPr>
            <a:spLocks noGrp="1"/>
          </p:cNvSpPr>
          <p:nvPr>
            <p:ph idx="1"/>
          </p:nvPr>
        </p:nvSpPr>
        <p:spPr>
          <a:xfrm>
            <a:off x="1904214" y="2955925"/>
            <a:ext cx="9449586" cy="3221038"/>
          </a:xfrm>
        </p:spPr>
        <p:txBody>
          <a:bodyPr>
            <a:normAutofit/>
          </a:bodyPr>
          <a:lstStyle/>
          <a:p>
            <a:endParaRPr lang="ru-RU" dirty="0" smtClean="0"/>
          </a:p>
          <a:p>
            <a:endParaRPr lang="ru-RU" dirty="0" smtClean="0"/>
          </a:p>
          <a:p>
            <a:r>
              <a:rPr lang="ru-RU" sz="2400" dirty="0" smtClean="0"/>
              <a:t>1. Можно</a:t>
            </a:r>
            <a:r>
              <a:rPr lang="ru-RU" sz="2400" dirty="0"/>
              <a:t>. </a:t>
            </a:r>
            <a:endParaRPr lang="ru-RU" sz="2400" dirty="0" smtClean="0"/>
          </a:p>
          <a:p>
            <a:r>
              <a:rPr lang="ru-RU" sz="2400" dirty="0" smtClean="0"/>
              <a:t>2. Можно, если Вы управляете такси.</a:t>
            </a:r>
          </a:p>
          <a:p>
            <a:r>
              <a:rPr lang="ru-RU" sz="2400" dirty="0" smtClean="0"/>
              <a:t>3. Нельзя.</a:t>
            </a:r>
          </a:p>
        </p:txBody>
      </p:sp>
      <p:pic>
        <p:nvPicPr>
          <p:cNvPr id="205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6286" y="69500"/>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2026763" y="3729758"/>
            <a:ext cx="7937370" cy="274283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Знак 3.28  «Стоянка запрещена» остановку не запрещает, поэтому Вы можете остановиться в указанном месте</a:t>
            </a:r>
            <a:r>
              <a:rPr lang="ru-RU" sz="2000" dirty="0" smtClean="0"/>
              <a:t>.</a:t>
            </a:r>
          </a:p>
          <a:p>
            <a:endParaRPr lang="ru-RU" sz="2000" dirty="0"/>
          </a:p>
          <a:p>
            <a:r>
              <a:rPr lang="ru-RU" sz="2000" dirty="0">
                <a:solidFill>
                  <a:srgbClr val="00B050"/>
                </a:solidFill>
              </a:rPr>
              <a:t>Правильный ответ:</a:t>
            </a:r>
          </a:p>
          <a:p>
            <a:r>
              <a:rPr lang="ru-RU" sz="2000" dirty="0"/>
              <a:t>Можно.</a:t>
            </a:r>
          </a:p>
          <a:p>
            <a:pPr algn="ctr"/>
            <a:endParaRPr lang="ru-RU" dirty="0"/>
          </a:p>
        </p:txBody>
      </p:sp>
      <p:sp>
        <p:nvSpPr>
          <p:cNvPr id="6" name="Управляющая кнопка: домой 5">
            <a:hlinkClick r:id="rId3" action="ppaction://hlinksldjump" highlightClick="1">
              <a:snd r:embed="rId4" name="click.wav"/>
            </a:hlinkClick>
          </p:cNvPr>
          <p:cNvSpPr/>
          <p:nvPr/>
        </p:nvSpPr>
        <p:spPr>
          <a:xfrm>
            <a:off x="11030539" y="5909996"/>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407791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630836" y="2714920"/>
            <a:ext cx="10237510" cy="3565738"/>
          </a:xfrm>
        </p:spPr>
        <p:txBody>
          <a:bodyPr>
            <a:normAutofit/>
          </a:bodyPr>
          <a:lstStyle/>
          <a:p>
            <a:pPr marL="0" indent="0" algn="ctr">
              <a:buNone/>
            </a:pPr>
            <a:r>
              <a:rPr lang="ru-RU" sz="3200" b="1" dirty="0"/>
              <a:t>На каком расстоянии от знака Вам разрешено поставить автомобиль на стоянку</a:t>
            </a:r>
            <a:r>
              <a:rPr lang="ru-RU" sz="3200" b="1" dirty="0" smtClean="0"/>
              <a:t>?</a:t>
            </a:r>
          </a:p>
          <a:p>
            <a:r>
              <a:rPr lang="ru-RU" sz="2400" dirty="0" smtClean="0"/>
              <a:t>Не менее 10м</a:t>
            </a:r>
          </a:p>
          <a:p>
            <a:r>
              <a:rPr lang="ru-RU" sz="2400" dirty="0" smtClean="0"/>
              <a:t>Не менее 5 м</a:t>
            </a:r>
          </a:p>
          <a:p>
            <a:r>
              <a:rPr lang="ru-RU" sz="2400" dirty="0" smtClean="0"/>
              <a:t>Не менее 15 м</a:t>
            </a:r>
          </a:p>
          <a:p>
            <a:endParaRPr lang="ru-RU" dirty="0"/>
          </a:p>
        </p:txBody>
      </p:sp>
      <p:pic>
        <p:nvPicPr>
          <p:cNvPr id="16388" name="Picture 4"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373" y="57346"/>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630837" y="3810735"/>
            <a:ext cx="8032162" cy="2536697"/>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На расстоянии не менее 15 м от указателя места остановки маршрутных ТС стоянка разрешена Правилами без каких-либо ограничений (</a:t>
            </a:r>
            <a:r>
              <a:rPr lang="ru-RU" sz="2000" dirty="0" err="1"/>
              <a:t>пп</a:t>
            </a:r>
            <a:r>
              <a:rPr lang="ru-RU" sz="2000" dirty="0"/>
              <a:t>. </a:t>
            </a:r>
            <a:r>
              <a:rPr lang="ru-RU" sz="2000" dirty="0">
                <a:hlinkClick r:id="rId3"/>
              </a:rPr>
              <a:t>12.4</a:t>
            </a:r>
            <a:r>
              <a:rPr lang="ru-RU" sz="2000" dirty="0"/>
              <a:t> и </a:t>
            </a:r>
            <a:r>
              <a:rPr lang="ru-RU" sz="2000" dirty="0">
                <a:hlinkClick r:id="rId4"/>
              </a:rPr>
              <a:t>12.5</a:t>
            </a:r>
            <a:r>
              <a:rPr lang="ru-RU" sz="2000" dirty="0" smtClean="0"/>
              <a:t>).</a:t>
            </a:r>
          </a:p>
          <a:p>
            <a:endParaRPr lang="ru-RU" sz="2000" dirty="0"/>
          </a:p>
          <a:p>
            <a:r>
              <a:rPr lang="ru-RU" sz="2000" b="1" dirty="0">
                <a:solidFill>
                  <a:srgbClr val="00B050"/>
                </a:solidFill>
              </a:rPr>
              <a:t>Правильный </a:t>
            </a:r>
            <a:r>
              <a:rPr lang="ru-RU" sz="2000" b="1" dirty="0" smtClean="0">
                <a:solidFill>
                  <a:srgbClr val="00B050"/>
                </a:solidFill>
              </a:rPr>
              <a:t>ответ:</a:t>
            </a:r>
            <a:endParaRPr lang="ru-RU" sz="2000" b="1" dirty="0">
              <a:solidFill>
                <a:srgbClr val="00B050"/>
              </a:solidFill>
            </a:endParaRPr>
          </a:p>
          <a:p>
            <a:r>
              <a:rPr lang="ru-RU" sz="2000" b="1" dirty="0"/>
              <a:t>Не менее 15 м</a:t>
            </a:r>
          </a:p>
          <a:p>
            <a:pPr algn="ctr"/>
            <a:endParaRPr lang="ru-RU" dirty="0"/>
          </a:p>
        </p:txBody>
      </p:sp>
      <p:sp>
        <p:nvSpPr>
          <p:cNvPr id="6" name="Управляющая кнопка: домой 5">
            <a:hlinkClick r:id="rId5" action="ppaction://hlinksldjump" highlightClick="1">
              <a:snd r:embed="rId6" name="click.wav"/>
            </a:hlinkClick>
          </p:cNvPr>
          <p:cNvSpPr/>
          <p:nvPr/>
        </p:nvSpPr>
        <p:spPr>
          <a:xfrm>
            <a:off x="10995565" y="5865878"/>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7626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310325" y="2686639"/>
            <a:ext cx="10194287" cy="3980518"/>
          </a:xfrm>
        </p:spPr>
        <p:txBody>
          <a:bodyPr>
            <a:normAutofit/>
          </a:bodyPr>
          <a:lstStyle/>
          <a:p>
            <a:pPr marL="0" indent="0" algn="ctr">
              <a:buNone/>
            </a:pPr>
            <a:r>
              <a:rPr lang="ru-RU" sz="3200" b="1" dirty="0"/>
              <a:t>В каком случае водителю разрешается поставить автомобиль на стоянку в указанном месте?</a:t>
            </a:r>
          </a:p>
          <a:p>
            <a:r>
              <a:rPr lang="ru-RU" sz="2000" dirty="0"/>
              <a:t>1. Только если расстояние до сплошной линии разметки не менее 3 м.</a:t>
            </a:r>
          </a:p>
          <a:p>
            <a:r>
              <a:rPr lang="ru-RU" sz="2000" dirty="0"/>
              <a:t>2. Только если расстояние до края пересекаемой проезжей части не менее 5 м.</a:t>
            </a:r>
          </a:p>
          <a:p>
            <a:r>
              <a:rPr lang="ru-RU" sz="2000" dirty="0"/>
              <a:t>3. При соблюдении обоих перечисленных условий.</a:t>
            </a:r>
          </a:p>
          <a:p>
            <a:endParaRPr lang="ru-RU" sz="2000" dirty="0"/>
          </a:p>
        </p:txBody>
      </p:sp>
      <p:pic>
        <p:nvPicPr>
          <p:cNvPr id="7170"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1703" y="5891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310325" y="4147795"/>
            <a:ext cx="9681329" cy="23976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Остановившись за пешеходным переходом в 5 м от края пересекаемой проезжей части и обеспечив при этом расстояние в 3 м до сплошной линии разметки, водитель не нарушил правила стоянки (</a:t>
            </a:r>
            <a:r>
              <a:rPr lang="ru-RU" sz="2000" dirty="0" err="1"/>
              <a:t>пп</a:t>
            </a:r>
            <a:r>
              <a:rPr lang="ru-RU" sz="2000" dirty="0"/>
              <a:t>. </a:t>
            </a:r>
            <a:r>
              <a:rPr lang="ru-RU" sz="2000" dirty="0">
                <a:hlinkClick r:id="rId3"/>
              </a:rPr>
              <a:t>12.4</a:t>
            </a:r>
            <a:r>
              <a:rPr lang="ru-RU" sz="2000" dirty="0"/>
              <a:t> и </a:t>
            </a:r>
            <a:r>
              <a:rPr lang="ru-RU" sz="2000" dirty="0">
                <a:hlinkClick r:id="rId4"/>
              </a:rPr>
              <a:t>12.5</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При соблюдении обоих перечисленных условий.</a:t>
            </a:r>
          </a:p>
          <a:p>
            <a:pPr algn="ctr"/>
            <a:endParaRPr lang="ru-RU" sz="2000" dirty="0"/>
          </a:p>
        </p:txBody>
      </p:sp>
      <p:sp>
        <p:nvSpPr>
          <p:cNvPr id="6" name="Управляющая кнопка: домой 5">
            <a:hlinkClick r:id="rId5" action="ppaction://hlinksldjump" highlightClick="1">
              <a:snd r:embed="rId6" name="click.wav"/>
            </a:hlinkClick>
          </p:cNvPr>
          <p:cNvSpPr/>
          <p:nvPr/>
        </p:nvSpPr>
        <p:spPr>
          <a:xfrm>
            <a:off x="11096920" y="5874520"/>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91084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47320" y="2922309"/>
            <a:ext cx="9834908" cy="3671740"/>
          </a:xfrm>
        </p:spPr>
        <p:txBody>
          <a:bodyPr>
            <a:normAutofit/>
          </a:bodyPr>
          <a:lstStyle/>
          <a:p>
            <a:pPr marL="0" indent="0" algn="ctr">
              <a:buNone/>
            </a:pPr>
            <a:r>
              <a:rPr lang="ru-RU" sz="3200" b="1" dirty="0"/>
              <a:t>Можно ли водителю поставить автомобиль на стоянку указанным способом</a:t>
            </a:r>
            <a:r>
              <a:rPr lang="ru-RU" sz="3200" b="1" dirty="0" smtClean="0"/>
              <a:t>?</a:t>
            </a:r>
          </a:p>
          <a:p>
            <a:r>
              <a:rPr lang="ru-RU" sz="2000" dirty="0" smtClean="0"/>
              <a:t>Можно</a:t>
            </a:r>
          </a:p>
          <a:p>
            <a:r>
              <a:rPr lang="ru-RU" sz="2000" dirty="0" smtClean="0"/>
              <a:t>Можно, если при этом не будут созданы помехи для других транспортных средств</a:t>
            </a:r>
          </a:p>
          <a:p>
            <a:r>
              <a:rPr lang="ru-RU" sz="2000" dirty="0" smtClean="0"/>
              <a:t>Нельзя</a:t>
            </a:r>
          </a:p>
        </p:txBody>
      </p:sp>
      <p:pic>
        <p:nvPicPr>
          <p:cNvPr id="19458" name="Picture 2" descr="Картинка к вопрос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581" y="211317"/>
            <a:ext cx="6905625"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ая выноска 3"/>
          <p:cNvSpPr/>
          <p:nvPr/>
        </p:nvSpPr>
        <p:spPr>
          <a:xfrm>
            <a:off x="1147319" y="4025246"/>
            <a:ext cx="9834909" cy="203618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Ставить автомобиль под углом к краю проезжей части разрешается только там, где имеется соответствующее уширение проезжей части. В других местах водитель обязан ставить автомобиль параллельно краю проезжей части (п. </a:t>
            </a:r>
            <a:r>
              <a:rPr lang="ru-RU" sz="2000" dirty="0">
                <a:hlinkClick r:id="rId3"/>
              </a:rPr>
              <a:t>12.2</a:t>
            </a:r>
            <a:r>
              <a:rPr lang="ru-RU" sz="2000" dirty="0" smtClean="0"/>
              <a:t>).</a:t>
            </a:r>
          </a:p>
          <a:p>
            <a:r>
              <a:rPr lang="ru-RU" sz="2000" b="1" dirty="0" smtClean="0">
                <a:solidFill>
                  <a:srgbClr val="00B050"/>
                </a:solidFill>
              </a:rPr>
              <a:t>Правильный ответ:</a:t>
            </a:r>
            <a:endParaRPr lang="ru-RU" sz="2000" b="1" dirty="0">
              <a:solidFill>
                <a:srgbClr val="00B050"/>
              </a:solidFill>
            </a:endParaRPr>
          </a:p>
          <a:p>
            <a:r>
              <a:rPr lang="ru-RU" sz="2000" dirty="0"/>
              <a:t>Нельзя</a:t>
            </a:r>
          </a:p>
          <a:p>
            <a:pPr algn="ctr"/>
            <a:endParaRPr lang="ru-RU" dirty="0"/>
          </a:p>
        </p:txBody>
      </p:sp>
      <p:sp>
        <p:nvSpPr>
          <p:cNvPr id="6" name="Управляющая кнопка: домой 5">
            <a:hlinkClick r:id="rId4" action="ppaction://hlinksldjump" highlightClick="1">
              <a:snd r:embed="rId5" name="click.wav"/>
            </a:hlinkClick>
          </p:cNvPr>
          <p:cNvSpPr/>
          <p:nvPr/>
        </p:nvSpPr>
        <p:spPr>
          <a:xfrm>
            <a:off x="11068639" y="588468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83206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6825" y="104850"/>
            <a:ext cx="10152667" cy="1280890"/>
          </a:xfrm>
        </p:spPr>
        <p:txBody>
          <a:bodyPr>
            <a:normAutofit fontScale="90000"/>
          </a:bodyPr>
          <a:lstStyle/>
          <a:p>
            <a:pPr algn="ctr"/>
            <a:r>
              <a:rPr lang="ru-RU" b="1" dirty="0"/>
              <a:t>Для перевозки людей на мотоцикле водитель должен иметь водительское удостоверение на право управления транспортными средствами:</a:t>
            </a:r>
            <a:r>
              <a:rPr lang="ru-RU" sz="2400" b="1" dirty="0"/>
              <a:t/>
            </a:r>
            <a:br>
              <a:rPr lang="ru-RU" sz="2400" b="1" dirty="0"/>
            </a:br>
            <a:endParaRPr lang="ru-RU" sz="2400" dirty="0"/>
          </a:p>
        </p:txBody>
      </p:sp>
      <p:sp>
        <p:nvSpPr>
          <p:cNvPr id="3" name="Объект 2"/>
          <p:cNvSpPr>
            <a:spLocks noGrp="1"/>
          </p:cNvSpPr>
          <p:nvPr>
            <p:ph idx="1"/>
          </p:nvPr>
        </p:nvSpPr>
        <p:spPr>
          <a:xfrm>
            <a:off x="2175635" y="2659622"/>
            <a:ext cx="9195045" cy="3777622"/>
          </a:xfrm>
        </p:spPr>
        <p:txBody>
          <a:bodyPr>
            <a:normAutofit/>
          </a:bodyPr>
          <a:lstStyle/>
          <a:p>
            <a:r>
              <a:rPr lang="ru-RU" sz="2400" dirty="0" smtClean="0"/>
              <a:t>1</a:t>
            </a:r>
            <a:r>
              <a:rPr lang="ru-RU" sz="2400" dirty="0"/>
              <a:t>. Категории «A» или подкатегории «A1».</a:t>
            </a:r>
          </a:p>
          <a:p>
            <a:r>
              <a:rPr lang="ru-RU" sz="2400" dirty="0"/>
              <a:t>2. Любой категории или подкатегории в течение двух и более лет.</a:t>
            </a:r>
          </a:p>
          <a:p>
            <a:r>
              <a:rPr lang="ru-RU" sz="2400" dirty="0"/>
              <a:t>3. Только категории «A» или подкатегории «A1» в течение двух и более лет.</a:t>
            </a:r>
          </a:p>
          <a:p>
            <a:endParaRPr lang="ru-RU" dirty="0"/>
          </a:p>
        </p:txBody>
      </p:sp>
      <p:sp>
        <p:nvSpPr>
          <p:cNvPr id="4" name="Прямоугольная выноска 3"/>
          <p:cNvSpPr/>
          <p:nvPr/>
        </p:nvSpPr>
        <p:spPr>
          <a:xfrm>
            <a:off x="1527142" y="2471086"/>
            <a:ext cx="9483366" cy="313659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000" dirty="0"/>
              <a:t>Перевозка людей на мотоцикле должна осуществляться водителем, имеющим водительское удостоверение на право управления ТС категории «A» или подкатегории «A1» в течение двух и более лет (п. </a:t>
            </a:r>
            <a:r>
              <a:rPr lang="ru-RU" sz="2000" dirty="0">
                <a:hlinkClick r:id="rId2"/>
              </a:rPr>
              <a:t>22.2</a:t>
            </a:r>
            <a:r>
              <a:rPr lang="ru-RU" sz="2000" baseline="30000" dirty="0">
                <a:hlinkClick r:id="rId2"/>
              </a:rPr>
              <a:t>1</a:t>
            </a:r>
            <a:r>
              <a:rPr lang="ru-RU" sz="2000" dirty="0" smtClean="0"/>
              <a:t>).</a:t>
            </a:r>
          </a:p>
          <a:p>
            <a:endParaRPr lang="ru-RU" sz="2000" dirty="0"/>
          </a:p>
          <a:p>
            <a:r>
              <a:rPr lang="ru-RU" sz="2000" b="1" dirty="0">
                <a:solidFill>
                  <a:srgbClr val="00B050"/>
                </a:solidFill>
              </a:rPr>
              <a:t>Правильный ответ:</a:t>
            </a:r>
            <a:r>
              <a:rPr lang="ru-RU" sz="2000" dirty="0"/>
              <a:t/>
            </a:r>
            <a:br>
              <a:rPr lang="ru-RU" sz="2000" dirty="0"/>
            </a:br>
            <a:r>
              <a:rPr lang="ru-RU" sz="2000" dirty="0"/>
              <a:t>Только категории «A» или подкатегории «A1» в течение двух и более лет.</a:t>
            </a:r>
          </a:p>
          <a:p>
            <a:pPr algn="ctr"/>
            <a:endParaRPr lang="ru-RU" dirty="0"/>
          </a:p>
        </p:txBody>
      </p:sp>
      <p:sp>
        <p:nvSpPr>
          <p:cNvPr id="5" name="Управляющая кнопка: домой 4">
            <a:hlinkClick r:id="rId3" action="ppaction://hlinksldjump" highlightClick="1">
              <a:snd r:embed="rId4" name="click.wav"/>
            </a:hlinkClick>
          </p:cNvPr>
          <p:cNvSpPr/>
          <p:nvPr/>
        </p:nvSpPr>
        <p:spPr>
          <a:xfrm>
            <a:off x="11001079" y="5863472"/>
            <a:ext cx="1018094" cy="829559"/>
          </a:xfrm>
          <a:prstGeom prst="actionButtonHom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547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270</TotalTime>
  <Words>2007</Words>
  <Application>Microsoft Office PowerPoint</Application>
  <PresentationFormat>Широкоэкранный</PresentationFormat>
  <Paragraphs>254</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Century Gothic</vt:lpstr>
      <vt:lpstr>Times New Roman</vt:lpstr>
      <vt:lpstr>Wingdings 3</vt:lpstr>
      <vt:lpstr>Легкий дым</vt:lpstr>
      <vt:lpstr>Викторина по ПДД «Знаю и соблюдаю» в формате телевизионного шоу «Своя игра» </vt:lpstr>
      <vt:lpstr>Презентация PowerPoint</vt:lpstr>
      <vt:lpstr>Презентация PowerPoint</vt:lpstr>
      <vt:lpstr>В каком случае водитель совершит вынужденную остановку? </vt:lpstr>
      <vt:lpstr>Можно ли Вам остановиться в указанном месте для посадки пассажира?</vt:lpstr>
      <vt:lpstr>Презентация PowerPoint</vt:lpstr>
      <vt:lpstr>Презентация PowerPoint</vt:lpstr>
      <vt:lpstr>Презентация PowerPoint</vt:lpstr>
      <vt:lpstr>Для перевозки людей на мотоцикле водитель должен иметь водительское удостоверение на право управления транспортными средствами: </vt:lpstr>
      <vt:lpstr>Презентация PowerPoint</vt:lpstr>
      <vt:lpstr>В каких случаях водители мопедов нарушают Правила? </vt:lpstr>
      <vt:lpstr>Буксировка двухколесного мотоцикла разрешается:</vt:lpstr>
      <vt:lpstr>Презентация PowerPoint</vt:lpstr>
      <vt:lpstr>Презентация PowerPoint</vt:lpstr>
      <vt:lpstr>Презентация PowerPoint</vt:lpstr>
      <vt:lpstr>Водитель обязан подавать сигналы световыми указателями поворота (рукой): </vt:lpstr>
      <vt:lpstr>Презентация PowerPoint</vt:lpstr>
      <vt:lpstr>Презентация PowerPoint</vt:lpstr>
      <vt:lpstr>Какое значение имеет сигнал свистком, подаваемый регулировщиком? </vt:lpstr>
      <vt:lpstr>Что означает мигание зеленого сигнала светофора? </vt:lpstr>
      <vt:lpstr>Презентация PowerPoint</vt:lpstr>
      <vt:lpstr>Разрешается ли водителю продолжить движение после переключения зеленого сигнала светофора на желтый, если возможно остановиться перед перекрестком, только применив экстренное торможение? </vt:lpstr>
      <vt:lpstr>Презентация PowerPoint</vt:lpstr>
      <vt:lpstr>Презентация PowerPoint</vt:lpstr>
      <vt:lpstr>Презентация PowerPoint</vt:lpstr>
      <vt:lpstr>С какой скоростью мотоциклам разрешается движение вне населенных пунктов на автомагистралях? </vt:lpstr>
      <vt:lpstr>Что должно иметь решающее значение при выборе водителем скорости движения в темное время суток? </vt:lpstr>
      <vt:lpstr>Презентация PowerPoint</vt:lpstr>
      <vt:lpstr>Интернет- источники: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47</cp:revision>
  <dcterms:created xsi:type="dcterms:W3CDTF">2021-10-28T11:52:06Z</dcterms:created>
  <dcterms:modified xsi:type="dcterms:W3CDTF">2021-10-30T06:05:49Z</dcterms:modified>
</cp:coreProperties>
</file>