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3A7-2F84-460A-936D-C15C519D0A61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351-50C6-4B0C-878F-9C114A8AA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3A7-2F84-460A-936D-C15C519D0A61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351-50C6-4B0C-878F-9C114A8AA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3A7-2F84-460A-936D-C15C519D0A61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351-50C6-4B0C-878F-9C114A8AA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3A7-2F84-460A-936D-C15C519D0A61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351-50C6-4B0C-878F-9C114A8AA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3A7-2F84-460A-936D-C15C519D0A61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351-50C6-4B0C-878F-9C114A8AA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3A7-2F84-460A-936D-C15C519D0A61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351-50C6-4B0C-878F-9C114A8AA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3A7-2F84-460A-936D-C15C519D0A61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351-50C6-4B0C-878F-9C114A8AA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3A7-2F84-460A-936D-C15C519D0A61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351-50C6-4B0C-878F-9C114A8AA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3A7-2F84-460A-936D-C15C519D0A61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351-50C6-4B0C-878F-9C114A8AA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3A7-2F84-460A-936D-C15C519D0A61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351-50C6-4B0C-878F-9C114A8AA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3A7-2F84-460A-936D-C15C519D0A61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6351-50C6-4B0C-878F-9C114A8AA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1B3A7-2F84-460A-936D-C15C519D0A61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E6351-50C6-4B0C-878F-9C114A8AAA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rustutors.ru/egeteoriya/1134-zadanie-1.html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403244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Задание 1 ЕГЭ по русскому языку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Логико-смысловые </a:t>
            </a:r>
            <a:r>
              <a:rPr lang="ru-RU" b="1" dirty="0">
                <a:solidFill>
                  <a:srgbClr val="C00000"/>
                </a:solidFill>
              </a:rPr>
              <a:t>отношениям между предложениями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Теория и практика.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1368152"/>
          </a:xfrm>
        </p:spPr>
        <p:txBody>
          <a:bodyPr>
            <a:normAutofit/>
          </a:bodyPr>
          <a:lstStyle/>
          <a:p>
            <a:r>
              <a:rPr lang="ru-RU" dirty="0" smtClean="0"/>
              <a:t>ЕГЭ-2023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Частицы. Определение. Разряды. 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Частица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служебная часть речи, выражает различные добавочные смысловые оттенки слов и предложений, а также употребляется для образования новых слов или аналитических форм самостоятельных слов.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Частицы бывают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формообразующие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(повелительное наклонение: пусть, пускай, давай, бы (б), 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бывало; условное наклонение: более, менее, самый) и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смыслоразличительные (смысловые).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Не путайте частицу "да" с союзом "да". Союз: старик да старуха (можно заменить на "и") Частица: Да здравствует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88641"/>
          <a:ext cx="8712968" cy="6408711"/>
        </p:xfrm>
        <a:graphic>
          <a:graphicData uri="http://schemas.openxmlformats.org/drawingml/2006/table">
            <a:tbl>
              <a:tblPr/>
              <a:tblGrid>
                <a:gridCol w="4356484"/>
                <a:gridCol w="4356484"/>
              </a:tblGrid>
              <a:tr h="45625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Разряды частиц: </a:t>
                      </a:r>
                    </a:p>
                  </a:txBody>
                  <a:tcPr marL="70508" marR="70508" marT="35254" marB="3525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</a:p>
                  </a:txBody>
                  <a:tcPr marL="70508" marR="70508" marT="35254" marB="3525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838769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отрицательные</a:t>
                      </a:r>
                    </a:p>
                  </a:txBody>
                  <a:tcPr marL="70508" marR="70508" marT="35254" marB="3525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не, ни, вовсе не, далеко не, отнюдь не, нет</a:t>
                      </a:r>
                    </a:p>
                  </a:txBody>
                  <a:tcPr marL="70508" marR="70508" marT="35254" marB="3525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769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вопросительные:</a:t>
                      </a:r>
                    </a:p>
                  </a:txBody>
                  <a:tcPr marL="70508" marR="70508" marT="35254" marB="3525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неужели, разве, ли (ль), что, что ли, как</a:t>
                      </a:r>
                    </a:p>
                  </a:txBody>
                  <a:tcPr marL="70508" marR="70508" marT="35254" marB="3525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253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указательные</a:t>
                      </a:r>
                    </a:p>
                  </a:txBody>
                  <a:tcPr marL="70508" marR="70508" marT="35254" marB="3525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вот, вон, это</a:t>
                      </a:r>
                    </a:p>
                  </a:txBody>
                  <a:tcPr marL="70508" marR="70508" marT="35254" marB="3525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6108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уточняющие</a:t>
                      </a:r>
                    </a:p>
                  </a:txBody>
                  <a:tcPr marL="70508" marR="70508" marT="35254" marB="3525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именно, как раз, прямо, точно, точь-в-точь</a:t>
                      </a:r>
                    </a:p>
                  </a:txBody>
                  <a:tcPr marL="70508" marR="70508" marT="35254" marB="3525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21284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ограничительно- выделительные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508" marR="70508" marT="35254" marB="3525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только, лишь, исключительно, почти, единственно, -то (я-то), всего, всего-навсего</a:t>
                      </a:r>
                    </a:p>
                  </a:txBody>
                  <a:tcPr marL="70508" marR="70508" marT="35254" marB="3525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253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восклицательные</a:t>
                      </a:r>
                    </a:p>
                  </a:txBody>
                  <a:tcPr marL="70508" marR="70508" marT="35254" marB="3525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что за, ну и, как, куда как</a:t>
                      </a:r>
                    </a:p>
                  </a:txBody>
                  <a:tcPr marL="70508" marR="70508" marT="35254" marB="3525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8769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усилительные</a:t>
                      </a:r>
                    </a:p>
                  </a:txBody>
                  <a:tcPr marL="70508" marR="70508" marT="35254" marB="3525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даже, же, ни, ведь, уж, все-таки, ну, всё</a:t>
                      </a:r>
                    </a:p>
                  </a:txBody>
                  <a:tcPr marL="70508" marR="70508" marT="35254" marB="3525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253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 значением сомнения</a:t>
                      </a:r>
                    </a:p>
                  </a:txBody>
                  <a:tcPr marL="70508" marR="70508" marT="35254" marB="3525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едва ли; вряд ли</a:t>
                      </a:r>
                    </a:p>
                  </a:txBody>
                  <a:tcPr marL="70508" marR="70508" marT="35254" marB="35254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5846"/>
            <a:ext cx="84969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Среди частиц есть омонимичные: 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Например,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ЭТО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может быть как частицей, так и местоимением. 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может быть частицей, а может быть местоимением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Частицы как средства связи между предложениями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Частицы соединяют предложение с одним из предыдущих или с группой предложений.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Примеры.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Ведь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(оттенок причины, причинно-следственные отношения, синоним союза потому что, так как).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(используется для введения иллюстрации, примеров)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Матери написал коротко. Это первая весточка из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Минусинкого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округа.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Подробное письмо отправит из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Шу-шу-шу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 Ведь уже скоро он доберется до места своего «окончательного успокоения», как рассчитывает полиция и как в шутку говорит он сам о себе.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628800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Местоимение</a:t>
            </a:r>
            <a:r>
              <a:rPr lang="ru-RU" sz="4000" dirty="0">
                <a:solidFill>
                  <a:srgbClr val="002060"/>
                </a:solidFill>
              </a:rPr>
              <a:t> – самостоятельная часть речи, которая содержит обобщающее указание на предметы и признаки, но не называет их.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260648"/>
          <a:ext cx="8568952" cy="6149820"/>
        </p:xfrm>
        <a:graphic>
          <a:graphicData uri="http://schemas.openxmlformats.org/drawingml/2006/table">
            <a:tbl>
              <a:tblPr/>
              <a:tblGrid>
                <a:gridCol w="4284476"/>
                <a:gridCol w="4284476"/>
              </a:tblGrid>
              <a:tr h="2032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Разряды местоимений: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56" marR="39456" marT="19728" marB="1972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Примеры: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56" marR="39456" marT="19728" marB="1972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51030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Личные</a:t>
                      </a:r>
                    </a:p>
                  </a:txBody>
                  <a:tcPr marL="39456" marR="39456" marT="19728" marB="1972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я, ты, он, она, оно, мы, вы, они — во всех падежах (тебя, к нему, ее, с нами и т.д.)</a:t>
                      </a:r>
                    </a:p>
                  </a:txBody>
                  <a:tcPr marL="39456" marR="39456" marT="19728" marB="1972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7092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Притяжательные</a:t>
                      </a:r>
                    </a:p>
                  </a:txBody>
                  <a:tcPr marL="39456" marR="39456" marT="19728" marB="1972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мой, твой, наш, ваш, его, ее, их — во всех падежах (моего, твоей и т.д.). </a:t>
                      </a:r>
                      <a:r>
                        <a:rPr lang="ru-RU" sz="1600" i="1">
                          <a:latin typeface="Times New Roman" pitchFamily="18" charset="0"/>
                          <a:cs typeface="Times New Roman" pitchFamily="18" charset="0"/>
                        </a:rPr>
                        <a:t>Притяжательные местоимения указывают на принадлежность предмета лицу или другому предмету. 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456" marR="39456" marT="19728" marB="1972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76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Указательные</a:t>
                      </a:r>
                    </a:p>
                  </a:txBody>
                  <a:tcPr marL="39456" marR="39456" marT="19728" marB="1972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это, те, этот, таков, тот, столько, сей, оный и т.д.</a:t>
                      </a:r>
                    </a:p>
                  </a:txBody>
                  <a:tcPr marL="39456" marR="39456" marT="19728" marB="1972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2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Возвратное</a:t>
                      </a:r>
                    </a:p>
                  </a:txBody>
                  <a:tcPr marL="39456" marR="39456" marT="19728" marB="1972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себя</a:t>
                      </a:r>
                    </a:p>
                  </a:txBody>
                  <a:tcPr marL="39456" marR="39456" marT="19728" marB="1972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76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Вопросительные</a:t>
                      </a:r>
                    </a:p>
                  </a:txBody>
                  <a:tcPr marL="39456" marR="39456" marT="19728" marB="1972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кто, что, какой, каков, сколько, чей, чем, кому, кого и т.д.</a:t>
                      </a:r>
                    </a:p>
                  </a:txBody>
                  <a:tcPr marL="39456" marR="39456" marT="19728" marB="1972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384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Относительные</a:t>
                      </a:r>
                    </a:p>
                  </a:txBody>
                  <a:tcPr marL="39456" marR="39456" marT="19728" marB="1972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(те же, что и вопросительные, используются в качестве средств связи в сложноподчиненных предложениях)</a:t>
                      </a:r>
                    </a:p>
                  </a:txBody>
                  <a:tcPr marL="39456" marR="39456" marT="19728" marB="1972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030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Определительные</a:t>
                      </a:r>
                    </a:p>
                  </a:txBody>
                  <a:tcPr marL="39456" marR="39456" marT="19728" marB="1972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сам, самый, весь, всякий, каждый, иной, любой, другой, всяк, всяческий и т.д.</a:t>
                      </a:r>
                    </a:p>
                  </a:txBody>
                  <a:tcPr marL="39456" marR="39456" marT="19728" marB="1972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445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Неопределенные</a:t>
                      </a:r>
                    </a:p>
                  </a:txBody>
                  <a:tcPr marL="39456" marR="39456" marT="19728" marB="1972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некто, нечто, некоторый, некий, а также все местоимения, образованные от вопросительных местоимений приставкой кое- и частицей не, которая превращается в приставку или суффиксами -то, -либо, -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нибудь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9456" marR="39456" marT="19728" marB="1972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76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Отрицательные</a:t>
                      </a:r>
                    </a:p>
                  </a:txBody>
                  <a:tcPr marL="39456" marR="39456" marT="19728" marB="1972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никто, ничто, никакой, ничей, ничего и т.д.</a:t>
                      </a:r>
                    </a:p>
                  </a:txBody>
                  <a:tcPr marL="39456" marR="39456" marT="19728" marB="1972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340768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ВАЖНО! ЗАПОМНИТЕ !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Притяжательные местоимения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ее, его, 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совпадают по форме с личными местоимениями он, она, они в Р.п. и В.п.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Примеры: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Его куртка висела на вешалке. (Чья куртка?) – его. Это притяжательное местоимение.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Я хорошо понимаю его. (Понимаю кого?) – его. Это личное местоимение.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Местоимения как средства связи предложений в тексте.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Среди средств связи самостоятельных предложений наиболее широко распространены личные местоимения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он, она, оно, они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и притяжательные местоимения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его, ее, 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в именительном или косвенных падежах.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(1)У сороки есть прозвище — белобока. (2) И правда, по бокам перышки 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 неё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совсем белые. (3) А вот головка, крылья и хвост чёрные, как у вороны. (4) Очень красив у сороки хвост — длинный, прямой, будто стрела. (5) И перья 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на нём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не просто чёрные, а с зеленоватым отливом. Нарядная птица сорока! (Г.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Скребицкий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Второе предложение соединено с первым при помощи местоимения в родительном падеже (у нее), а пятое связано с четвертым местоимением он в предложном падеже (на нем).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качестве средств связи используются и другие местоимения. Одни из них связывают только конкретные предложения, другие могут относиться к большей части текста. 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Указательное местоимение 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может соотноситься с любым именем независимо от его рода и числа.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Попугаи действительно похожи на генералов... И впрямь — это был чванливый генералитет, траурное заседание военного совета, последняя выставка военных сюртуков, лампасов, эполетов, хохолков, доломанов, шпор, черных бородок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буланже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 Это был захваченный в плен штаб интервентов, зарвавшихся слишком далеко в чужую, враждебную, плохо изученную страну и обреченных на гибель. (В. П. Катаев)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Местоимение 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такой (такая, такое)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имеет дополнительное оценочное значение. 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Определительное местоимение 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имеет такую же функцию, что и в простом предложении с однородными членами. 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Великолепен чеховский степной пейзаж, создающий светлый колорит, могучую, свободную широту всего произведения.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Можно сказать, что Чехов поэтически открыл степь, явился первым художником, раскрывшим под кажущимся однообразием степного пейзажа целый мир красок и звуков. Собственные детские впечатления от поездок по донецкой степи помогли ему передать чистоту и свежесть детского восприятия мира, соединенную с мудрым взглядом художника.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Все наполнено в «Степи» молодостью, захватывающей новизной всех восприятий и чувств.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8092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Имена числительные.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качестве средств связи могут быть использованы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порядковые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собирательные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числительные.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Собирательные числительные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- это такие, которые обозначают количество предметов, как их совокупность (двое, трое, оба, четверо, пятеро, шестеро, семеро). 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Порядковые числительные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- это числительные, которые называют порядковые номер предмета при их счете (пятый, десятый).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7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Числительные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средства связи.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качестве средств связи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собирательные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числительные используются без существительного, которое они определяют в количественном значении.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 собирательных числительных в качестве средств связи чаще других используются числительные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двое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Накануне было вот что.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Запряг отец лошадь и, войдя в избу, сказал матери: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 Давай холсты, я поеду на станцию.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Сестра стирала рубахи, а мать возилась с шерстью.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 Не дам, - сказала она.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 Что ж, не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жравши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будешь? - спросил отец.-- Я куплю муки на них.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Мать молчала.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Отец пошел в амбар, сбил топором замок с ящика и начал выбирать холсты, полотенца и сарафаны, складывая все в мешок и бросая на телегу.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 Мамка! - закричала сестра, посмотрев в окно. - Гляди-ка, он сундук разбил!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Обе с плачем выскочили на улицу и подбежали к амбару. Отец уже добирал последки. Ни просьбы, ни мольбы не помогли.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Здесь числительное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относится к существительным мать и сестра.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Собирательные числительные от двое до семеро часто употребляются в сочетании с определительным местоимением – все трое, все шестеро, все пятеро и т.д.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Формулировка задания 1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демоверсии ЕГЭ 2023)</a:t>
            </a: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8496944" cy="3073896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Самостоятельно подберите определительное местоимение, которое должно стоять на месте пропуска в третьем (3) предложении текста. Запишите это местоимение.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Наречие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- неизменяемая самостоятельная часть речи, которая обозначает признак действия, признака и предмета, отвечает на вопросы где, как, куда, откуда, зачем, почему и т.д. 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17" y="332655"/>
          <a:ext cx="8640962" cy="5976668"/>
        </p:xfrm>
        <a:graphic>
          <a:graphicData uri="http://schemas.openxmlformats.org/drawingml/2006/table">
            <a:tbl>
              <a:tblPr/>
              <a:tblGrid>
                <a:gridCol w="4320481"/>
                <a:gridCol w="4320481"/>
              </a:tblGrid>
              <a:tr h="37522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Разряды наречий</a:t>
                      </a:r>
                    </a:p>
                  </a:txBody>
                  <a:tcPr marL="62523" marR="62523" marT="31262" marB="3126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</a:p>
                  </a:txBody>
                  <a:tcPr marL="62523" marR="62523" marT="31262" marB="3126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22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По функции: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523" marR="62523" marT="31262" marB="3126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6478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Знаменательные</a:t>
                      </a:r>
                    </a:p>
                  </a:txBody>
                  <a:tcPr marL="62523" marR="62523" marT="31262" marB="3126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называют признаки действий или других признаков (громко, далеко, по-летнему)</a:t>
                      </a:r>
                    </a:p>
                  </a:txBody>
                  <a:tcPr marL="62523" marR="62523" marT="31262" marB="3126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229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Местоименные </a:t>
                      </a:r>
                    </a:p>
                  </a:txBody>
                  <a:tcPr marL="62523" marR="62523" marT="31262" marB="3126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там, так, тогда</a:t>
                      </a:r>
                    </a:p>
                  </a:txBody>
                  <a:tcPr marL="62523" marR="62523" marT="31262" marB="3126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22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По значению: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523" marR="62523" marT="31262" marB="3126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0809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образа действия (как, каким образом?)</a:t>
                      </a:r>
                    </a:p>
                  </a:txBody>
                  <a:tcPr marL="62523" marR="62523" marT="31262" marB="3126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так, по-летнему, по-товарищески, весело, громко, вдвоем</a:t>
                      </a:r>
                    </a:p>
                  </a:txBody>
                  <a:tcPr marL="62523" marR="62523" marT="31262" marB="3126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0809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меры и степени (сколько, в какой степени?)</a:t>
                      </a:r>
                    </a:p>
                  </a:txBody>
                  <a:tcPr marL="62523" marR="62523" marT="31262" marB="3126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очень, чересчур, втрое, вдоволь, чуть-чуть, немного</a:t>
                      </a:r>
                    </a:p>
                  </a:txBody>
                  <a:tcPr marL="62523" marR="62523" marT="31262" marB="3126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0809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места (где, куда, откуда?)</a:t>
                      </a:r>
                    </a:p>
                  </a:txBody>
                  <a:tcPr marL="62523" marR="62523" marT="31262" marB="3126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вперед, издали, справа, вдалеке, здесь, куда-то</a:t>
                      </a:r>
                    </a:p>
                  </a:txBody>
                  <a:tcPr marL="62523" marR="62523" marT="31262" marB="3126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0809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времени (когда, как долго, с каких пор, до каких пор)</a:t>
                      </a:r>
                    </a:p>
                  </a:txBody>
                  <a:tcPr marL="62523" marR="62523" marT="31262" marB="3126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сегодня, ночью, давно, сейчас, послезавтра, всегда, тогда</a:t>
                      </a:r>
                    </a:p>
                  </a:txBody>
                  <a:tcPr marL="62523" marR="62523" marT="31262" marB="3126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229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причины (почему?)</a:t>
                      </a:r>
                    </a:p>
                  </a:txBody>
                  <a:tcPr marL="62523" marR="62523" marT="31262" marB="3126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потому, сгоряча, поневоле</a:t>
                      </a:r>
                    </a:p>
                  </a:txBody>
                  <a:tcPr marL="62523" marR="62523" marT="31262" marB="3126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0809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цели (зачем, с какой целью)</a:t>
                      </a:r>
                    </a:p>
                  </a:txBody>
                  <a:tcPr marL="62523" marR="62523" marT="31262" marB="3126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назло, нарочно, затем, назло, наперекор, специально</a:t>
                      </a:r>
                    </a:p>
                  </a:txBody>
                  <a:tcPr marL="62523" marR="62523" marT="31262" marB="31262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Наречия как средства связи предложений в тексте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качестве средств связи обычно выступают наречия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времени, места,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а также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местоименные наречия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в личных значениях.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Пример: Слева виднелась гора. Тонкой полосой блестела река. Зеленели небольшие рощи. Везде здесь было тихо и спокойно.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 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Вводные слова и словосочетания. Группы вводных слов 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обособляются запятыми 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 являются членами предложения 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ним нельзя задать вопрос 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5" y="-1"/>
          <a:ext cx="8568954" cy="6597355"/>
        </p:xfrm>
        <a:graphic>
          <a:graphicData uri="http://schemas.openxmlformats.org/drawingml/2006/table">
            <a:tbl>
              <a:tblPr/>
              <a:tblGrid>
                <a:gridCol w="4284477"/>
                <a:gridCol w="4284477"/>
              </a:tblGrid>
              <a:tr h="29987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Группы вводных слов по значению: 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55692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Чувства говорящего (радость, злость, сожаление и </a:t>
                      </a:r>
                      <a:r>
                        <a:rPr lang="ru-RU" sz="16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т.д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 счастью, к несчастью, к ужасу, к стыду, на беду, на радость и т.д. 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3959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Степень уверенности (предположение, возможность, неуверенность и т.д.) 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Может, может быть, по-видимому, по сути, кажется, казалось бы, бесспорно, правда, надо полагать, по сути, безусловно и т.д.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0999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Связь мыслей, последовательность изложения 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Итак, следовательно, к слову сказать, во-первых, во-вторых, с другой стороны, к примеру, главное, таким образом, кстати, значит, наоборот и т.д.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3959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Источник сообщения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 слухам, говорят, по мнению кого-либо, на мой взгляд, по-моему, по преданию, помнится, сообщают, передают и т.д.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692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Приемы и способы оформления мыслей 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Другими словами, иными словами, попросту сказать, мягко выражаясь, одним словом и т.д.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3959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Призыв к собеседнику или читателю с целью привлечь внимание 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Знаешь (ли), знаете (ли), пойми, извините, простите, послушайте, поверьте, согласитесь, вообразите , пожалуйста и т.д. 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692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Оценка меры того, о чем говорится 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 крайней мере, самое большее, самое меньшее и т.д.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692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 Степень обычности сообщаемого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 обыкновению, бывает, бывало, случается и т.д. 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692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 Выражение экспрессивности высказывания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Сказать по чести, честно говоря, по правде, по совести, смешно сказать и т.д.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Средства связи, часто встречающиеся в 1 задании ЕГЭ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Союзы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То есть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– пояснительный союз, который автор использует для уточнения сказанной ранее информации.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Но, зато, однако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– противительные союзы, которые используются для противопоставления.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Потому что, так как, поскольку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– используются, чтобы указать на причину того, о чем говорится в предыдущих предложениях.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Так что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– используются перед выводом рассуждений.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Частицы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Даже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– частица вносит значение уточнения и подчеркивает важность мысли.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Ведь, именно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– эти частицы вносят значение усиления.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  <a:hlinkClick r:id="rId2" tooltip="К меню"/>
              </a:rPr>
              <a:t>↑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Вводные слова и конструкции 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8847"/>
            <a:ext cx="799288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Вводные слова и конструкции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Кроме того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конструкция используется, когда автор хочет дополнить ранее высказанную мысль.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Другими словами, иными словами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конструкция используется, если автор хочет сказать уже высказанную мысль иначе (более понятно).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Итак, таким образом, следовательно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автор использует данные вводные слова для подведения итога рассуждениям.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Конечно, разумеется, безусловно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указывают на степень уверенности в сказанных словах.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Например, так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вводные слова, которые используются для пояснения мысли.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Наоборот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вводное слово, употребляющееся для противопоставления одного предложения другому.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Во-первых, во-вторых, с одной стороны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автор указывает порядок следования мыслей. 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348880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ПРАКТИКА 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5846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Самостоятельно подберите 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противительный союз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который должен стоять на месте пропуска в третьем 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предложении текста. Запишите этот союз. 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(1)Жители Лондона, традиционно чайные поклонники, считают кофе атрибутом имиджа успешного человека, поэтому основное сосредоточение качественных кофеен можно обнаружить именно в деловом квартале Сити. (2)Парижане не терпят суеты, ценят моменты удовольствия и свято чтут утреннюю традицию: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круассан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плюс кофе очень темной обжарки с молоком. (3)... итальянцы предпочитают стремительно выпить свой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ристретто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прямо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барной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стойки.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 1: союз А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Самостоятельно подберите 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сочинительный союз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который должен стоять на месте пропуска в третьем 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предложении текста. Запишите этот союз.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(1)Сосиски — наверное, самое популярное австрийское блюдо. (2)Кажется, что они должны были стать тут главной уличной едой наравне 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кебабом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(3)... это не так: австрийцы готовят их на ярмарках или во время праздников, а если вы захотите съесть сосиску в булочке в обычный день, то нужно знать заранее выяснить, куда отправиться, чтобы не остаться разочарованным.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9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выполнения задания 1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Внимательно прочитайте задание и необходимый отрезок текста/весь текст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Установите связь между предложением, в котором пропущено слово, и предыдущим предложением/ между предложением, в котором пропущено слово, и частью текста до этого предложения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Обратите внимание на искомую часть речи: важно подобрать слово, которое будет соответствовать заявленной характеристике. Например, в задании может быть предложено найти частицу или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ограничительно-выделительную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частицу. Для успешного выполнения задания важно знать не только различия между словами различных частей речи, но и разряды слов.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 2: НО/ОДНАКО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Самостоятельно подберите 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сочинительный союз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который должен стоять на месте пропуска в третьем 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предложении текста. Запишите этот союз. 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(1) Плафон Парижской национальной оперы, разделенный художником на пять цветовых секторов, - это одна из самых масштабных работ Шагала. (2)В росписи прослеживались основные мотивы творчества Шагала — музыканты, танцоры, влюбленные, ангелы и животные. (3)Каждый из пяти секторов содержал сюжет одной или двух классических опер или балета, а ... изображения парижских архитектурных достопримечательностей. 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Ответ№3: ТАКЖЕ 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Самостоятельно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подберите 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личное местоимение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которое должно стоять на месте пропуска во втором 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предложении текста. Запишите это местоимение. 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(1)Ровно сто лет назад на семинаре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Геттингенского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математического общества была представлена теорема, которая со временем стала важнейшим инструментом в математической и теоретической физике. (2) ... связывает каждую непрерывную симметрию физической системы с некоторым законом сохранения. (3)Доказала эту теорему Эмми Нётер — и этот результат, наряду с последовавшими важнейшими работами по абстрактной алгебре, заслуженно позволяет многим считать Нётер величайшей женщиной в истории математики</a:t>
            </a:r>
            <a:r>
              <a:rPr lang="ru-RU" dirty="0"/>
              <a:t>. 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2348880"/>
            <a:ext cx="3905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ОТВЕТ№ 4: ОНА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Теория к заданию 1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тексте соединяются между собой не только соседние предложения, но и предложения, отделенные другими предложениями.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Между предложениями в тексте существуют различные смысловые отношения: предложения могут быть сопоставлены, противопоставлены, содержание второго предложения может раскрывать смысл первого, пояснять его и т.д.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качестве средств связи предложений в тексте могут выступать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лексические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синтаксические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морфологические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средства, например, порядок слов, синонимы, антонимы, местоимения, союзы, синтаксический параллелизм и др.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32656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Средства связи, необходимые для выполнения 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задания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Союзы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Частицы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Местоимения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Наречия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Числительные (собирательные и порядковые)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Вводные слова и словосочетания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Предлоги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56895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Союзы. Определение. Разряды.</a:t>
            </a:r>
          </a:p>
          <a:p>
            <a:r>
              <a:rPr lang="ru-RU" sz="2400" b="1" dirty="0"/>
              <a:t>Союз</a:t>
            </a:r>
            <a:r>
              <a:rPr lang="ru-RU" sz="2400" dirty="0"/>
              <a:t> – служебная часть речи, которая соединяет между собой синтаксически однородные слова в простом предложении, а также целые предложения.</a:t>
            </a:r>
          </a:p>
          <a:p>
            <a:r>
              <a:rPr lang="ru-RU" sz="2400" b="1" dirty="0"/>
              <a:t>Союзы бывают: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1) Сочинительные и подчинительные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2) Простые (состоят из одного слова: но, а, однако) и составные (состоят из </a:t>
            </a:r>
            <a:r>
              <a:rPr lang="ru-RU" sz="2400" dirty="0" err="1"/>
              <a:t>из</a:t>
            </a:r>
            <a:r>
              <a:rPr lang="ru-RU" sz="2400" dirty="0"/>
              <a:t> двух или более слов: как…так и, не только…но и)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/>
              <a:t>По своей структуре</a:t>
            </a:r>
            <a:r>
              <a:rPr lang="ru-RU" sz="2400" dirty="0"/>
              <a:t> составные союзы бывают: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1) повторяющиеся (состоят из двух одинаковых частей) – то ли…то ли, и…</a:t>
            </a:r>
            <a:r>
              <a:rPr lang="ru-RU" sz="2400" dirty="0" err="1"/>
              <a:t>и</a:t>
            </a:r>
            <a:r>
              <a:rPr lang="ru-RU" sz="2400" dirty="0"/>
              <a:t>, ни…</a:t>
            </a:r>
            <a:r>
              <a:rPr lang="ru-RU" sz="2400" dirty="0" err="1"/>
              <a:t>ни</a:t>
            </a:r>
            <a:r>
              <a:rPr lang="ru-RU" sz="2400" dirty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2) двойные (состоят из двух неодинаковых частей) – не только…но и, если не…то и т.д.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3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Сочинительные союзы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союзы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связывающие однородные члены предложения и равноправные по смыслу простые предложения в составе сложного (сложносочиненного предложения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Помимо соединения однородных членов и частей сложносочиненного предложения, сочинительные союзы могут связывать самостоятельные предложения в тексте/фрагменте текста.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Сочинительные союзы на границе предложений имеют значение, близкое к значению союзов, соединяющих части ССП.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332656"/>
          <a:ext cx="8208912" cy="5687442"/>
        </p:xfrm>
        <a:graphic>
          <a:graphicData uri="http://schemas.openxmlformats.org/drawingml/2006/table">
            <a:tbl>
              <a:tblPr/>
              <a:tblGrid>
                <a:gridCol w="3348260"/>
                <a:gridCol w="4860652"/>
              </a:tblGrid>
              <a:tr h="8088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Разряды сочинительных союзов: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21" marR="71021" marT="35511" marB="3551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21" marR="71021" marT="35511" marB="3551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80885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Соединительные</a:t>
                      </a:r>
                    </a:p>
                  </a:txBody>
                  <a:tcPr marL="71021" marR="71021" marT="35511" marB="3551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и, да (= и), не только, … но и, также, тоже, и…и, ни…ни, как,…так и; сколько..., столько и</a:t>
                      </a:r>
                    </a:p>
                  </a:txBody>
                  <a:tcPr marL="71021" marR="71021" marT="35511" marB="3551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885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Разделительные</a:t>
                      </a:r>
                    </a:p>
                  </a:txBody>
                  <a:tcPr marL="71021" marR="71021" marT="35511" marB="3551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или, или…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, либо, либо…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либо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, то…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то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то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ли…то ли, не то…не то</a:t>
                      </a:r>
                    </a:p>
                  </a:txBody>
                  <a:tcPr marL="71021" marR="71021" marT="35511" marB="3551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885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Противительные</a:t>
                      </a:r>
                    </a:p>
                  </a:txBody>
                  <a:tcPr marL="71021" marR="71021" marT="35511" marB="3551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а, но, да (= но), зато, же, однако, однако же, все же</a:t>
                      </a:r>
                    </a:p>
                  </a:txBody>
                  <a:tcPr marL="71021" marR="71021" marT="35511" marB="3551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885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Градационные</a:t>
                      </a:r>
                    </a:p>
                  </a:txBody>
                  <a:tcPr marL="71021" marR="71021" marT="35511" marB="3551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не только…, но и; не то чтобы…а; не столько…сколько</a:t>
                      </a:r>
                    </a:p>
                  </a:txBody>
                  <a:tcPr marL="71021" marR="71021" marT="35511" marB="3551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213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Присоединительные</a:t>
                      </a:r>
                    </a:p>
                  </a:txBody>
                  <a:tcPr marL="71021" marR="71021" marT="35511" marB="3551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тоже, также, да и, притом, причем</a:t>
                      </a:r>
                    </a:p>
                  </a:txBody>
                  <a:tcPr marL="71021" marR="71021" marT="35511" marB="3551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213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Пояснительные</a:t>
                      </a:r>
                    </a:p>
                  </a:txBody>
                  <a:tcPr marL="71021" marR="71021" marT="35511" marB="3551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а именно, то есть, или (= то есть)</a:t>
                      </a:r>
                    </a:p>
                  </a:txBody>
                  <a:tcPr marL="71021" marR="71021" marT="35511" marB="3551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Подчинительные союзы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союзы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которые связывают простые предложения в сложном предложении (СПП).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Подчинительные союзы могут выступать в качестве средств связи между предложениями только в случае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парцелляции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(авторского членения текста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Подчинительные союзы делятся на следующие группы: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изъяснительные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(что, чтобы, как, …)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обстоятельственные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времени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(когда, лишь, едва, …)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(где, куда, откуда, ...)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образа действия, меры, степени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(столько, настолько, так, до такой степени, до того, такой, ... )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(как, как будто, словно, будто, точно, как бы)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причины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(так как, потому что, …)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(если, если бы, коли, ежели, если … то,…)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уступки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(несмотря на то, что, хотя, хоть, пускай, …)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(чтобы, дабы, с тем чтобы, …)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следствия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(так что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Разделение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 подчинительных союзов на группы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условно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одни и те же союзы могут относиться к различным группам в зависимости от вопроса, который мы задаем от главного предложения к придаточному.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967</Words>
  <Application>Microsoft Office PowerPoint</Application>
  <PresentationFormat>Экран (4:3)</PresentationFormat>
  <Paragraphs>178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Задание 1 ЕГЭ по русскому языку  Логико-смысловые отношениям между предложениями.  Теория и практика. </vt:lpstr>
      <vt:lpstr>Формулировка задания 1  (из демоверсии ЕГЭ 2023)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1 ЕГЭ по русскому языку  Логико-смысловые отношениям между предложениями.  Теория и практика.</dc:title>
  <dc:creator>Татьяна</dc:creator>
  <cp:lastModifiedBy>Татьяна</cp:lastModifiedBy>
  <cp:revision>4</cp:revision>
  <dcterms:created xsi:type="dcterms:W3CDTF">2022-09-07T13:30:01Z</dcterms:created>
  <dcterms:modified xsi:type="dcterms:W3CDTF">2022-09-07T14:03:26Z</dcterms:modified>
</cp:coreProperties>
</file>