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2" r:id="rId3"/>
    <p:sldId id="263" r:id="rId4"/>
    <p:sldId id="264" r:id="rId5"/>
    <p:sldId id="256" r:id="rId6"/>
    <p:sldId id="260" r:id="rId7"/>
    <p:sldId id="259" r:id="rId8"/>
    <p:sldId id="257" r:id="rId9"/>
    <p:sldId id="265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CC"/>
    <a:srgbClr val="990099"/>
    <a:srgbClr val="008000"/>
    <a:srgbClr val="D9FA12"/>
    <a:srgbClr val="0033CC"/>
    <a:srgbClr val="FF3300"/>
    <a:srgbClr val="9933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41" d="100"/>
          <a:sy n="41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A148F2-091D-4E55-B15E-8F5CB9E19DD1}" type="datetimeFigureOut">
              <a:rPr lang="ru-RU" smtClean="0"/>
              <a:pPr>
                <a:defRPr/>
              </a:pPr>
              <a:t>09.01.2023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B235F0-6FC9-4897-AB1B-F4815EE191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871F34-7BF1-4B16-A723-D059D457F41E}" type="datetimeFigureOut">
              <a:rPr lang="ru-RU" smtClean="0"/>
              <a:pPr>
                <a:defRPr/>
              </a:pPr>
              <a:t>09.01.2023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FC2D2-CFEC-4782-8EF7-E8ABE6C08D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D01FA5-76E7-4CB4-A297-E960FD12C7A4}" type="datetimeFigureOut">
              <a:rPr lang="ru-RU" smtClean="0"/>
              <a:pPr>
                <a:defRPr/>
              </a:pPr>
              <a:t>09.01.2023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3A910-E0A3-4237-8981-40821E2C29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7F5257-65CF-4DBD-88CD-BDAB4A3437AF}" type="datetimeFigureOut">
              <a:rPr lang="ru-RU" smtClean="0"/>
              <a:pPr>
                <a:defRPr/>
              </a:pPr>
              <a:t>09.01.2023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4E416A-4B55-401E-937E-4FEFB70634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D1E4C0-E734-4883-B535-5E7F7EAFEF66}" type="datetimeFigureOut">
              <a:rPr lang="ru-RU" smtClean="0"/>
              <a:pPr>
                <a:defRPr/>
              </a:pPr>
              <a:t>09.01.2023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DDFB9-ED63-45D0-806F-8B8249E9E5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883D82-90AD-46EB-9F51-64DC2F0B6ACB}" type="datetimeFigureOut">
              <a:rPr lang="ru-RU" smtClean="0"/>
              <a:pPr>
                <a:defRPr/>
              </a:pPr>
              <a:t>09.01.2023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19531-45B4-4B47-8E74-C0E2909446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00ED45-F5FC-44B6-A6D1-8B750C4913A1}" type="datetimeFigureOut">
              <a:rPr lang="ru-RU" smtClean="0"/>
              <a:pPr>
                <a:defRPr/>
              </a:pPr>
              <a:t>09.01.2023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9F78E-EFD5-40FD-9D99-9653CCCA16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4D3DB9-A411-4EB4-BC45-57A6349E922B}" type="datetimeFigureOut">
              <a:rPr lang="ru-RU" smtClean="0"/>
              <a:pPr>
                <a:defRPr/>
              </a:pPr>
              <a:t>09.01.2023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70026-0D82-4E3F-8D9A-50C72655AA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3C73D4-A74C-458A-9A31-21E6C641F46E}" type="datetimeFigureOut">
              <a:rPr lang="ru-RU" smtClean="0"/>
              <a:pPr>
                <a:defRPr/>
              </a:pPr>
              <a:t>09.01.2023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FF7325-22BC-4B66-BD2E-F0624E67AA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4E4D59-16CA-4EB4-9CBF-115FB974DD08}" type="datetimeFigureOut">
              <a:rPr lang="ru-RU" smtClean="0"/>
              <a:pPr>
                <a:defRPr/>
              </a:pPr>
              <a:t>09.01.2023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2D778-A8F6-4308-AC4D-F858872D80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2E4ED8-0BA9-4091-8BED-7B3BBE6EE8B1}" type="datetimeFigureOut">
              <a:rPr lang="ru-RU" smtClean="0"/>
              <a:pPr>
                <a:defRPr/>
              </a:pPr>
              <a:t>09.01.2023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DB4FD-EC62-4B7C-A500-E6326EFB89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2B794FC-5992-4C1F-9AE3-4751D72CBD46}" type="datetimeFigureOut">
              <a:rPr lang="ru-RU" smtClean="0"/>
              <a:pPr>
                <a:defRPr/>
              </a:pPr>
              <a:t>09.01.2023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C64A831-9943-4B8B-926F-257E9EBAE6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"/>
          <p:cNvGrpSpPr>
            <a:grpSpLocks/>
          </p:cNvGrpSpPr>
          <p:nvPr/>
        </p:nvGrpSpPr>
        <p:grpSpPr bwMode="auto">
          <a:xfrm rot="20860805">
            <a:off x="1155806" y="692351"/>
            <a:ext cx="1562100" cy="2924175"/>
            <a:chOff x="8010" y="1500"/>
            <a:chExt cx="2850" cy="3525"/>
          </a:xfrm>
        </p:grpSpPr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8010" y="3930"/>
              <a:ext cx="1245" cy="99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9615" y="2775"/>
              <a:ext cx="1245" cy="99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9615" y="1620"/>
              <a:ext cx="1245" cy="9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8010" y="1620"/>
              <a:ext cx="1245" cy="9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8010" y="2775"/>
              <a:ext cx="1245" cy="99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9615" y="3930"/>
              <a:ext cx="1245" cy="99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8535" y="1500"/>
              <a:ext cx="1860" cy="3525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Oval 4"/>
            <p:cNvSpPr>
              <a:spLocks noChangeArrowheads="1"/>
            </p:cNvSpPr>
            <p:nvPr/>
          </p:nvSpPr>
          <p:spPr bwMode="auto">
            <a:xfrm>
              <a:off x="8835" y="3930"/>
              <a:ext cx="1245" cy="99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Oval 3"/>
            <p:cNvSpPr>
              <a:spLocks noChangeArrowheads="1"/>
            </p:cNvSpPr>
            <p:nvPr/>
          </p:nvSpPr>
          <p:spPr bwMode="auto">
            <a:xfrm>
              <a:off x="8835" y="2775"/>
              <a:ext cx="1245" cy="99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Oval 2"/>
            <p:cNvSpPr>
              <a:spLocks noChangeArrowheads="1"/>
            </p:cNvSpPr>
            <p:nvPr/>
          </p:nvSpPr>
          <p:spPr bwMode="auto">
            <a:xfrm>
              <a:off x="8835" y="1620"/>
              <a:ext cx="1245" cy="9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8" name="WordArt 12"/>
          <p:cNvSpPr>
            <a:spLocks noChangeArrowheads="1" noChangeShapeType="1" noTextEdit="1"/>
          </p:cNvSpPr>
          <p:nvPr/>
        </p:nvSpPr>
        <p:spPr bwMode="auto">
          <a:xfrm>
            <a:off x="2789326" y="478870"/>
            <a:ext cx="5599097" cy="42322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ButtonPour">
              <a:avLst>
                <a:gd name="adj1" fmla="val 10800000"/>
                <a:gd name="adj2" fmla="val 69528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Arial Black"/>
              </a:rPr>
              <a:t>Правила</a:t>
            </a:r>
          </a:p>
          <a:p>
            <a:pPr algn="ctr" rtl="0">
              <a:buNone/>
            </a:pP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Arial Black"/>
              </a:rPr>
              <a:t>дорожного</a:t>
            </a:r>
          </a:p>
          <a:p>
            <a:pPr algn="ctr" rtl="0">
              <a:buNone/>
            </a:pP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Arial Black"/>
              </a:rPr>
              <a:t>движения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/>
              <a:latin typeface="Arial Black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67944" y="50851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i="1" dirty="0" smtClean="0">
                <a:solidFill>
                  <a:schemeClr val="tx1">
                    <a:lumMod val="95000"/>
                  </a:schemeClr>
                </a:solidFill>
              </a:rPr>
              <a:t>Воспитатель: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Данилина  Е.В.</a:t>
            </a:r>
          </a:p>
          <a:p>
            <a:pPr algn="r"/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9626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000125"/>
            <a:ext cx="822960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D9FA12"/>
                </a:solidFill>
              </a:rPr>
              <a:t>Нарисован где </a:t>
            </a:r>
            <a:r>
              <a:rPr lang="ru-RU" sz="2800" dirty="0" smtClean="0">
                <a:solidFill>
                  <a:srgbClr val="FFC000"/>
                </a:solidFill>
              </a:rPr>
              <a:t>трамвай</a:t>
            </a:r>
            <a:r>
              <a:rPr lang="ru-RU" sz="2800" dirty="0" smtClean="0">
                <a:solidFill>
                  <a:srgbClr val="D9FA12"/>
                </a:solidFill>
              </a:rPr>
              <a:t>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D9FA12"/>
                </a:solidFill>
              </a:rPr>
              <a:t>Там его и поджидай,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D9FA12"/>
                </a:solidFill>
              </a:rPr>
              <a:t>Где </a:t>
            </a:r>
            <a:r>
              <a:rPr lang="ru-RU" sz="2800" dirty="0" smtClean="0">
                <a:solidFill>
                  <a:srgbClr val="FFC000"/>
                </a:solidFill>
              </a:rPr>
              <a:t>автобус</a:t>
            </a:r>
            <a:r>
              <a:rPr lang="ru-RU" sz="2800" dirty="0" smtClean="0">
                <a:solidFill>
                  <a:srgbClr val="D9FA12"/>
                </a:solidFill>
              </a:rPr>
              <a:t> нарисован,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D9FA12"/>
                </a:solidFill>
              </a:rPr>
              <a:t>Жди его и не зевай!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0066"/>
                </a:solidFill>
              </a:rPr>
              <a:t>                          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FF33CC"/>
                </a:solidFill>
              </a:rPr>
              <a:t>                   </a:t>
            </a:r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Только там где транспорт ждут,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                 Правильно себя ведут: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                 На дорогу не выходят,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                 По дороге не бегут.</a:t>
            </a:r>
            <a:endParaRPr lang="ru-RU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122" name="Picture 2" descr="I:\5_1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1071546"/>
            <a:ext cx="1292206" cy="183493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1269" name="Picture 3" descr="I:\5.17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429000"/>
            <a:ext cx="1285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28625" y="142875"/>
            <a:ext cx="82296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ru-RU" sz="4000" dirty="0" smtClean="0">
              <a:solidFill>
                <a:srgbClr val="FF0066"/>
              </a:solidFill>
            </a:endParaRPr>
          </a:p>
          <a:p>
            <a:pPr algn="ctr">
              <a:buFont typeface="Arial" charset="0"/>
              <a:buNone/>
            </a:pPr>
            <a:r>
              <a:rPr lang="ru-RU" sz="4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Знаки эти помогают,</a:t>
            </a:r>
          </a:p>
          <a:p>
            <a:pPr algn="ctr">
              <a:buFont typeface="Arial" charset="0"/>
              <a:buNone/>
            </a:pPr>
            <a:r>
              <a:rPr lang="ru-RU" sz="4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Пешеходов защищают,</a:t>
            </a:r>
          </a:p>
          <a:p>
            <a:pPr algn="ctr">
              <a:buFont typeface="Arial" charset="0"/>
              <a:buNone/>
            </a:pPr>
            <a:r>
              <a:rPr lang="ru-RU" sz="4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Если только пешеходы</a:t>
            </a:r>
          </a:p>
          <a:p>
            <a:pPr algn="ctr">
              <a:buFont typeface="Arial" charset="0"/>
              <a:buNone/>
            </a:pPr>
            <a:r>
              <a:rPr lang="ru-RU" sz="4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Эти знаки соблюдают.</a:t>
            </a:r>
          </a:p>
        </p:txBody>
      </p:sp>
      <p:pic>
        <p:nvPicPr>
          <p:cNvPr id="12292" name="Picture 2" descr="I:\4-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13" y="4929188"/>
            <a:ext cx="13906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 descr="I:\4.5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4929188"/>
            <a:ext cx="13573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4" descr="I:\5.17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3214688"/>
            <a:ext cx="10858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5" descr="I:\5_1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6688" y="3357563"/>
            <a:ext cx="9525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6" descr="I:\1-2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5" y="3714750"/>
            <a:ext cx="1479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7" descr="I:\3-9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63" y="785813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8" descr="I:\3_10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63" y="928688"/>
            <a:ext cx="1338262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9" descr="I:\image134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0438" y="5000625"/>
            <a:ext cx="1157287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руглая лента лицом вниз 4"/>
          <p:cNvSpPr/>
          <p:nvPr/>
        </p:nvSpPr>
        <p:spPr>
          <a:xfrm>
            <a:off x="500063" y="1643063"/>
            <a:ext cx="7858125" cy="2722041"/>
          </a:xfrm>
          <a:prstGeom prst="ellipseRibb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7030A0"/>
                </a:solidFill>
              </a:rPr>
              <a:t>Пешеход! Помни правила дорожного движения!!!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66"/>
                </a:solidFill>
              </a:rPr>
              <a:t>Знаки всякие нужны, знаки всякие важны!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1"/>
            <a:ext cx="8229600" cy="3744416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Кто по улице идет,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Тот зовется </a:t>
            </a:r>
            <a:r>
              <a:rPr lang="ru-RU" sz="3200" dirty="0" smtClean="0">
                <a:solidFill>
                  <a:srgbClr val="FF0000"/>
                </a:solidFill>
              </a:rPr>
              <a:t>пешеход.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Кто в машине- пассажиры,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А</a:t>
            </a:r>
            <a:r>
              <a:rPr lang="ru-RU" dirty="0" smtClean="0"/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водитель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их везет.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                                </a:t>
            </a:r>
            <a:r>
              <a:rPr lang="ru-RU" sz="3200" dirty="0" smtClean="0">
                <a:solidFill>
                  <a:srgbClr val="FF0000"/>
                </a:solidFill>
              </a:rPr>
              <a:t>Пешеходу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надо знать,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                                         Где ходить и где гулять,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                                </a:t>
            </a:r>
            <a:r>
              <a:rPr lang="ru-RU" dirty="0" smtClean="0">
                <a:solidFill>
                  <a:srgbClr val="FFFF00"/>
                </a:solidFill>
              </a:rPr>
              <a:t>А</a:t>
            </a:r>
            <a:r>
              <a:rPr lang="ru-RU" dirty="0" smtClean="0"/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водитель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должен ездить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                                         Так, чтоб людям не мешать.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395536" y="4221088"/>
            <a:ext cx="5616624" cy="24399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FFFF00"/>
                </a:solidFill>
              </a:rPr>
              <a:t>Кто подскажет им в пути,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Где проехать , где пройти?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Где</a:t>
            </a:r>
            <a:r>
              <a:rPr lang="ru-RU" sz="3200" dirty="0" smtClean="0">
                <a:solidFill>
                  <a:srgbClr val="FFC000"/>
                </a:solidFill>
              </a:rPr>
              <a:t> </a:t>
            </a:r>
            <a:r>
              <a:rPr lang="ru-RU" sz="3200" dirty="0" smtClean="0">
                <a:solidFill>
                  <a:srgbClr val="FF3300"/>
                </a:solidFill>
              </a:rPr>
              <a:t>опасную дорогу </a:t>
            </a:r>
            <a:r>
              <a:rPr lang="ru-RU" sz="3200" dirty="0" smtClean="0">
                <a:solidFill>
                  <a:srgbClr val="FFC000"/>
                </a:solidFill>
              </a:rPr>
              <a:t/>
            </a:r>
            <a:br>
              <a:rPr lang="ru-RU" sz="32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Безопасно перейти?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29600" cy="2428875"/>
          </a:xfrm>
        </p:spPr>
        <p:txBody>
          <a:bodyPr/>
          <a:lstStyle/>
          <a:p>
            <a:r>
              <a:rPr lang="ru-RU" sz="3600" dirty="0" smtClean="0">
                <a:solidFill>
                  <a:srgbClr val="FFC000"/>
                </a:solidFill>
              </a:rPr>
              <a:t>На дороге, что и как,</a:t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>Объяснит </a:t>
            </a:r>
            <a:r>
              <a:rPr lang="ru-RU" sz="4000" dirty="0" smtClean="0">
                <a:solidFill>
                  <a:srgbClr val="FFFF00"/>
                </a:solidFill>
              </a:rPr>
              <a:t>дорожный знак</a:t>
            </a:r>
            <a:r>
              <a:rPr lang="ru-RU" sz="3600" dirty="0" smtClean="0">
                <a:solidFill>
                  <a:srgbClr val="FFC000"/>
                </a:solidFill>
              </a:rPr>
              <a:t>.</a:t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>Надо знать их непременно,</a:t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>Чтобы не попасть впросак.</a:t>
            </a:r>
          </a:p>
        </p:txBody>
      </p:sp>
      <p:pic>
        <p:nvPicPr>
          <p:cNvPr id="4108" name="Picture 2" descr="I:\4.5[1]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76737" y="3667919"/>
            <a:ext cx="390525" cy="390525"/>
          </a:xfrm>
        </p:spPr>
      </p:pic>
      <p:pic>
        <p:nvPicPr>
          <p:cNvPr id="4099" name="Picture 2" descr="I:\1-2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4214813"/>
            <a:ext cx="111442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3" descr="I:\image13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25" y="27146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I:\4-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2571744"/>
            <a:ext cx="806474" cy="80647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102" name="Picture 5" descr="I:\3-9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813" y="4143375"/>
            <a:ext cx="97472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6" descr="I:\5_1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" y="2643188"/>
            <a:ext cx="9525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I:\peo-cop_traffic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8992" y="3857628"/>
            <a:ext cx="1714512" cy="1714512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66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" name="Овал 9"/>
          <p:cNvSpPr/>
          <p:nvPr/>
        </p:nvSpPr>
        <p:spPr>
          <a:xfrm>
            <a:off x="7358063" y="2643188"/>
            <a:ext cx="714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Выноска-облако 17"/>
          <p:cNvSpPr/>
          <p:nvPr/>
        </p:nvSpPr>
        <p:spPr>
          <a:xfrm>
            <a:off x="3714750" y="3071813"/>
            <a:ext cx="2500313" cy="857250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66"/>
                </a:solidFill>
              </a:rPr>
              <a:t>Будь внимателен !!</a:t>
            </a:r>
            <a:r>
              <a:rPr lang="ru-RU" dirty="0"/>
              <a:t>!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319338" y="2967038"/>
            <a:ext cx="185737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4109" name="Picture 3" descr="I:\5.17[1]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7250" y="4929188"/>
            <a:ext cx="800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4" descr="I:\3_10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15188" y="587375"/>
            <a:ext cx="112395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2297113"/>
          </a:xfrm>
        </p:spPr>
        <p:txBody>
          <a:bodyPr/>
          <a:lstStyle/>
          <a:p>
            <a:r>
              <a:rPr lang="ru-RU" sz="3600" smtClean="0">
                <a:solidFill>
                  <a:srgbClr val="FFFF00"/>
                </a:solidFill>
              </a:rPr>
              <a:t>Встретишь синий знак – квадрат,</a:t>
            </a:r>
            <a:br>
              <a:rPr lang="ru-RU" sz="3600" smtClean="0">
                <a:solidFill>
                  <a:srgbClr val="FFFF00"/>
                </a:solidFill>
              </a:rPr>
            </a:br>
            <a:r>
              <a:rPr lang="ru-RU" sz="3600" smtClean="0">
                <a:solidFill>
                  <a:srgbClr val="FFFF00"/>
                </a:solidFill>
              </a:rPr>
              <a:t>Будешь знаку просто рад,</a:t>
            </a:r>
            <a:br>
              <a:rPr lang="ru-RU" sz="3600" smtClean="0">
                <a:solidFill>
                  <a:srgbClr val="FFFF00"/>
                </a:solidFill>
              </a:rPr>
            </a:br>
            <a:r>
              <a:rPr lang="ru-RU" sz="3600" smtClean="0">
                <a:solidFill>
                  <a:srgbClr val="FFFF00"/>
                </a:solidFill>
              </a:rPr>
              <a:t>Человек идет по «</a:t>
            </a:r>
            <a:r>
              <a:rPr lang="ru-RU" sz="3600" smtClean="0">
                <a:solidFill>
                  <a:srgbClr val="FF0066"/>
                </a:solidFill>
              </a:rPr>
              <a:t>зебре</a:t>
            </a:r>
            <a:r>
              <a:rPr lang="ru-RU" sz="3600" smtClean="0">
                <a:solidFill>
                  <a:srgbClr val="FFFF00"/>
                </a:solidFill>
              </a:rPr>
              <a:t>»,</a:t>
            </a:r>
            <a:br>
              <a:rPr lang="ru-RU" sz="3600" smtClean="0">
                <a:solidFill>
                  <a:srgbClr val="FFFF00"/>
                </a:solidFill>
              </a:rPr>
            </a:br>
            <a:r>
              <a:rPr lang="ru-RU" sz="3600" smtClean="0">
                <a:solidFill>
                  <a:srgbClr val="FFFF00"/>
                </a:solidFill>
              </a:rPr>
              <a:t>Без опаски, без преград!</a:t>
            </a:r>
          </a:p>
        </p:txBody>
      </p:sp>
      <p:pic>
        <p:nvPicPr>
          <p:cNvPr id="5123" name="Picture 2" descr="E:\CITY\STREE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2948680"/>
            <a:ext cx="4001523" cy="3201219"/>
          </a:xfrm>
        </p:spPr>
      </p:pic>
      <p:pic>
        <p:nvPicPr>
          <p:cNvPr id="5124" name="Picture 2" descr="I:\image13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25" y="1785938"/>
            <a:ext cx="1471613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3" descr="I:\OLDLADY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4071938"/>
            <a:ext cx="71755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Равно 5"/>
          <p:cNvSpPr/>
          <p:nvPr/>
        </p:nvSpPr>
        <p:spPr>
          <a:xfrm rot="5400000">
            <a:off x="1750219" y="5607844"/>
            <a:ext cx="500063" cy="7143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Равно 6"/>
          <p:cNvSpPr/>
          <p:nvPr/>
        </p:nvSpPr>
        <p:spPr>
          <a:xfrm rot="16200000">
            <a:off x="2250281" y="5679282"/>
            <a:ext cx="500063" cy="571500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357188" y="2571750"/>
            <a:ext cx="3000375" cy="1428750"/>
          </a:xfrm>
          <a:prstGeom prst="cloudCallout">
            <a:avLst/>
          </a:prstGeom>
          <a:solidFill>
            <a:srgbClr val="FFFF00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C00000"/>
                </a:solidFill>
              </a:rPr>
              <a:t>Я всегда перехожу дорогу по  пешеходному переходу!!!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001000" y="3286125"/>
            <a:ext cx="71438" cy="25717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7"/>
          <p:cNvSpPr>
            <a:spLocks noGrp="1"/>
          </p:cNvSpPr>
          <p:nvPr>
            <p:ph type="ctrTitle"/>
          </p:nvPr>
        </p:nvSpPr>
        <p:spPr>
          <a:xfrm>
            <a:off x="4439146" y="116632"/>
            <a:ext cx="4685506" cy="1944216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А вот если знак другой-</a:t>
            </a:r>
            <a:br>
              <a:rPr lang="ru-RU" sz="320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</a:br>
            <a:r>
              <a:rPr lang="ru-RU" sz="320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Белый, с красною каймой,</a:t>
            </a:r>
            <a:br>
              <a:rPr lang="ru-RU" sz="320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</a:br>
            <a:r>
              <a:rPr lang="ru-RU" sz="320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Значит, что то </a:t>
            </a:r>
            <a:r>
              <a:rPr lang="ru-RU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FF33CC"/>
                </a:solidFill>
              </a:rPr>
              <a:t>запрещает,</a:t>
            </a:r>
            <a:r>
              <a:rPr lang="ru-RU" sz="320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/>
            </a:r>
            <a:br>
              <a:rPr lang="ru-RU" sz="320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</a:br>
            <a:r>
              <a:rPr lang="ru-RU" sz="320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Не спеши идти, постой!</a:t>
            </a:r>
            <a:endParaRPr lang="ru-RU" sz="3200" dirty="0" smtClean="0">
              <a:solidFill>
                <a:srgbClr val="FFFF00"/>
              </a:solidFill>
            </a:endParaRPr>
          </a:p>
        </p:txBody>
      </p:sp>
      <p:pic>
        <p:nvPicPr>
          <p:cNvPr id="6148" name="Рисунок 4" descr="TRAFFIC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7157"/>
            <a:ext cx="5004048" cy="306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" descr="I:\3_1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564904"/>
            <a:ext cx="21907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25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</a:rPr>
              <a:t>Там где </a:t>
            </a:r>
            <a:r>
              <a:rPr lang="ru-RU" sz="3600" dirty="0" smtClean="0">
                <a:solidFill>
                  <a:srgbClr val="FF0000"/>
                </a:solidFill>
              </a:rPr>
              <a:t>школа</a:t>
            </a:r>
            <a:r>
              <a:rPr lang="ru-RU" sz="3600" dirty="0" smtClean="0">
                <a:solidFill>
                  <a:schemeClr val="tx1"/>
                </a:solidFill>
              </a:rPr>
              <a:t>,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rgbClr val="FF0066"/>
                </a:solidFill>
              </a:rPr>
              <a:t>детский сад</a:t>
            </a:r>
            <a:r>
              <a:rPr lang="ru-RU" sz="3600" dirty="0" smtClean="0">
                <a:solidFill>
                  <a:schemeClr val="bg1"/>
                </a:solidFill>
              </a:rPr>
              <a:t>,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Треугольники висят.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А внутри бегут детишки.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Знаки взрослым говорят: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«Здесь к дороге близко </a:t>
            </a:r>
            <a:r>
              <a:rPr lang="ru-RU" sz="4000" dirty="0" smtClean="0">
                <a:solidFill>
                  <a:srgbClr val="FF0066"/>
                </a:solidFill>
              </a:rPr>
              <a:t>дети</a:t>
            </a:r>
            <a:r>
              <a:rPr lang="ru-RU" sz="4000" dirty="0" smtClean="0">
                <a:solidFill>
                  <a:srgbClr val="FFFF00"/>
                </a:solidFill>
              </a:rPr>
              <a:t>!</a:t>
            </a:r>
            <a:br>
              <a:rPr lang="ru-RU" sz="40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Здесь машины тормозят!»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Называется знак </a:t>
            </a:r>
            <a:r>
              <a:rPr lang="ru-RU" sz="4000" dirty="0" smtClean="0">
                <a:solidFill>
                  <a:srgbClr val="FF33CC"/>
                </a:solidFill>
              </a:rPr>
              <a:t>«Дети»</a:t>
            </a:r>
            <a:r>
              <a:rPr lang="ru-RU" sz="4000" dirty="0" smtClean="0">
                <a:solidFill>
                  <a:schemeClr val="tx1"/>
                </a:solidFill>
              </a:rPr>
              <a:t>,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Только он не для ребят.</a:t>
            </a:r>
            <a:br>
              <a:rPr lang="ru-RU" sz="3600" dirty="0" smtClean="0">
                <a:solidFill>
                  <a:schemeClr val="tx1"/>
                </a:solidFill>
              </a:rPr>
            </a:br>
            <a:endParaRPr lang="ru-RU" sz="3600" dirty="0" smtClean="0">
              <a:solidFill>
                <a:schemeClr val="tx1"/>
              </a:solidFill>
            </a:endParaRPr>
          </a:p>
        </p:txBody>
      </p:sp>
      <p:pic>
        <p:nvPicPr>
          <p:cNvPr id="7172" name="Picture 2" descr="I:\1-2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764704"/>
            <a:ext cx="1992313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E:\CITY\BICYCLINGBM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2852936"/>
            <a:ext cx="4412902" cy="3530322"/>
          </a:xfrm>
        </p:spPr>
      </p:pic>
      <p:pic>
        <p:nvPicPr>
          <p:cNvPr id="8196" name="Picture 3" descr="I:\4-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913082"/>
            <a:ext cx="193833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Кольцо 6"/>
          <p:cNvSpPr/>
          <p:nvPr/>
        </p:nvSpPr>
        <p:spPr>
          <a:xfrm>
            <a:off x="1876644" y="2922808"/>
            <a:ext cx="2000250" cy="1928813"/>
          </a:xfrm>
          <a:prstGeom prst="donut">
            <a:avLst>
              <a:gd name="adj" fmla="val 1114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1963" y="404664"/>
            <a:ext cx="8229600" cy="226774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  <a:t/>
            </a:r>
            <a:br>
              <a:rPr lang="ru-RU" sz="3200" dirty="0" smtClean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</a:br>
            <a:r>
              <a:rPr lang="ru-RU" sz="320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  <a:t/>
            </a:r>
            <a:br>
              <a:rPr lang="ru-RU" sz="320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</a:br>
            <a:r>
              <a:rPr lang="ru-RU" sz="3200" dirty="0" smtClean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  <a:t/>
            </a:r>
            <a:br>
              <a:rPr lang="ru-RU" sz="3200" dirty="0" smtClean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</a:br>
            <a:r>
              <a:rPr lang="ru-RU" sz="320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  <a:t/>
            </a:r>
            <a:br>
              <a:rPr lang="ru-RU" sz="320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</a:br>
            <a:r>
              <a:rPr lang="ru-RU" sz="3200" dirty="0" smtClean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  <a:t/>
            </a:r>
            <a:br>
              <a:rPr lang="ru-RU" sz="3200" dirty="0" smtClean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</a:br>
            <a:r>
              <a:rPr lang="ru-RU" sz="320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  <a:t/>
            </a:r>
            <a:br>
              <a:rPr lang="ru-RU" sz="320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</a:br>
            <a:r>
              <a:rPr lang="ru-RU" sz="3200" dirty="0" smtClean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  <a:t/>
            </a:r>
            <a:br>
              <a:rPr lang="ru-RU" sz="3200" dirty="0" smtClean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</a:br>
            <a:r>
              <a:rPr lang="ru-RU" sz="320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  <a:t/>
            </a:r>
            <a:br>
              <a:rPr lang="ru-RU" sz="320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</a:br>
            <a:r>
              <a:rPr lang="ru-RU" sz="3200" dirty="0" smtClean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  <a:t/>
            </a:r>
            <a:br>
              <a:rPr lang="ru-RU" sz="3200" dirty="0" smtClean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</a:br>
            <a:r>
              <a:rPr lang="ru-RU" sz="320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  <a:t/>
            </a:r>
            <a:br>
              <a:rPr lang="ru-RU" sz="320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</a:br>
            <a:r>
              <a:rPr lang="ru-RU" sz="3200" dirty="0" smtClean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  <a:t>Если </a:t>
            </a:r>
            <a:r>
              <a:rPr lang="ru-RU" sz="320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  <a:t>человечка нет,</a:t>
            </a:r>
            <a:br>
              <a:rPr lang="ru-RU" sz="320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</a:br>
            <a:r>
              <a:rPr lang="ru-RU" sz="320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  <a:t>А внутри </a:t>
            </a:r>
            <a:r>
              <a:rPr lang="ru-RU" sz="320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FF3300"/>
                </a:solidFill>
              </a:rPr>
              <a:t>велосипед-</a:t>
            </a:r>
            <a:r>
              <a:rPr lang="ru-RU" sz="320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  <a:t/>
            </a:r>
            <a:br>
              <a:rPr lang="ru-RU" sz="320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</a:br>
            <a:r>
              <a:rPr lang="ru-RU" sz="320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  <a:t>Значит, только этот транспорт</a:t>
            </a:r>
            <a:br>
              <a:rPr lang="ru-RU" sz="320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</a:br>
            <a:r>
              <a:rPr lang="ru-RU" sz="320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  <a:t>Может здесь оставить след</a:t>
            </a:r>
            <a:r>
              <a:rPr lang="ru-RU" sz="290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  <a:t>.</a:t>
            </a:r>
            <a:br>
              <a:rPr lang="ru-RU" sz="290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28625" y="12858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Здесь педали не крути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и ногами не ходи.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Только для автомобилей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здесь открыты все пути!</a:t>
            </a:r>
            <a:br>
              <a:rPr lang="ru-RU" sz="3200" dirty="0" smtClean="0">
                <a:solidFill>
                  <a:srgbClr val="FFFF00"/>
                </a:solidFill>
              </a:rPr>
            </a:br>
            <a:endParaRPr lang="ru-RU" sz="3200" dirty="0" smtClean="0">
              <a:solidFill>
                <a:srgbClr val="FFFF00"/>
              </a:solidFill>
            </a:endParaRPr>
          </a:p>
        </p:txBody>
      </p:sp>
      <p:pic>
        <p:nvPicPr>
          <p:cNvPr id="9219" name="Содержимое 3" descr="TRAFFIC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25" y="2714625"/>
            <a:ext cx="4329113" cy="3463925"/>
          </a:xfrm>
        </p:spPr>
      </p:pic>
      <p:pic>
        <p:nvPicPr>
          <p:cNvPr id="9221" name="Picture 2" descr="I:\3-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1206" y="291248"/>
            <a:ext cx="1481568" cy="148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3" descr="I: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6668" y="857250"/>
            <a:ext cx="1397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носка-облако 6"/>
          <p:cNvSpPr/>
          <p:nvPr/>
        </p:nvSpPr>
        <p:spPr>
          <a:xfrm>
            <a:off x="6715125" y="3214688"/>
            <a:ext cx="2143125" cy="1428750"/>
          </a:xfrm>
          <a:prstGeom prst="cloudCallout">
            <a:avLst/>
          </a:prstGeom>
          <a:solidFill>
            <a:srgbClr val="FFFF00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FF0000"/>
                </a:solidFill>
              </a:rPr>
              <a:t>Запомни дружок!!!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229600" cy="2214563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Пешеходам путь открыт-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знак об этом говорит.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А машинам въезд заказан,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То есть, стало быть, закрыт.</a:t>
            </a:r>
          </a:p>
        </p:txBody>
      </p:sp>
      <p:pic>
        <p:nvPicPr>
          <p:cNvPr id="10243" name="Picture 2" descr="I:\richman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85027" y="4429125"/>
            <a:ext cx="742950" cy="904875"/>
          </a:xfrm>
        </p:spPr>
      </p:pic>
      <p:sp>
        <p:nvSpPr>
          <p:cNvPr id="4" name="Прямоугольник 3"/>
          <p:cNvSpPr/>
          <p:nvPr/>
        </p:nvSpPr>
        <p:spPr>
          <a:xfrm>
            <a:off x="142875" y="5357813"/>
            <a:ext cx="8858250" cy="4286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2357438" y="3286125"/>
            <a:ext cx="1071562" cy="1214438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4929188" y="3071813"/>
            <a:ext cx="1214437" cy="1285875"/>
          </a:xfrm>
          <a:prstGeom prst="cloud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1000125" y="2714625"/>
            <a:ext cx="928688" cy="1714500"/>
          </a:xfrm>
          <a:prstGeom prst="cloud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00688" y="4357688"/>
            <a:ext cx="142875" cy="100012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57500" y="4500563"/>
            <a:ext cx="142875" cy="85725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28750" y="4357688"/>
            <a:ext cx="71438" cy="100012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29125" y="3714750"/>
            <a:ext cx="71438" cy="16430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Выноска-облако 13"/>
          <p:cNvSpPr/>
          <p:nvPr/>
        </p:nvSpPr>
        <p:spPr>
          <a:xfrm>
            <a:off x="6444208" y="3217660"/>
            <a:ext cx="2000250" cy="1214438"/>
          </a:xfrm>
          <a:prstGeom prst="cloud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Здесь безопасно!</a:t>
            </a:r>
          </a:p>
        </p:txBody>
      </p:sp>
      <p:pic>
        <p:nvPicPr>
          <p:cNvPr id="10254" name="Picture 2" descr="I:\4.5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63" y="2643188"/>
            <a:ext cx="1104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353</TotalTime>
  <Words>182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Паркет</vt:lpstr>
      <vt:lpstr>Слайд 1</vt:lpstr>
      <vt:lpstr>Знаки всякие нужны, знаки всякие важны!</vt:lpstr>
      <vt:lpstr>На дороге, что и как, Объяснит дорожный знак. Надо знать их непременно, Чтобы не попасть впросак.</vt:lpstr>
      <vt:lpstr>Встретишь синий знак – квадрат, Будешь знаку просто рад, Человек идет по «зебре», Без опаски, без преград!</vt:lpstr>
      <vt:lpstr>А вот если знак другой- Белый, с красною каймой, Значит, что то запрещает, Не спеши идти, постой!</vt:lpstr>
      <vt:lpstr>Там где школа, детский сад, Треугольники висят. А внутри бегут детишки. Знаки взрослым говорят:  «Здесь к дороге близко дети! Здесь машины тормозят!» Называется знак «Дети», Только он не для ребят. </vt:lpstr>
      <vt:lpstr>          Если человечка нет, А внутри велосипед- Значит, только этот транспорт Может здесь оставить след. </vt:lpstr>
      <vt:lpstr>Здесь педали не крути и ногами не ходи. Только для автомобилей здесь открыты все пути! </vt:lpstr>
      <vt:lpstr>Пешеходам путь открыт- знак об этом говорит. А машинам въезд заказан, То есть, стало быть, закрыт.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знаки ПДД</dc:title>
  <dc:creator>Данилина Е.В.</dc:creator>
  <cp:lastModifiedBy>1</cp:lastModifiedBy>
  <cp:revision>7</cp:revision>
  <dcterms:created xsi:type="dcterms:W3CDTF">2009-10-19T15:03:36Z</dcterms:created>
  <dcterms:modified xsi:type="dcterms:W3CDTF">2023-01-09T16:30:54Z</dcterms:modified>
  <cp:category>презентация</cp:category>
</cp:coreProperties>
</file>