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7"/>
  </p:notesMasterIdLst>
  <p:sldIdLst>
    <p:sldId id="285" r:id="rId3"/>
    <p:sldId id="286" r:id="rId4"/>
    <p:sldId id="256" r:id="rId5"/>
    <p:sldId id="284" r:id="rId6"/>
    <p:sldId id="287" r:id="rId7"/>
    <p:sldId id="290" r:id="rId8"/>
    <p:sldId id="291" r:id="rId9"/>
    <p:sldId id="292" r:id="rId10"/>
    <p:sldId id="279" r:id="rId11"/>
    <p:sldId id="262" r:id="rId12"/>
    <p:sldId id="257" r:id="rId13"/>
    <p:sldId id="258" r:id="rId14"/>
    <p:sldId id="268" r:id="rId15"/>
    <p:sldId id="259" r:id="rId16"/>
    <p:sldId id="280" r:id="rId17"/>
    <p:sldId id="260" r:id="rId18"/>
    <p:sldId id="274" r:id="rId19"/>
    <p:sldId id="289" r:id="rId20"/>
    <p:sldId id="261" r:id="rId21"/>
    <p:sldId id="281" r:id="rId22"/>
    <p:sldId id="293" r:id="rId23"/>
    <p:sldId id="282" r:id="rId24"/>
    <p:sldId id="283" r:id="rId25"/>
    <p:sldId id="29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>
        <p:scale>
          <a:sx n="100" d="100"/>
          <a:sy n="100" d="100"/>
        </p:scale>
        <p:origin x="-1020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032AE-BA68-4D3E-AE5D-14F8C59BF3A9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6045D-2A5D-4E38-AA59-AD92D9090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8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6045D-2A5D-4E38-AA59-AD92D909033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A6045D-2A5D-4E38-AA59-AD92D909033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81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8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1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54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392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07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310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5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93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23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5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4563-0564-4684-A9D8-0A1F7CF33785}" type="datetimeFigureOut">
              <a:rPr lang="ru-RU" smtClean="0"/>
              <a:pPr/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EDF3-7FC2-4F0D-9DB5-D53A42ED45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16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penlearning.ru/index.php/%D0%A4%D0%B0%D0%B9%D0%BB:Tablica_1_microeconomica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openlearning.ru/index.php/%D0%A4%D0%B0%D0%B9%D0%BB:Tablica_1_microeconomica.P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idaktor.ru/texnika-obratnoj-svyazi-pyat-strochek-sinkvej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229600" cy="5794375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kk-KZ" sz="2400" dirty="0" smtClean="0"/>
              <a:t>Мына </a:t>
            </a:r>
            <a:r>
              <a:rPr lang="kk-KZ" sz="2400" dirty="0"/>
              <a:t>терминдерге түсінік беріңіз: революция, эволюция, регресс, прогресс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kk-KZ" sz="2400" dirty="0" smtClean="0"/>
              <a:t>Адамзат </a:t>
            </a:r>
            <a:r>
              <a:rPr lang="kk-KZ" sz="2400" dirty="0"/>
              <a:t>қоғамының даму тарихының кезеңдерін атаңыз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kk-KZ" sz="2400" dirty="0" smtClean="0"/>
              <a:t>Өркениет </a:t>
            </a:r>
            <a:r>
              <a:rPr lang="kk-KZ" sz="2400" dirty="0"/>
              <a:t>дегеніміз не?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kk-KZ" sz="2400" dirty="0" smtClean="0"/>
              <a:t>Жаһандану </a:t>
            </a:r>
            <a:r>
              <a:rPr lang="kk-KZ" sz="2400" dirty="0"/>
              <a:t>және антиглобализм дегенді қалай түсіндіруге болады?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kk-KZ" sz="2400" dirty="0" smtClean="0"/>
              <a:t>Басты </a:t>
            </a:r>
            <a:r>
              <a:rPr lang="kk-KZ" sz="2400" dirty="0"/>
              <a:t>жаһандық проблемаларды атаңыз</a:t>
            </a:r>
          </a:p>
          <a:p>
            <a:pPr marL="457200" indent="-457200">
              <a:buFont typeface="+mj-lt"/>
              <a:buAutoNum type="arabicPeriod"/>
            </a:pPr>
            <a:r>
              <a:rPr lang="kk-KZ" altLang="ru-RU" sz="2400" dirty="0"/>
              <a:t>Экономикалық әрекеттің басты субъектерін атаңыз</a:t>
            </a:r>
          </a:p>
          <a:p>
            <a:pPr marL="457200" indent="-457200">
              <a:buFont typeface="+mj-lt"/>
              <a:buAutoNum type="arabicPeriod"/>
            </a:pPr>
            <a:r>
              <a:rPr lang="kk-KZ" altLang="ru-RU" sz="2400" dirty="0" smtClean="0"/>
              <a:t>Тұтынушы </a:t>
            </a:r>
            <a:r>
              <a:rPr lang="kk-KZ" altLang="ru-RU" sz="2400" dirty="0"/>
              <a:t>деген кім? Оның іс – әрекеті немен ерекшеленеді?</a:t>
            </a:r>
          </a:p>
          <a:p>
            <a:pPr marL="457200" indent="-457200">
              <a:buFont typeface="+mj-lt"/>
              <a:buAutoNum type="arabicPeriod"/>
            </a:pPr>
            <a:r>
              <a:rPr lang="kk-KZ" altLang="ru-RU" sz="2400" dirty="0" smtClean="0"/>
              <a:t>Қазақстан </a:t>
            </a:r>
            <a:r>
              <a:rPr lang="kk-KZ" altLang="ru-RU" sz="2400" dirty="0"/>
              <a:t>Респуликасында тұтынушылар құқықтары қалай қорғалады?</a:t>
            </a:r>
          </a:p>
          <a:p>
            <a:pPr marL="457200" indent="-457200">
              <a:buFont typeface="+mj-lt"/>
              <a:buAutoNum type="arabicPeriod"/>
            </a:pPr>
            <a:r>
              <a:rPr lang="kk-KZ" altLang="ru-RU" sz="2400" dirty="0" smtClean="0"/>
              <a:t>Сұраныс </a:t>
            </a:r>
            <a:r>
              <a:rPr lang="kk-KZ" altLang="ru-RU" sz="2400" dirty="0"/>
              <a:t>дегеніміз не? Тұтынушының сұранысына қандай факторлар әсер тигізеді?</a:t>
            </a:r>
          </a:p>
          <a:p>
            <a:pPr marL="457200" indent="-457200">
              <a:buFont typeface="+mj-lt"/>
              <a:buAutoNum type="arabicPeriod"/>
            </a:pPr>
            <a:r>
              <a:rPr lang="kk-KZ" altLang="ru-RU" sz="2400" dirty="0" smtClean="0"/>
              <a:t>Сұраныс </a:t>
            </a:r>
            <a:r>
              <a:rPr lang="kk-KZ" altLang="ru-RU" sz="2400" dirty="0"/>
              <a:t>заңын айтып беріңіз</a:t>
            </a:r>
          </a:p>
          <a:p>
            <a:pPr marL="0" indent="0" eaLnBrk="1" hangingPunct="1">
              <a:buFontTx/>
              <a:buNone/>
              <a:defRPr/>
            </a:pPr>
            <a:endParaRPr lang="kk-KZ" sz="2400" dirty="0" smtClean="0"/>
          </a:p>
          <a:p>
            <a:pPr marL="0" indent="0" eaLnBrk="1" hangingPunct="1">
              <a:buFontTx/>
              <a:buNone/>
              <a:defRPr/>
            </a:pPr>
            <a:endParaRPr lang="ru-RU" sz="2400" dirty="0" smtClean="0"/>
          </a:p>
          <a:p>
            <a:pPr marL="0" indent="0" eaLnBrk="1" hangingPunct="1">
              <a:buFontTx/>
              <a:buNone/>
              <a:defRPr/>
            </a:pPr>
            <a:endParaRPr lang="kk-KZ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4052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Нарықтың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үлгілерінің</a:t>
            </a:r>
            <a:r>
              <a:rPr lang="ru-RU" dirty="0" smtClean="0"/>
              <a:t> </a:t>
            </a:r>
            <a:r>
              <a:rPr lang="ru-RU" dirty="0" err="1" smtClean="0"/>
              <a:t>көрсеткіштері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Фирма саны;</a:t>
            </a:r>
          </a:p>
          <a:p>
            <a:pPr lvl="0"/>
            <a:r>
              <a:rPr lang="ru-RU" dirty="0" err="1" smtClean="0"/>
              <a:t>Өнім</a:t>
            </a:r>
            <a:r>
              <a:rPr lang="ru-RU" dirty="0" smtClean="0"/>
              <a:t> </a:t>
            </a:r>
            <a:r>
              <a:rPr lang="ru-RU" dirty="0" err="1" smtClean="0"/>
              <a:t>типі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Бағаны</a:t>
            </a:r>
            <a:r>
              <a:rPr lang="ru-RU" dirty="0" smtClean="0"/>
              <a:t> </a:t>
            </a:r>
            <a:r>
              <a:rPr lang="ru-RU" dirty="0" err="1" smtClean="0"/>
              <a:t>бақылау</a:t>
            </a:r>
            <a:r>
              <a:rPr lang="ru-RU" dirty="0" smtClean="0"/>
              <a:t> </a:t>
            </a:r>
            <a:r>
              <a:rPr lang="ru-RU" dirty="0" err="1" smtClean="0"/>
              <a:t>деңгейі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/>
              <a:t>С</a:t>
            </a:r>
            <a:r>
              <a:rPr lang="ru-RU" dirty="0" err="1" smtClean="0"/>
              <a:t>алаға</a:t>
            </a:r>
            <a:r>
              <a:rPr lang="ru-RU" dirty="0" smtClean="0"/>
              <a:t> </a:t>
            </a:r>
            <a:r>
              <a:rPr lang="ru-RU" dirty="0" err="1" smtClean="0"/>
              <a:t>кіру</a:t>
            </a:r>
            <a:r>
              <a:rPr lang="ru-RU" dirty="0" smtClean="0"/>
              <a:t> </a:t>
            </a:r>
            <a:r>
              <a:rPr lang="ru-RU" dirty="0" err="1" smtClean="0"/>
              <a:t>шарты</a:t>
            </a:r>
            <a:r>
              <a:rPr lang="ru-RU" dirty="0" smtClean="0"/>
              <a:t>;</a:t>
            </a:r>
          </a:p>
          <a:p>
            <a:pPr lvl="0"/>
            <a:r>
              <a:rPr lang="kk-KZ" dirty="0" smtClean="0"/>
              <a:t>Жетілмеген бәсеке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http://m.dtu.mos.ru/upload/860/62f705c36dab48814505fbc12513af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572531" cy="2952328"/>
          </a:xfrm>
          <a:prstGeom prst="rect">
            <a:avLst/>
          </a:prstGeom>
          <a:noFill/>
          <a:ln cap="rnd" cmpd="thickThin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de.rian.ru/images/25717/11/257171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73016"/>
            <a:ext cx="4716016" cy="29523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76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Жетілген</a:t>
            </a:r>
            <a:r>
              <a:rPr lang="ru-RU" dirty="0" smtClean="0"/>
              <a:t> </a:t>
            </a:r>
            <a:r>
              <a:rPr lang="ru-RU" dirty="0" err="1" smtClean="0"/>
              <a:t>бәсеке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" y="692696"/>
            <a:ext cx="8229600" cy="4229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/>
              <a:t>Н</a:t>
            </a:r>
            <a:r>
              <a:rPr lang="ru-RU" dirty="0" err="1" smtClean="0"/>
              <a:t>егізгі</a:t>
            </a:r>
            <a:r>
              <a:rPr lang="ru-RU" dirty="0" smtClean="0"/>
              <a:t> </a:t>
            </a:r>
            <a:r>
              <a:rPr lang="ru-RU" dirty="0" err="1" smtClean="0"/>
              <a:t>ерекшеліктері</a:t>
            </a:r>
            <a:r>
              <a:rPr lang="ru-RU" dirty="0" smtClean="0"/>
              <a:t>: </a:t>
            </a:r>
          </a:p>
          <a:p>
            <a:pPr lvl="0"/>
            <a:r>
              <a:rPr lang="ru-RU" dirty="0" err="1" smtClean="0"/>
              <a:t>Ұсақ</a:t>
            </a:r>
            <a:r>
              <a:rPr lang="ru-RU" dirty="0" smtClean="0"/>
              <a:t> </a:t>
            </a:r>
            <a:r>
              <a:rPr lang="ru-RU" dirty="0" err="1" smtClean="0"/>
              <a:t>сатушылар</a:t>
            </a:r>
            <a:r>
              <a:rPr lang="ru-RU" dirty="0" smtClean="0"/>
              <a:t> </a:t>
            </a:r>
            <a:r>
              <a:rPr lang="ru-RU" dirty="0" err="1" smtClean="0"/>
              <a:t>санының</a:t>
            </a:r>
            <a:r>
              <a:rPr lang="ru-RU" dirty="0" smtClean="0"/>
              <a:t> </a:t>
            </a:r>
            <a:r>
              <a:rPr lang="ru-RU" dirty="0" err="1" smtClean="0"/>
              <a:t>көптігі</a:t>
            </a:r>
            <a:r>
              <a:rPr lang="ru-RU" dirty="0" smtClean="0"/>
              <a:t>; </a:t>
            </a:r>
          </a:p>
          <a:p>
            <a:pPr lvl="0"/>
            <a:r>
              <a:rPr lang="ru-RU" dirty="0" err="1" smtClean="0"/>
              <a:t>Сатылатын</a:t>
            </a:r>
            <a:r>
              <a:rPr lang="ru-RU" dirty="0" smtClean="0"/>
              <a:t> </a:t>
            </a:r>
            <a:r>
              <a:rPr lang="ru-RU" dirty="0" err="1" smtClean="0"/>
              <a:t>өнім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сатушыларды</a:t>
            </a:r>
            <a:r>
              <a:rPr lang="ru-RU" dirty="0" smtClean="0"/>
              <a:t> </a:t>
            </a:r>
            <a:r>
              <a:rPr lang="ru-RU" dirty="0" err="1" smtClean="0"/>
              <a:t>біркелкі</a:t>
            </a:r>
            <a:r>
              <a:rPr lang="ru-RU" dirty="0" smtClean="0"/>
              <a:t>; </a:t>
            </a:r>
          </a:p>
          <a:p>
            <a:pPr lvl="0"/>
            <a:r>
              <a:rPr lang="ru-RU" dirty="0" err="1" smtClean="0"/>
              <a:t>Бағаның</a:t>
            </a:r>
            <a:r>
              <a:rPr lang="ru-RU" dirty="0" smtClean="0"/>
              <a:t> </a:t>
            </a:r>
            <a:r>
              <a:rPr lang="ru-RU" dirty="0" err="1" smtClean="0"/>
              <a:t>ұсыныс</a:t>
            </a:r>
            <a:r>
              <a:rPr lang="ru-RU" dirty="0" smtClean="0"/>
              <a:t> пен  </a:t>
            </a:r>
            <a:r>
              <a:rPr lang="ru-RU" dirty="0" err="1" smtClean="0"/>
              <a:t>сұраныс</a:t>
            </a:r>
            <a:r>
              <a:rPr lang="ru-RU" dirty="0" smtClean="0"/>
              <a:t>  </a:t>
            </a:r>
            <a:r>
              <a:rPr lang="ru-RU" dirty="0" err="1" smtClean="0"/>
              <a:t>арқылы</a:t>
            </a:r>
            <a:r>
              <a:rPr lang="ru-RU" dirty="0" smtClean="0"/>
              <a:t>                                                                            </a:t>
            </a:r>
            <a:r>
              <a:rPr lang="ru-RU" dirty="0" err="1" smtClean="0"/>
              <a:t>анықталуы</a:t>
            </a:r>
            <a:r>
              <a:rPr lang="ru-RU" dirty="0" smtClean="0"/>
              <a:t>; </a:t>
            </a:r>
          </a:p>
          <a:p>
            <a:pPr lvl="0"/>
            <a:r>
              <a:rPr lang="ru-RU" dirty="0" err="1" smtClean="0"/>
              <a:t>Нарыққа</a:t>
            </a:r>
            <a:r>
              <a:rPr lang="ru-RU" dirty="0" smtClean="0"/>
              <a:t> </a:t>
            </a:r>
            <a:r>
              <a:rPr lang="ru-RU" dirty="0" err="1" smtClean="0"/>
              <a:t>кіру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шығу</a:t>
            </a:r>
            <a:r>
              <a:rPr lang="ru-RU" dirty="0" smtClean="0"/>
              <a:t> </a:t>
            </a:r>
            <a:r>
              <a:rPr lang="ru-RU" dirty="0" err="1" smtClean="0"/>
              <a:t>толық</a:t>
            </a:r>
            <a:r>
              <a:rPr lang="ru-RU" dirty="0" smtClean="0"/>
              <a:t> </a:t>
            </a:r>
            <a:r>
              <a:rPr lang="ru-RU" dirty="0" err="1" smtClean="0"/>
              <a:t>еркіндігі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Монополия (грек </a:t>
            </a:r>
            <a:r>
              <a:rPr lang="ru-RU" sz="4000" b="1" dirty="0" err="1" smtClean="0"/>
              <a:t>тілінен</a:t>
            </a:r>
            <a:r>
              <a:rPr lang="ru-RU" sz="4000" b="1" dirty="0" smtClean="0"/>
              <a:t> «</a:t>
            </a:r>
            <a:r>
              <a:rPr lang="ru-RU" sz="4000" b="1" dirty="0" err="1" smtClean="0"/>
              <a:t>монос</a:t>
            </a:r>
            <a:r>
              <a:rPr lang="ru-RU" sz="4000" b="1" dirty="0" smtClean="0"/>
              <a:t>» - «</a:t>
            </a:r>
            <a:r>
              <a:rPr lang="ru-RU" sz="4000" b="1" dirty="0" err="1" smtClean="0"/>
              <a:t>жалғыз</a:t>
            </a:r>
            <a:r>
              <a:rPr lang="ru-RU" sz="4000" b="1" dirty="0" smtClean="0"/>
              <a:t>», «</a:t>
            </a:r>
            <a:r>
              <a:rPr lang="ru-RU" sz="4000" b="1" dirty="0" err="1" smtClean="0"/>
              <a:t>полео</a:t>
            </a:r>
            <a:r>
              <a:rPr lang="ru-RU" sz="4000" b="1" dirty="0" smtClean="0"/>
              <a:t>» - «</a:t>
            </a:r>
            <a:r>
              <a:rPr lang="ru-RU" sz="4000" b="1" dirty="0" err="1" smtClean="0"/>
              <a:t>сатушы</a:t>
            </a:r>
            <a:r>
              <a:rPr lang="ru-RU" sz="4000" b="1" dirty="0" smtClean="0"/>
              <a:t>»)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</a:t>
            </a:r>
            <a:r>
              <a:rPr lang="ru-RU" b="1" dirty="0" smtClean="0"/>
              <a:t>МОНОПОЛИЯ</a:t>
            </a:r>
            <a:r>
              <a:rPr lang="ru-RU" dirty="0" smtClean="0"/>
              <a:t> - </a:t>
            </a:r>
            <a:r>
              <a:rPr lang="ru-RU" dirty="0" err="1" smtClean="0"/>
              <a:t>ұқсас</a:t>
            </a:r>
            <a:r>
              <a:rPr lang="ru-RU" dirty="0" smtClean="0"/>
              <a:t> </a:t>
            </a:r>
            <a:r>
              <a:rPr lang="ru-RU" dirty="0" err="1" smtClean="0"/>
              <a:t>алмастырушысы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нарыққа</a:t>
            </a:r>
            <a:r>
              <a:rPr lang="ru-RU" dirty="0" smtClean="0"/>
              <a:t> </a:t>
            </a:r>
            <a:r>
              <a:rPr lang="ru-RU" dirty="0" err="1" smtClean="0"/>
              <a:t>жалғыз</a:t>
            </a:r>
            <a:r>
              <a:rPr lang="ru-RU" dirty="0" smtClean="0"/>
              <a:t> </a:t>
            </a:r>
            <a:r>
              <a:rPr lang="ru-RU" dirty="0" err="1" smtClean="0"/>
              <a:t>жеткізуші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тауарының</a:t>
            </a:r>
            <a:r>
              <a:rPr lang="ru-RU" dirty="0" smtClean="0"/>
              <a:t> </a:t>
            </a:r>
            <a:r>
              <a:rPr lang="ru-RU" dirty="0" err="1" smtClean="0"/>
              <a:t>бағасына</a:t>
            </a:r>
            <a:r>
              <a:rPr lang="ru-RU" dirty="0" smtClean="0"/>
              <a:t> </a:t>
            </a:r>
            <a:r>
              <a:rPr lang="ru-RU" dirty="0" err="1" smtClean="0"/>
              <a:t>әсер</a:t>
            </a:r>
            <a:r>
              <a:rPr lang="ru-RU" dirty="0" smtClean="0"/>
              <a:t> </a:t>
            </a:r>
            <a:r>
              <a:rPr lang="ru-RU" dirty="0" err="1" smtClean="0"/>
              <a:t>ете</a:t>
            </a:r>
            <a:r>
              <a:rPr lang="ru-RU" dirty="0" smtClean="0"/>
              <a:t> </a:t>
            </a:r>
            <a:r>
              <a:rPr lang="ru-RU" dirty="0" err="1" smtClean="0"/>
              <a:t>алатын</a:t>
            </a:r>
            <a:r>
              <a:rPr lang="ru-RU" dirty="0" smtClean="0"/>
              <a:t> </a:t>
            </a:r>
            <a:r>
              <a:rPr lang="ru-RU" dirty="0" err="1" smtClean="0"/>
              <a:t>нарықтық</a:t>
            </a:r>
            <a:r>
              <a:rPr lang="ru-RU" dirty="0" smtClean="0"/>
              <a:t> </a:t>
            </a:r>
            <a:r>
              <a:rPr lang="ru-RU" dirty="0" err="1" smtClean="0"/>
              <a:t>құрылым</a:t>
            </a:r>
            <a:endParaRPr lang="ru-RU" dirty="0" smtClean="0"/>
          </a:p>
          <a:p>
            <a:r>
              <a:rPr lang="kk-KZ" dirty="0" smtClean="0"/>
              <a:t>Монополияның негізгі сипаттамалары:</a:t>
            </a:r>
          </a:p>
          <a:p>
            <a:r>
              <a:rPr lang="kk-KZ" dirty="0" smtClean="0"/>
              <a:t>Жалғыз сатушы;</a:t>
            </a:r>
          </a:p>
          <a:p>
            <a:r>
              <a:rPr lang="kk-KZ" dirty="0" smtClean="0"/>
              <a:t>Тауарды алмастыратын басқа тауар жоқ;</a:t>
            </a:r>
          </a:p>
          <a:p>
            <a:r>
              <a:rPr lang="kk-KZ" dirty="0" smtClean="0"/>
              <a:t>Монополист өз тауарының бағасын реттей алады;</a:t>
            </a:r>
          </a:p>
          <a:p>
            <a:r>
              <a:rPr lang="kk-KZ" dirty="0" smtClean="0"/>
              <a:t>Нарыққа кіруде кедергілердің болуы;</a:t>
            </a:r>
          </a:p>
          <a:p>
            <a:r>
              <a:rPr lang="kk-KZ" dirty="0" smtClean="0"/>
              <a:t>Сатып алушы бағаны қалыпты деп қабылдайды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8639"/>
            <a:ext cx="8424936" cy="3202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«</a:t>
            </a:r>
            <a:r>
              <a:rPr lang="ru-RU" b="1" dirty="0" err="1" smtClean="0"/>
              <a:t>Табиғи</a:t>
            </a:r>
            <a:r>
              <a:rPr lang="ru-RU" b="1" dirty="0" smtClean="0"/>
              <a:t> </a:t>
            </a:r>
            <a:r>
              <a:rPr lang="ru-RU" b="1" dirty="0" err="1" smtClean="0"/>
              <a:t>монополияға</a:t>
            </a:r>
            <a:r>
              <a:rPr lang="ru-RU" b="1" dirty="0" smtClean="0"/>
              <a:t>» </a:t>
            </a:r>
            <a:r>
              <a:rPr lang="ru-RU" dirty="0" err="1" smtClean="0"/>
              <a:t>қоғамдық</a:t>
            </a:r>
            <a:r>
              <a:rPr lang="ru-RU" dirty="0" smtClean="0"/>
              <a:t> </a:t>
            </a:r>
            <a:r>
              <a:rPr lang="ru-RU" dirty="0" err="1" smtClean="0"/>
              <a:t>пайдаланудағы</a:t>
            </a:r>
            <a:r>
              <a:rPr lang="ru-RU" dirty="0" smtClean="0"/>
              <a:t> </a:t>
            </a:r>
            <a:r>
              <a:rPr lang="ru-RU" dirty="0" err="1" smtClean="0"/>
              <a:t>кәсіпорындар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бірегей</a:t>
            </a:r>
            <a:r>
              <a:rPr lang="ru-RU" dirty="0" smtClean="0"/>
              <a:t> </a:t>
            </a:r>
            <a:r>
              <a:rPr lang="ru-RU" dirty="0" err="1" smtClean="0"/>
              <a:t>табиғи</a:t>
            </a:r>
            <a:r>
              <a:rPr lang="ru-RU" dirty="0" smtClean="0"/>
              <a:t> </a:t>
            </a:r>
            <a:r>
              <a:rPr lang="ru-RU" dirty="0" err="1" smtClean="0"/>
              <a:t>ресурстарды</a:t>
            </a:r>
            <a:r>
              <a:rPr lang="ru-RU" dirty="0" smtClean="0"/>
              <a:t> </a:t>
            </a:r>
            <a:r>
              <a:rPr lang="ru-RU" dirty="0" err="1" smtClean="0"/>
              <a:t>пайдалануға</a:t>
            </a:r>
            <a:r>
              <a:rPr lang="ru-RU" dirty="0" smtClean="0"/>
              <a:t> </a:t>
            </a:r>
            <a:r>
              <a:rPr lang="ru-RU" dirty="0" err="1" smtClean="0"/>
              <a:t>беруші</a:t>
            </a:r>
            <a:r>
              <a:rPr lang="ru-RU" dirty="0" smtClean="0"/>
              <a:t> </a:t>
            </a:r>
            <a:r>
              <a:rPr lang="ru-RU" dirty="0" err="1" smtClean="0"/>
              <a:t>кәсіпорындар</a:t>
            </a:r>
            <a:r>
              <a:rPr lang="ru-RU" dirty="0" smtClean="0"/>
              <a:t> </a:t>
            </a:r>
            <a:r>
              <a:rPr lang="ru-RU" dirty="0" err="1" smtClean="0"/>
              <a:t>жатады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://static.zakon.kz/img/040371/04037129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66901"/>
            <a:ext cx="18573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napress.kz/wp-content/uploads/2013/03/SAAAAyyyYt31-580x2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66901"/>
            <a:ext cx="3528392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tyrar.kz/wp-content/uploads/2014/07/4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66901"/>
            <a:ext cx="2736304" cy="253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943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Олигополия </a:t>
            </a:r>
            <a:r>
              <a:rPr lang="ru-RU" sz="3600" b="1" dirty="0"/>
              <a:t>(грек </a:t>
            </a:r>
            <a:r>
              <a:rPr lang="ru-RU" sz="3600" b="1" dirty="0" err="1"/>
              <a:t>тілінен</a:t>
            </a:r>
            <a:r>
              <a:rPr lang="ru-RU" sz="3600" b="1" dirty="0"/>
              <a:t>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олигос</a:t>
            </a:r>
            <a:r>
              <a:rPr lang="ru-RU" sz="3600" b="1" dirty="0"/>
              <a:t>» -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бірнеше</a:t>
            </a:r>
            <a:r>
              <a:rPr lang="ru-RU" sz="3600" b="1" dirty="0" smtClean="0"/>
              <a:t>», </a:t>
            </a:r>
            <a:r>
              <a:rPr lang="ru-RU" sz="3600" b="1" dirty="0"/>
              <a:t>«</a:t>
            </a:r>
            <a:r>
              <a:rPr lang="ru-RU" sz="3600" b="1" dirty="0" err="1"/>
              <a:t>полео</a:t>
            </a:r>
            <a:r>
              <a:rPr lang="ru-RU" sz="3600" b="1" dirty="0"/>
              <a:t>» - «</a:t>
            </a:r>
            <a:r>
              <a:rPr lang="ru-RU" sz="3600" b="1" dirty="0" err="1"/>
              <a:t>сатушы</a:t>
            </a:r>
            <a:r>
              <a:rPr lang="ru-RU" sz="3600" b="1" dirty="0"/>
              <a:t>»)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Сатушалыр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тауарының</a:t>
            </a:r>
            <a:r>
              <a:rPr lang="ru-RU" dirty="0" smtClean="0"/>
              <a:t> </a:t>
            </a:r>
            <a:r>
              <a:rPr lang="ru-RU" dirty="0" err="1" smtClean="0"/>
              <a:t>бағасын</a:t>
            </a:r>
            <a:r>
              <a:rPr lang="ru-RU" dirty="0" smtClean="0"/>
              <a:t> </a:t>
            </a:r>
            <a:r>
              <a:rPr lang="ru-RU" dirty="0" err="1" smtClean="0"/>
              <a:t>реттей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;</a:t>
            </a:r>
          </a:p>
          <a:p>
            <a:pPr lvl="0"/>
            <a:r>
              <a:rPr lang="kk-KZ" dirty="0" smtClean="0"/>
              <a:t>Өз әрекеттерінде басқа сатушылардың жауабын есепке алады;</a:t>
            </a:r>
          </a:p>
          <a:p>
            <a:pPr lvl="0"/>
            <a:r>
              <a:rPr lang="kk-KZ" dirty="0" smtClean="0"/>
              <a:t>Нарыққа кіру түрлі шектеулердің болуы себебінен жабық;</a:t>
            </a:r>
          </a:p>
          <a:p>
            <a:pPr lvl="0"/>
            <a:r>
              <a:rPr lang="kk-KZ" dirty="0" smtClean="0"/>
              <a:t>Бірнеше ірі фирма бар;</a:t>
            </a:r>
          </a:p>
          <a:p>
            <a:r>
              <a:rPr lang="kk-KZ" dirty="0"/>
              <a:t>Сатып алушы бағаны қалыпты </a:t>
            </a:r>
            <a:r>
              <a:rPr lang="kk-KZ" dirty="0" smtClean="0"/>
              <a:t>                                 деп </a:t>
            </a:r>
            <a:r>
              <a:rPr lang="kk-KZ" dirty="0"/>
              <a:t>қабылдайды</a:t>
            </a:r>
            <a:endParaRPr lang="ru-RU" dirty="0"/>
          </a:p>
          <a:p>
            <a:pPr lvl="0"/>
            <a:endParaRPr lang="kk-KZ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img-fotki.yandex.ru/get/5804/sir-attila.3/0_6a537_6ffa8c56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68244"/>
            <a:ext cx="2664296" cy="2357783"/>
          </a:xfrm>
          <a:prstGeom prst="rect">
            <a:avLst/>
          </a:prstGeom>
          <a:noFill/>
          <a:ln cap="rnd" cmpd="thickThin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ОЛИГОПОЛИЯНЫҢ ТҮРЛЕРІ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348880"/>
            <a:ext cx="36004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Үйлестірілмеген олигополия (бір – бірімен байланысқа түспейді)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3808" y="3789040"/>
            <a:ext cx="31683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ОЛИГОПОЛИЯ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445224"/>
            <a:ext cx="36724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Картель (келісім)</a:t>
            </a:r>
          </a:p>
          <a:p>
            <a:pPr algn="ctr"/>
            <a:r>
              <a:rPr lang="kk-KZ" dirty="0" smtClean="0"/>
              <a:t>Мақсаты – ұзақ мерзімдік монополистік тепе - теңдік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445224"/>
            <a:ext cx="338437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Картельге ұқсас құрылым</a:t>
            </a:r>
          </a:p>
          <a:p>
            <a:pPr algn="ctr"/>
            <a:r>
              <a:rPr lang="kk-KZ" dirty="0" smtClean="0"/>
              <a:t>«ереже бойынша ойын»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5" idx="0"/>
          </p:cNvCxnSpPr>
          <p:nvPr/>
        </p:nvCxnSpPr>
        <p:spPr>
          <a:xfrm flipV="1">
            <a:off x="4427984" y="34290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 flipH="1">
            <a:off x="1907704" y="4833905"/>
            <a:ext cx="1400098" cy="611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5"/>
          </p:cNvCxnSpPr>
          <p:nvPr/>
        </p:nvCxnSpPr>
        <p:spPr>
          <a:xfrm>
            <a:off x="5548166" y="4833905"/>
            <a:ext cx="1688130" cy="611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5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/>
              <a:t>Монополистік</a:t>
            </a:r>
            <a:r>
              <a:rPr lang="ru-RU" sz="4400" dirty="0" smtClean="0"/>
              <a:t> </a:t>
            </a:r>
            <a:r>
              <a:rPr lang="ru-RU" sz="4400" dirty="0" err="1" smtClean="0"/>
              <a:t>бәсеке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dirty="0" err="1"/>
              <a:t>Ұ</a:t>
            </a:r>
            <a:r>
              <a:rPr lang="ru-RU" dirty="0" err="1" smtClean="0"/>
              <a:t>қсас</a:t>
            </a:r>
            <a:r>
              <a:rPr lang="ru-RU" dirty="0" smtClean="0"/>
              <a:t> </a:t>
            </a:r>
            <a:r>
              <a:rPr lang="ru-RU" dirty="0" err="1" smtClean="0"/>
              <a:t>бірақ</a:t>
            </a:r>
            <a:r>
              <a:rPr lang="ru-RU" dirty="0" smtClean="0"/>
              <a:t> </a:t>
            </a:r>
            <a:r>
              <a:rPr lang="ru-RU" dirty="0" err="1" smtClean="0"/>
              <a:t>парапар</a:t>
            </a:r>
            <a:r>
              <a:rPr lang="ru-RU" dirty="0" smtClean="0"/>
              <a:t> (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алушылар</a:t>
            </a:r>
            <a:r>
              <a:rPr lang="ru-RU" dirty="0" smtClean="0"/>
              <a:t> </a:t>
            </a:r>
            <a:r>
              <a:rPr lang="ru-RU" dirty="0" err="1" smtClean="0"/>
              <a:t>көзқарасы</a:t>
            </a:r>
            <a:r>
              <a:rPr lang="ru-RU" dirty="0" smtClean="0"/>
              <a:t> </a:t>
            </a:r>
            <a:r>
              <a:rPr lang="ru-RU" dirty="0" err="1" smtClean="0"/>
              <a:t>тұрғысынан</a:t>
            </a:r>
            <a:r>
              <a:rPr lang="ru-RU" dirty="0" smtClean="0"/>
              <a:t>) </a:t>
            </a:r>
            <a:r>
              <a:rPr lang="ru-RU" dirty="0" err="1" smtClean="0"/>
              <a:t>өнімді</a:t>
            </a:r>
            <a:r>
              <a:rPr lang="ru-RU" dirty="0" smtClean="0"/>
              <a:t> </a:t>
            </a:r>
            <a:r>
              <a:rPr lang="ru-RU" dirty="0" err="1" smtClean="0"/>
              <a:t>ұсынатын</a:t>
            </a:r>
            <a:r>
              <a:rPr lang="ru-RU" dirty="0" smtClean="0"/>
              <a:t> </a:t>
            </a:r>
            <a:r>
              <a:rPr lang="ru-RU" dirty="0" err="1" smtClean="0"/>
              <a:t>өндірушілердің</a:t>
            </a:r>
            <a:r>
              <a:rPr lang="ru-RU" dirty="0" smtClean="0"/>
              <a:t> </a:t>
            </a:r>
            <a:r>
              <a:rPr lang="ru-RU" dirty="0" err="1" smtClean="0"/>
              <a:t>салыстырмалы</a:t>
            </a:r>
            <a:r>
              <a:rPr lang="ru-RU" dirty="0" smtClean="0"/>
              <a:t> </a:t>
            </a:r>
            <a:r>
              <a:rPr lang="ru-RU" dirty="0" err="1" smtClean="0"/>
              <a:t>түрдегі</a:t>
            </a:r>
            <a:r>
              <a:rPr lang="ru-RU" dirty="0" smtClean="0"/>
              <a:t> </a:t>
            </a:r>
            <a:r>
              <a:rPr lang="ru-RU" dirty="0" err="1" smtClean="0"/>
              <a:t>үлкен</a:t>
            </a:r>
            <a:r>
              <a:rPr lang="ru-RU" dirty="0" smtClean="0"/>
              <a:t> </a:t>
            </a:r>
            <a:r>
              <a:rPr lang="ru-RU" dirty="0" err="1" smtClean="0"/>
              <a:t>санын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endParaRPr lang="ru-RU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</p:txBody>
      </p:sp>
      <p:pic>
        <p:nvPicPr>
          <p:cNvPr id="15362" name="Picture 2" descr="http://darudar.org/var/files/img/d8/b7/d8b739a918d22a5550846a7457858590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12976"/>
            <a:ext cx="4104456" cy="3075316"/>
          </a:xfrm>
          <a:prstGeom prst="rect">
            <a:avLst/>
          </a:prstGeom>
          <a:noFill/>
          <a:ln cap="rnd" cmpd="thickThin">
            <a:solidFill>
              <a:schemeClr val="bg2">
                <a:lumMod val="25000"/>
              </a:schemeClr>
            </a:solidFill>
          </a:ln>
        </p:spPr>
      </p:pic>
      <p:pic>
        <p:nvPicPr>
          <p:cNvPr id="15364" name="Picture 4" descr="http://prv3.lori-images.net/muzhskaya-obuv-na-vitrine-0000547683-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140968"/>
            <a:ext cx="3648027" cy="2733331"/>
          </a:xfrm>
          <a:prstGeom prst="rect">
            <a:avLst/>
          </a:prstGeom>
          <a:noFill/>
        </p:spPr>
      </p:pic>
      <p:pic>
        <p:nvPicPr>
          <p:cNvPr id="15366" name="Picture 6" descr="http://cosmetik.tiande-best.ru/vrfdvgf/%D0%BA%D0%BE%D1%81%D0%BC%D0%B5%D1%82%D0%B8%D0%BA%D0%B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4725144"/>
            <a:ext cx="2424929" cy="1820485"/>
          </a:xfrm>
          <a:prstGeom prst="rect">
            <a:avLst/>
          </a:prstGeom>
          <a:noFill/>
          <a:ln cap="rnd" cmpd="thickThin">
            <a:solidFill>
              <a:schemeClr val="bg2">
                <a:lumMod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/>
              <a:t>М</a:t>
            </a:r>
            <a:r>
              <a:rPr lang="ru-RU" dirty="0" err="1" smtClean="0"/>
              <a:t>онополистік</a:t>
            </a:r>
            <a:r>
              <a:rPr lang="ru-RU" dirty="0" smtClean="0"/>
              <a:t> </a:t>
            </a:r>
            <a:r>
              <a:rPr lang="ru-RU" dirty="0" err="1" smtClean="0"/>
              <a:t>бәсекеге</a:t>
            </a:r>
            <a:r>
              <a:rPr lang="ru-RU" dirty="0" smtClean="0"/>
              <a:t> </a:t>
            </a:r>
            <a:r>
              <a:rPr lang="ru-RU" dirty="0" err="1" smtClean="0"/>
              <a:t>тән</a:t>
            </a:r>
            <a:r>
              <a:rPr lang="ru-RU" dirty="0" smtClean="0"/>
              <a:t> </a:t>
            </a:r>
            <a:r>
              <a:rPr lang="ru-RU" dirty="0" err="1" smtClean="0"/>
              <a:t>сипаттамалар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Сатушылар</a:t>
            </a:r>
            <a:r>
              <a:rPr lang="ru-RU" dirty="0" smtClean="0"/>
              <a:t> </a:t>
            </a:r>
            <a:r>
              <a:rPr lang="ru-RU" dirty="0" err="1" smtClean="0"/>
              <a:t>өзінің</a:t>
            </a:r>
            <a:r>
              <a:rPr lang="ru-RU" dirty="0" smtClean="0"/>
              <a:t> </a:t>
            </a:r>
            <a:r>
              <a:rPr lang="ru-RU" dirty="0" err="1" smtClean="0"/>
              <a:t>тауарының</a:t>
            </a:r>
            <a:r>
              <a:rPr lang="ru-RU" dirty="0" smtClean="0"/>
              <a:t> </a:t>
            </a:r>
            <a:r>
              <a:rPr lang="ru-RU" dirty="0" err="1" smtClean="0"/>
              <a:t>бағасын</a:t>
            </a:r>
            <a:r>
              <a:rPr lang="ru-RU" dirty="0" smtClean="0"/>
              <a:t> </a:t>
            </a:r>
            <a:r>
              <a:rPr lang="ru-RU" dirty="0" err="1" smtClean="0"/>
              <a:t>реттей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;</a:t>
            </a:r>
          </a:p>
          <a:p>
            <a:r>
              <a:rPr lang="kk-KZ" dirty="0" smtClean="0"/>
              <a:t>Сатып алушылар басқа сатушылардың есеп айырысуына қатыспайды;:</a:t>
            </a:r>
          </a:p>
          <a:p>
            <a:r>
              <a:rPr lang="kk-KZ" dirty="0" smtClean="0"/>
              <a:t>Нарыққа кіруге жол ашады;</a:t>
            </a:r>
          </a:p>
          <a:p>
            <a:r>
              <a:rPr lang="kk-KZ" dirty="0" smtClean="0"/>
              <a:t>Сатып алушылар бағаны белгіленген реттелікпен қабылдайды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Нарықтардың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салыстырмалы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сипаттамасы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кестені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толтыру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057141"/>
              </p:ext>
            </p:extLst>
          </p:nvPr>
        </p:nvGraphicFramePr>
        <p:xfrm>
          <a:off x="457200" y="1451194"/>
          <a:ext cx="8229600" cy="528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04935"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Нарық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сипаттамасы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Жетілмеген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бәсеке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Жетілген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бәсеке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87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Монополия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Олигополия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Монополистік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бәсеке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9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745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Сатушы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саны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39393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Нарыққа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кіру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шарттары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98470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Өнімнің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дифференциа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циясы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6490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Бағаны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бақылау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5" name="Рисунок 4" descr="http://wiki.openlearning.ru/images/0/03/Tablica_1_microeconomica.PNG">
            <a:hlinkClick r:id="rId3" tooltip="&quot;Tablica 1 microeconomica.PNG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636912"/>
            <a:ext cx="6336704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14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Нарықтардың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салыстырмалы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сипаттамасы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59827"/>
              </p:ext>
            </p:extLst>
          </p:nvPr>
        </p:nvGraphicFramePr>
        <p:xfrm>
          <a:off x="457200" y="1451194"/>
          <a:ext cx="8229600" cy="528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04935">
                <a:tc rowSpan="3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Нарық</a:t>
                      </a: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сипаттамасы</a:t>
                      </a:r>
                      <a:endParaRPr lang="ru-RU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Жетілмеген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бәсеке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Жетілген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бәсеке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87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Монополия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Олигополия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Монополистік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бәсеке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49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9745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Сатушы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саны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Жалғыз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Бірнеше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Көптеген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сатушы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Көптеген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тәуелсіз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сатушы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39393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Нарыққа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кіру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шарттары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Calibri"/>
                          <a:cs typeface="Times New Roman"/>
                        </a:rPr>
                        <a:t>Қиын</a:t>
                      </a:r>
                      <a:r>
                        <a:rPr lang="kk-KZ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кедергілер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Жоғары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деңгейдегі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кедергілер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Болмауы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мүмкін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Жоқ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98470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Өнімнің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дифференциа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циясы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Бір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өнім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мүмкін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Толығымен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бар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Жоқ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(ширпотреб)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6490">
                <a:tc>
                  <a:txBody>
                    <a:bodyPr/>
                    <a:lstStyle/>
                    <a:p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Бағаны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бақылау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Толық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Картель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Дифференциация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арқылы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болуы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мүмкін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Жоқ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pic>
        <p:nvPicPr>
          <p:cNvPr id="5" name="Рисунок 4" descr="http://wiki.openlearning.ru/images/0/03/Tablica_1_microeconomica.PNG">
            <a:hlinkClick r:id="rId3" tooltip="&quot;Tablica 1 microeconomica.PNG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636912"/>
            <a:ext cx="6336704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kk-KZ" altLang="ru-RU" sz="2400" dirty="0" smtClean="0"/>
              <a:t>Қандай өндіріс факторларын білесіз</a:t>
            </a:r>
            <a:r>
              <a:rPr lang="kk-KZ" sz="2400" dirty="0" smtClean="0"/>
              <a:t>?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Әрбір өндіріс факторы өз иесіне қандай табыс әкеле алады?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Қазақстандағы бизнесті ұйымдастырудың негізгі нысандарын атаңыз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Бизнес – жоспар дегеніміз не? 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Бизнес – жоспардың негізгі кезеңдерін атаңыз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Ұсыныс дегеніміз не?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Ұсынысқа әсер тигізетін факторларын атаңыз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/>
              <a:t>Ұсыныс заңын айтып, оның графигін көрсетіңіз</a:t>
            </a:r>
            <a:endParaRPr lang="kk-KZ" sz="2400" dirty="0"/>
          </a:p>
          <a:p>
            <a:pPr marL="457200" indent="-457200">
              <a:buFont typeface="+mj-lt"/>
              <a:buAutoNum type="arabicPeriod"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7019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4000" dirty="0"/>
              <a:t>Мемлекеттің монополияға қарсы саясаты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Монополияға қарсы саясат – фирмалардың монополиялық билігін шектеу жолымен бәсекені күшейту мен қорғауға бағытталатын шаралар жүйесі</a:t>
            </a:r>
          </a:p>
          <a:p>
            <a:r>
              <a:rPr lang="kk-KZ" dirty="0" smtClean="0"/>
              <a:t>Саясаттың негізгі бағыттары:</a:t>
            </a:r>
          </a:p>
          <a:p>
            <a:r>
              <a:rPr lang="kk-KZ" dirty="0" smtClean="0"/>
              <a:t>Бағаны тікелей реттеу</a:t>
            </a:r>
          </a:p>
          <a:p>
            <a:r>
              <a:rPr lang="kk-KZ" dirty="0" smtClean="0"/>
              <a:t>Салық салу</a:t>
            </a:r>
          </a:p>
          <a:p>
            <a:r>
              <a:rPr lang="kk-KZ" dirty="0" smtClean="0"/>
              <a:t>Табиғи монополияны реттеу</a:t>
            </a:r>
            <a:endParaRPr lang="ru-RU" dirty="0"/>
          </a:p>
        </p:txBody>
      </p:sp>
      <p:pic>
        <p:nvPicPr>
          <p:cNvPr id="1026" name="Picture 2" descr="http://www.newskaz.ru/images/89/32/893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4290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83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Синквейн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87824" y="980728"/>
            <a:ext cx="295232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934560"/>
            <a:ext cx="2736304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80112" y="1957430"/>
            <a:ext cx="2736304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5536" y="3212976"/>
            <a:ext cx="259228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47864" y="3238686"/>
            <a:ext cx="259228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158418" y="3212976"/>
            <a:ext cx="259228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3548" y="4509120"/>
            <a:ext cx="828092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987824" y="5564058"/>
            <a:ext cx="3528392" cy="96128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1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dirty="0" smtClean="0"/>
              <a:t>Жаңа сабақты бекіту: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Оқулықтың 141 бетіндегі  1, 2, 3 тапсырманы орындау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0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dirty="0" smtClean="0"/>
              <a:t>Үй тапсырмасы: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Параграф 17, 141 беттегі 5 тапсырма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4493445"/>
              </p:ext>
            </p:extLst>
          </p:nvPr>
        </p:nvGraphicFramePr>
        <p:xfrm>
          <a:off x="467544" y="1484784"/>
          <a:ext cx="8280919" cy="46085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71354"/>
                <a:gridCol w="2545641"/>
                <a:gridCol w="3663924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effectLst/>
                        </a:rPr>
                        <a:t>Сабақ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400" dirty="0" smtClean="0">
                          <a:effectLst/>
                          <a:latin typeface="verdana"/>
                        </a:rPr>
                        <a:t>Мен сабақта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effectLst/>
                        </a:rPr>
                        <a:t>Қорытынды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  <a:tr h="131671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1. </a:t>
                      </a:r>
                      <a:r>
                        <a:rPr lang="ru-RU" sz="2400" dirty="0" err="1" smtClean="0">
                          <a:effectLst/>
                        </a:rPr>
                        <a:t>Қызық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1. </a:t>
                      </a:r>
                      <a:r>
                        <a:rPr lang="ru-RU" sz="2400" dirty="0" err="1" smtClean="0">
                          <a:effectLst/>
                        </a:rPr>
                        <a:t>Жұмыс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істедім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1. </a:t>
                      </a:r>
                      <a:r>
                        <a:rPr lang="ru-RU" sz="2400" dirty="0" err="1" smtClean="0">
                          <a:effectLst/>
                        </a:rPr>
                        <a:t>Материалды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түсіндім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  <a:tr h="1316718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2. </a:t>
                      </a:r>
                      <a:r>
                        <a:rPr lang="ru-RU" sz="2400" dirty="0" err="1" smtClean="0">
                          <a:effectLst/>
                        </a:rPr>
                        <a:t>Онша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емес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2. </a:t>
                      </a:r>
                      <a:r>
                        <a:rPr lang="ru-RU" sz="2400" dirty="0" err="1" smtClean="0">
                          <a:effectLst/>
                        </a:rPr>
                        <a:t>Демалдым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effectLst/>
                        </a:rPr>
                        <a:t>2. </a:t>
                      </a:r>
                      <a:r>
                        <a:rPr lang="ru-RU" sz="2400" dirty="0" err="1" smtClean="0">
                          <a:effectLst/>
                        </a:rPr>
                        <a:t>Өз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білгенімнен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көбірек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ақпарат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алдым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  <a:tr h="1316718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effectLst/>
                        </a:rPr>
                        <a:t>3.Айырмашы </a:t>
                      </a:r>
                      <a:r>
                        <a:rPr lang="ru-RU" sz="2400" dirty="0" err="1" smtClean="0">
                          <a:effectLst/>
                        </a:rPr>
                        <a:t>лығы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жоқ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effectLst/>
                        </a:rPr>
                        <a:t>3.Басқа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оқушыларға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көмектестім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effectLst/>
                        </a:rPr>
                        <a:t>3.Түсінбедім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verdana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476672"/>
            <a:ext cx="691276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tx1"/>
                </a:solidFill>
              </a:rPr>
              <a:t>Рефлексия</a:t>
            </a:r>
            <a:r>
              <a:rPr lang="kk-KZ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49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851648" cy="18288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/>
            </a:r>
            <a:br>
              <a:rPr lang="ru-R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</a:br>
            <a:r>
              <a:rPr lang="ru-RU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/>
            </a:r>
            <a:br>
              <a:rPr lang="ru-RU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</a:br>
            <a:r>
              <a:rPr lang="ru-RU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Нарықтық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құрылым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типтері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.</a:t>
            </a:r>
            <a:b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Типы рыночных структур.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4400" dirty="0" smtClean="0"/>
              <a:t>Сабақ жоспары: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Конкуренция - бәсеке</a:t>
            </a:r>
          </a:p>
          <a:p>
            <a:r>
              <a:rPr lang="kk-KZ" dirty="0" smtClean="0"/>
              <a:t>Нарықтың негізгі үлгілері</a:t>
            </a:r>
          </a:p>
          <a:p>
            <a:r>
              <a:rPr lang="kk-KZ" dirty="0" smtClean="0"/>
              <a:t>Нарық үлгілері</a:t>
            </a:r>
          </a:p>
          <a:p>
            <a:r>
              <a:rPr lang="kk-KZ" dirty="0" smtClean="0"/>
              <a:t>Мемлекеттің монополияға қарсы саясаты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6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Работа с информационным текстом учебника</a:t>
            </a:r>
            <a:r>
              <a:rPr lang="kk-KZ" sz="2400" b="1" dirty="0"/>
              <a:t>.</a:t>
            </a:r>
            <a:r>
              <a:rPr lang="ru-RU" sz="2400" b="1" dirty="0"/>
              <a:t>  Чтение методом </a:t>
            </a:r>
            <a:r>
              <a:rPr lang="ru-RU" sz="2400" b="1" dirty="0" err="1"/>
              <a:t>инсерта</a:t>
            </a:r>
            <a:r>
              <a:rPr lang="ru-RU" sz="2400" b="1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b="1" dirty="0" smtClean="0"/>
              <a:t>Метод </a:t>
            </a:r>
            <a:r>
              <a:rPr lang="ru-RU" b="1" dirty="0"/>
              <a:t>«ИНСЕРТ»</a:t>
            </a:r>
          </a:p>
          <a:p>
            <a:pPr fontAlgn="base"/>
            <a:r>
              <a:rPr lang="ru-RU" dirty="0"/>
              <a:t>«ИНСЕРТ» (INSERT – </a:t>
            </a:r>
            <a:r>
              <a:rPr lang="ru-RU" dirty="0" err="1"/>
              <a:t>Interactive</a:t>
            </a:r>
            <a:r>
              <a:rPr lang="ru-RU" dirty="0"/>
              <a:t> </a:t>
            </a:r>
            <a:r>
              <a:rPr lang="ru-RU" dirty="0" err="1"/>
              <a:t>Noting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Effective</a:t>
            </a:r>
            <a:r>
              <a:rPr lang="ru-RU" dirty="0"/>
              <a:t> </a:t>
            </a:r>
            <a:r>
              <a:rPr lang="ru-RU" dirty="0" err="1"/>
              <a:t>Reading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Thinking</a:t>
            </a:r>
            <a:r>
              <a:rPr lang="ru-RU" dirty="0"/>
              <a:t>) - прием маркировки текста – интерактивная система заметок для эффективного чтения и размышления.</a:t>
            </a:r>
          </a:p>
          <a:p>
            <a:pPr fontAlgn="base"/>
            <a:r>
              <a:rPr lang="ru-RU" dirty="0"/>
              <a:t>·  Знак «галочка» (V) – отметьте в тексте уже известную вам информацию;</a:t>
            </a:r>
          </a:p>
          <a:p>
            <a:pPr fontAlgn="base"/>
            <a:r>
              <a:rPr lang="ru-RU" dirty="0"/>
              <a:t>·  Знак «плюс» (+) – отметьте новую информацию;</a:t>
            </a:r>
          </a:p>
          <a:p>
            <a:pPr fontAlgn="base"/>
            <a:r>
              <a:rPr lang="ru-RU" dirty="0"/>
              <a:t>·  Знак «минус» (-) – отмечается то, что идет вразрез с имеющимися у вас представлениями, то, о чем вы думали иначе;</a:t>
            </a:r>
          </a:p>
          <a:p>
            <a:pPr fontAlgn="base"/>
            <a:r>
              <a:rPr lang="ru-RU" dirty="0"/>
              <a:t>·  Знак «вопрос» (?) – отмечается то, что осталось непонятным и требует дополнительного изучения и понимания, то, о чем вы бы хотели узнать подробнее.</a:t>
            </a:r>
          </a:p>
          <a:p>
            <a:pPr fontAlgn="base"/>
            <a:r>
              <a:rPr lang="ru-RU" dirty="0"/>
              <a:t>2. При чтении удобно заполнять таблицу №2:</a:t>
            </a:r>
          </a:p>
          <a:p>
            <a:pPr fontAlgn="base"/>
            <a:r>
              <a:rPr lang="ru-RU" dirty="0"/>
              <a:t>Прочитайте статью на странице  и заполните маркировочную таблицу:</a:t>
            </a:r>
          </a:p>
          <a:p>
            <a:pPr fontAlgn="base"/>
            <a:r>
              <a:rPr lang="ru-RU" dirty="0"/>
              <a:t>“V” ЗНАЛ</a:t>
            </a:r>
          </a:p>
          <a:p>
            <a:pPr fontAlgn="base"/>
            <a:r>
              <a:rPr lang="ru-RU" dirty="0"/>
              <a:t>“+” УЗНАЛ</a:t>
            </a:r>
          </a:p>
          <a:p>
            <a:pPr fontAlgn="base"/>
            <a:r>
              <a:rPr lang="ru-RU" dirty="0"/>
              <a:t>“-” ВЫЗЫВАЕТ СОМНЕНИЕ</a:t>
            </a:r>
          </a:p>
          <a:p>
            <a:pPr fontAlgn="base"/>
            <a:r>
              <a:rPr lang="ru-RU" dirty="0"/>
              <a:t>“?” ХОЧУ УЗНАТЬ</a:t>
            </a:r>
          </a:p>
          <a:p>
            <a:pPr marL="0" indent="0">
              <a:buNone/>
            </a:pPr>
            <a:r>
              <a:rPr lang="kk-KZ" b="1" dirty="0" smtClean="0"/>
              <a:t>Работа в группах:</a:t>
            </a:r>
          </a:p>
          <a:p>
            <a:r>
              <a:rPr lang="kk-KZ" b="1" dirty="0" smtClean="0"/>
              <a:t>Жетілген бәсеке - Совершенная конкуренция</a:t>
            </a:r>
          </a:p>
          <a:p>
            <a:r>
              <a:rPr lang="kk-KZ" b="1" dirty="0" smtClean="0"/>
              <a:t>Монополистік бәсеке - Монополистическая конкуренция</a:t>
            </a:r>
          </a:p>
          <a:p>
            <a:r>
              <a:rPr lang="kk-KZ" b="1" dirty="0" smtClean="0"/>
              <a:t>Олигополия</a:t>
            </a:r>
          </a:p>
          <a:p>
            <a:r>
              <a:rPr lang="kk-KZ" b="1" dirty="0" smtClean="0"/>
              <a:t>Монополия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6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Топтық жұмыс (кестені толтыру)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/>
              <a:t>Жетілген бәсеке - Совершенная конкуренция</a:t>
            </a:r>
          </a:p>
          <a:p>
            <a:r>
              <a:rPr lang="kk-KZ" b="1" dirty="0"/>
              <a:t>Монополистік бәсеке - Монополистическая конкуренция</a:t>
            </a:r>
          </a:p>
          <a:p>
            <a:r>
              <a:rPr lang="kk-KZ" b="1" dirty="0"/>
              <a:t>Олигополия</a:t>
            </a:r>
          </a:p>
          <a:p>
            <a:r>
              <a:rPr lang="kk-KZ" b="1" dirty="0"/>
              <a:t>Монополия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7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Денотатный 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Суть данного приёма заключается в том, что ученик выделяет  ключевое понятие (существительное).</a:t>
            </a:r>
          </a:p>
          <a:p>
            <a:r>
              <a:rPr lang="ru-RU" dirty="0"/>
              <a:t>Ниже он подбирает глаголы, описывающие наиболее важные процессы, происходящие с данным понятием (существительным). На данном этапе данный приём перекликается с </a:t>
            </a:r>
            <a:r>
              <a:rPr lang="ru-RU" b="1" u="sng" dirty="0" err="1">
                <a:hlinkClick r:id="rId2"/>
              </a:rPr>
              <a:t>Синквейном</a:t>
            </a:r>
            <a:r>
              <a:rPr lang="ru-RU" b="1" u="sng" dirty="0">
                <a:hlinkClick r:id="rId2"/>
              </a:rPr>
              <a:t> (пять строчек)</a:t>
            </a:r>
            <a:r>
              <a:rPr lang="ru-RU" dirty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Денотатного</a:t>
            </a:r>
            <a:r>
              <a:rPr lang="ru-RU" dirty="0"/>
              <a:t> графа характерно чередование  существительных и глаголов. Поэтому на следующем уровне необходимо представить комментарии к глаголам существительными, иногда связанными с ними прилагательными.</a:t>
            </a:r>
          </a:p>
          <a:p>
            <a:r>
              <a:rPr lang="ru-RU" dirty="0"/>
              <a:t>На следующем уровне ученик подбирает глаголы к предыдущим существительным.</a:t>
            </a:r>
          </a:p>
          <a:p>
            <a:r>
              <a:rPr lang="ru-RU" dirty="0"/>
              <a:t>Ключевое слово по мере построения графа дробится на слова-«веточки». </a:t>
            </a:r>
          </a:p>
        </p:txBody>
      </p:sp>
    </p:spTree>
    <p:extLst>
      <p:ext uri="{BB962C8B-B14F-4D97-AF65-F5344CB8AC3E}">
        <p14:creationId xmlns:p14="http://schemas.microsoft.com/office/powerpoint/2010/main" val="31735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692696"/>
            <a:ext cx="504056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</a:rPr>
              <a:t>Монополия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2060848"/>
            <a:ext cx="2664296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47864" y="2204864"/>
            <a:ext cx="223224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72200" y="2060848"/>
            <a:ext cx="2304256" cy="10081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609020"/>
            <a:ext cx="2376264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03848" y="3573016"/>
            <a:ext cx="2520280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6166" y="3573016"/>
            <a:ext cx="252028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4869160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4869160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38846" y="4869160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4869160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448036" y="6021288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6021288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31446" y="6021288"/>
            <a:ext cx="1512168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Бәсеке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конкуренция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Нарықтық экономикада, яғни жекеменшік, еркіндік, бастамашылдық және кәсіпкерлік жағдайында шаруашылық тетіктің басты элементі бәсеке болып табылады</a:t>
            </a:r>
          </a:p>
          <a:p>
            <a:r>
              <a:rPr lang="kk-KZ" dirty="0" smtClean="0"/>
              <a:t>«Бәсеке» сөзі латын тілінен </a:t>
            </a: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concurrere</a:t>
            </a:r>
            <a:r>
              <a:rPr lang="ru-RU" b="1" dirty="0" smtClean="0">
                <a:solidFill>
                  <a:srgbClr val="C00000"/>
                </a:solidFill>
              </a:rPr>
              <a:t>» - «</a:t>
            </a:r>
            <a:r>
              <a:rPr lang="ru-RU" b="1" dirty="0" err="1" smtClean="0">
                <a:solidFill>
                  <a:srgbClr val="C00000"/>
                </a:solidFill>
              </a:rPr>
              <a:t>соқтығысу</a:t>
            </a:r>
            <a:r>
              <a:rPr lang="ru-RU" b="1" dirty="0" smtClean="0">
                <a:solidFill>
                  <a:srgbClr val="C00000"/>
                </a:solidFill>
              </a:rPr>
              <a:t>», «тап болу»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мағынаны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6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671</TotalTime>
  <Words>710</Words>
  <Application>Microsoft Office PowerPoint</Application>
  <PresentationFormat>Экран (4:3)</PresentationFormat>
  <Paragraphs>173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Поток</vt:lpstr>
      <vt:lpstr>Тема Office</vt:lpstr>
      <vt:lpstr>Презентация PowerPoint</vt:lpstr>
      <vt:lpstr>Презентация PowerPoint</vt:lpstr>
      <vt:lpstr>  Нарықтық құрылым типтері. Типы рыночных структур.</vt:lpstr>
      <vt:lpstr>Сабақ жоспары:</vt:lpstr>
      <vt:lpstr>Работа с информационным текстом учебника.  Чтение методом инсерта. </vt:lpstr>
      <vt:lpstr>Топтық жұмыс (кестені толтыру)</vt:lpstr>
      <vt:lpstr>Денотатный граф</vt:lpstr>
      <vt:lpstr>Презентация PowerPoint</vt:lpstr>
      <vt:lpstr>Бәсеке немесе конкуренция </vt:lpstr>
      <vt:lpstr>Презентация PowerPoint</vt:lpstr>
      <vt:lpstr>Жетілген бәсеке</vt:lpstr>
      <vt:lpstr>Монополия (грек тілінен «монос» - «жалғыз», «полео» - «сатушы»)</vt:lpstr>
      <vt:lpstr>Презентация PowerPoint</vt:lpstr>
      <vt:lpstr>Олигополия (грек тілінен «олигос» - «бірнеше», «полео» - «сатушы»)</vt:lpstr>
      <vt:lpstr>ОЛИГОПОЛИЯНЫҢ ТҮРЛЕРІ</vt:lpstr>
      <vt:lpstr>Монополистік бәсеке</vt:lpstr>
      <vt:lpstr>Презентация PowerPoint</vt:lpstr>
      <vt:lpstr>Нарықтардың салыстырмалы сипаттамасы (кестені толтыру)</vt:lpstr>
      <vt:lpstr>Нарықтардың салыстырмалы сипаттамасы</vt:lpstr>
      <vt:lpstr>Мемлекеттің монополияға қарсы саясаты</vt:lpstr>
      <vt:lpstr>Синквейн </vt:lpstr>
      <vt:lpstr>Жаңа сабақты бекіту:</vt:lpstr>
      <vt:lpstr>Үй тапсырмасы: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рыночных структур</dc:title>
  <dc:creator>XTreme</dc:creator>
  <cp:lastModifiedBy>User</cp:lastModifiedBy>
  <cp:revision>89</cp:revision>
  <dcterms:created xsi:type="dcterms:W3CDTF">2013-01-05T10:08:01Z</dcterms:created>
  <dcterms:modified xsi:type="dcterms:W3CDTF">2017-01-20T04:16:44Z</dcterms:modified>
</cp:coreProperties>
</file>