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90" r:id="rId4"/>
    <p:sldId id="272" r:id="rId5"/>
    <p:sldId id="274" r:id="rId6"/>
    <p:sldId id="292" r:id="rId7"/>
    <p:sldId id="275" r:id="rId8"/>
    <p:sldId id="276" r:id="rId9"/>
    <p:sldId id="261" r:id="rId10"/>
    <p:sldId id="262" r:id="rId11"/>
    <p:sldId id="291" r:id="rId12"/>
    <p:sldId id="278" r:id="rId13"/>
    <p:sldId id="279" r:id="rId14"/>
    <p:sldId id="280" r:id="rId15"/>
    <p:sldId id="293" r:id="rId16"/>
    <p:sldId id="286" r:id="rId17"/>
    <p:sldId id="267" r:id="rId18"/>
    <p:sldId id="289" r:id="rId19"/>
    <p:sldId id="282" r:id="rId20"/>
    <p:sldId id="283" r:id="rId21"/>
    <p:sldId id="264" r:id="rId22"/>
    <p:sldId id="277" r:id="rId23"/>
    <p:sldId id="266" r:id="rId24"/>
    <p:sldId id="285" r:id="rId2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9900"/>
    <a:srgbClr val="FFFF00"/>
    <a:srgbClr val="66FFFF"/>
    <a:srgbClr val="FF9966"/>
    <a:srgbClr val="FF0000"/>
    <a:srgbClr val="0066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099" autoAdjust="0"/>
  </p:normalViewPr>
  <p:slideViewPr>
    <p:cSldViewPr snapToGrid="0">
      <p:cViewPr varScale="1">
        <p:scale>
          <a:sx n="66" d="100"/>
          <a:sy n="66" d="100"/>
        </p:scale>
        <p:origin x="-102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9D9D9-B6DC-4792-AAAE-7B96D66856E8}" type="datetimeFigureOut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14DC5-EB01-4C61-A8DF-A51E576B5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42C37-8AAC-40E8-A981-286A77643AAF}" type="datetimeFigureOut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F9AF0-43B1-48B8-843D-70650109C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11C99-5172-45C7-838D-86D345D13E54}" type="datetimeFigureOut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404BC-10C1-4383-A30F-4794A1E28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5181600" cy="2098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38200" y="4076700"/>
            <a:ext cx="10515600" cy="21002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87968-37E0-4E3E-9385-5ED8A29115F7}" type="datetimeFigureOut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AA539-39A2-4E2F-AE64-FEBE943BA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0486-B73F-42FB-9857-8F0C6D2AE92B}" type="datetimeFigureOut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38A27-33B4-4B13-9226-934952EB8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C1BBA-803A-4C3C-896E-ED4E44B03A83}" type="datetimeFigureOut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FD1C6-5602-4BDF-A0F4-2228171FB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7606-02DE-49AF-8B86-3D6F788F7D8E}" type="datetimeFigureOut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4DCDB-0BAB-45BF-95D0-3AB778729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6B56D-1436-4CC0-A944-4D770B771678}" type="datetimeFigureOut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92A63-51B9-47D2-95AD-62BF5D30A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141F-7967-484E-8C76-1F8FBEF4F5F6}" type="datetimeFigureOut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5E2D9-14B9-42A2-8267-1EF6BF411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2023A-E8BF-4673-8EBA-5042310396B3}" type="datetimeFigureOut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3D445-9030-4899-9C7B-4BA583BD4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01A75-4C44-43D2-A636-77622A4ADD91}" type="datetimeFigureOut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A44DE-B8F7-4175-A8E4-6716AC8DF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8E656-EDDF-4BA8-8C84-EFF21F0026F1}" type="datetimeFigureOut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34DFD-9DDE-41F5-B54C-C5127A0F6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9ADE2D-5D7A-4D55-85F9-485D54E2E50A}" type="datetimeFigureOut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B757FB-C9EE-46C8-8E30-5C7456786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Методы социальной психологии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Преподаватель: </a:t>
            </a:r>
          </a:p>
          <a:p>
            <a:pPr eaLnBrk="1" hangingPunct="1"/>
            <a:r>
              <a:rPr lang="ru-RU" smtClean="0"/>
              <a:t>Райков Александр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>
            <a:off x="554038" y="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mtClean="0"/>
              <a:t>Виды наблюдения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67025" y="1452563"/>
            <a:ext cx="2209800" cy="51276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>
                <a:solidFill>
                  <a:schemeClr val="tx1"/>
                </a:solidFill>
              </a:rPr>
              <a:t>Открытое</a:t>
            </a:r>
          </a:p>
        </p:txBody>
      </p:sp>
      <p:sp>
        <p:nvSpPr>
          <p:cNvPr id="19459" name="Line 6"/>
          <p:cNvSpPr>
            <a:spLocks noChangeShapeType="1"/>
          </p:cNvSpPr>
          <p:nvPr/>
        </p:nvSpPr>
        <p:spPr bwMode="auto">
          <a:xfrm>
            <a:off x="5097463" y="1714500"/>
            <a:ext cx="21018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Line 9"/>
          <p:cNvSpPr>
            <a:spLocks noChangeShapeType="1"/>
          </p:cNvSpPr>
          <p:nvPr/>
        </p:nvSpPr>
        <p:spPr bwMode="auto">
          <a:xfrm>
            <a:off x="5083175" y="2508250"/>
            <a:ext cx="21018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Line 12"/>
          <p:cNvSpPr>
            <a:spLocks noChangeShapeType="1"/>
          </p:cNvSpPr>
          <p:nvPr/>
        </p:nvSpPr>
        <p:spPr bwMode="auto">
          <a:xfrm>
            <a:off x="5078413" y="4152900"/>
            <a:ext cx="21018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5"/>
          <p:cNvSpPr/>
          <p:nvPr/>
        </p:nvSpPr>
        <p:spPr>
          <a:xfrm>
            <a:off x="7205663" y="1479550"/>
            <a:ext cx="2209800" cy="51276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>
                <a:solidFill>
                  <a:schemeClr val="tx1"/>
                </a:solidFill>
              </a:rPr>
              <a:t>Скрытое</a:t>
            </a:r>
          </a:p>
        </p:txBody>
      </p:sp>
      <p:sp>
        <p:nvSpPr>
          <p:cNvPr id="19463" name="Прямоугольник 5"/>
          <p:cNvSpPr>
            <a:spLocks noChangeArrowheads="1"/>
          </p:cNvSpPr>
          <p:nvPr/>
        </p:nvSpPr>
        <p:spPr bwMode="auto">
          <a:xfrm>
            <a:off x="2895600" y="2132013"/>
            <a:ext cx="2209800" cy="512762"/>
          </a:xfrm>
          <a:prstGeom prst="rect">
            <a:avLst/>
          </a:prstGeom>
          <a:solidFill>
            <a:srgbClr val="00FF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latin typeface="Calibri" pitchFamily="34" charset="0"/>
              </a:rPr>
              <a:t>Включённое</a:t>
            </a:r>
          </a:p>
        </p:txBody>
      </p:sp>
      <p:sp>
        <p:nvSpPr>
          <p:cNvPr id="19464" name="Прямоугольник 5"/>
          <p:cNvSpPr>
            <a:spLocks noChangeArrowheads="1"/>
          </p:cNvSpPr>
          <p:nvPr/>
        </p:nvSpPr>
        <p:spPr bwMode="auto">
          <a:xfrm>
            <a:off x="7200900" y="2209800"/>
            <a:ext cx="2209800" cy="512763"/>
          </a:xfrm>
          <a:prstGeom prst="rect">
            <a:avLst/>
          </a:prstGeom>
          <a:solidFill>
            <a:srgbClr val="00FF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latin typeface="Calibri" pitchFamily="34" charset="0"/>
              </a:rPr>
              <a:t>Стороннее</a:t>
            </a:r>
          </a:p>
        </p:txBody>
      </p:sp>
      <p:sp>
        <p:nvSpPr>
          <p:cNvPr id="19465" name="Прямоугольник 5"/>
          <p:cNvSpPr>
            <a:spLocks noChangeArrowheads="1"/>
          </p:cNvSpPr>
          <p:nvPr/>
        </p:nvSpPr>
        <p:spPr bwMode="auto">
          <a:xfrm>
            <a:off x="2879725" y="2903538"/>
            <a:ext cx="2239963" cy="585787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200">
                <a:latin typeface="Calibri" pitchFamily="34" charset="0"/>
              </a:rPr>
              <a:t>Естественное (Полевое)</a:t>
            </a:r>
          </a:p>
        </p:txBody>
      </p:sp>
      <p:sp>
        <p:nvSpPr>
          <p:cNvPr id="19466" name="Прямоугольник 5"/>
          <p:cNvSpPr>
            <a:spLocks noChangeArrowheads="1"/>
          </p:cNvSpPr>
          <p:nvPr/>
        </p:nvSpPr>
        <p:spPr bwMode="auto">
          <a:xfrm>
            <a:off x="7172325" y="2878138"/>
            <a:ext cx="2224088" cy="687387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latin typeface="Calibri" pitchFamily="34" charset="0"/>
              </a:rPr>
              <a:t>Лабораторное</a:t>
            </a:r>
          </a:p>
        </p:txBody>
      </p:sp>
      <p:sp>
        <p:nvSpPr>
          <p:cNvPr id="19467" name="Line 18"/>
          <p:cNvSpPr>
            <a:spLocks noChangeShapeType="1"/>
          </p:cNvSpPr>
          <p:nvPr/>
        </p:nvSpPr>
        <p:spPr bwMode="auto">
          <a:xfrm>
            <a:off x="5106988" y="3365500"/>
            <a:ext cx="21018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8" name="Прямоугольник 5"/>
          <p:cNvSpPr>
            <a:spLocks noChangeArrowheads="1"/>
          </p:cNvSpPr>
          <p:nvPr/>
        </p:nvSpPr>
        <p:spPr bwMode="auto">
          <a:xfrm>
            <a:off x="2863850" y="3751263"/>
            <a:ext cx="2209800" cy="512762"/>
          </a:xfrm>
          <a:prstGeom prst="rect">
            <a:avLst/>
          </a:prstGeom>
          <a:solidFill>
            <a:srgbClr val="9999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>
                <a:latin typeface="Calibri" pitchFamily="34" charset="0"/>
              </a:rPr>
              <a:t>Стандартизированное</a:t>
            </a:r>
          </a:p>
        </p:txBody>
      </p:sp>
      <p:pic>
        <p:nvPicPr>
          <p:cNvPr id="19476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8" y="458788"/>
            <a:ext cx="2376487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29" descr="inx960x6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51988" y="441325"/>
            <a:ext cx="2449512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9" name="Line 32"/>
          <p:cNvSpPr>
            <a:spLocks noChangeShapeType="1"/>
          </p:cNvSpPr>
          <p:nvPr/>
        </p:nvSpPr>
        <p:spPr bwMode="auto">
          <a:xfrm flipH="1" flipV="1">
            <a:off x="990600" y="2017713"/>
            <a:ext cx="2032000" cy="41751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81" name="Line 34"/>
          <p:cNvSpPr>
            <a:spLocks noChangeShapeType="1"/>
          </p:cNvSpPr>
          <p:nvPr/>
        </p:nvSpPr>
        <p:spPr bwMode="auto">
          <a:xfrm flipV="1">
            <a:off x="9055100" y="1055688"/>
            <a:ext cx="711200" cy="6397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9487" name="Picture 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78963" y="2513013"/>
            <a:ext cx="2687637" cy="2035175"/>
          </a:xfrm>
          <a:prstGeom prst="rect">
            <a:avLst/>
          </a:prstGeom>
          <a:noFill/>
        </p:spPr>
      </p:pic>
      <p:sp>
        <p:nvSpPr>
          <p:cNvPr id="19488" name="Line 33"/>
          <p:cNvSpPr>
            <a:spLocks noChangeShapeType="1"/>
          </p:cNvSpPr>
          <p:nvPr/>
        </p:nvSpPr>
        <p:spPr bwMode="auto">
          <a:xfrm>
            <a:off x="9015413" y="3400425"/>
            <a:ext cx="1525587" cy="6048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9490" name="Picture 34" descr="Pomoshh-chastnogo-detektiv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663" y="2439988"/>
            <a:ext cx="2668587" cy="1774825"/>
          </a:xfrm>
          <a:prstGeom prst="rect">
            <a:avLst/>
          </a:prstGeom>
          <a:noFill/>
        </p:spPr>
      </p:pic>
      <p:sp>
        <p:nvSpPr>
          <p:cNvPr id="19491" name="Line 36"/>
          <p:cNvSpPr>
            <a:spLocks noChangeShapeType="1"/>
          </p:cNvSpPr>
          <p:nvPr/>
        </p:nvSpPr>
        <p:spPr bwMode="auto">
          <a:xfrm flipH="1">
            <a:off x="1065213" y="3328988"/>
            <a:ext cx="2097087" cy="6365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9492" name="Picture 36" descr="image0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2925" y="4297363"/>
            <a:ext cx="3200400" cy="2438400"/>
          </a:xfrm>
          <a:prstGeom prst="rect">
            <a:avLst/>
          </a:prstGeom>
          <a:noFill/>
        </p:spPr>
      </p:pic>
      <p:sp>
        <p:nvSpPr>
          <p:cNvPr id="19493" name="Прямоугольник 5"/>
          <p:cNvSpPr>
            <a:spLocks noChangeArrowheads="1"/>
          </p:cNvSpPr>
          <p:nvPr/>
        </p:nvSpPr>
        <p:spPr bwMode="auto">
          <a:xfrm>
            <a:off x="7146925" y="3792538"/>
            <a:ext cx="2209800" cy="512762"/>
          </a:xfrm>
          <a:prstGeom prst="rect">
            <a:avLst/>
          </a:prstGeom>
          <a:solidFill>
            <a:srgbClr val="9999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>
                <a:latin typeface="Calibri" pitchFamily="34" charset="0"/>
              </a:rPr>
              <a:t>Нестандартизированное</a:t>
            </a:r>
          </a:p>
          <a:p>
            <a:pPr algn="ctr"/>
            <a:r>
              <a:rPr lang="ru-RU">
                <a:latin typeface="Calibri" pitchFamily="34" charset="0"/>
              </a:rPr>
              <a:t>(Свободное) </a:t>
            </a:r>
          </a:p>
        </p:txBody>
      </p:sp>
      <p:sp>
        <p:nvSpPr>
          <p:cNvPr id="19494" name="Line 36"/>
          <p:cNvSpPr>
            <a:spLocks noChangeShapeType="1"/>
          </p:cNvSpPr>
          <p:nvPr/>
        </p:nvSpPr>
        <p:spPr bwMode="auto">
          <a:xfrm>
            <a:off x="3324225" y="4197350"/>
            <a:ext cx="1339850" cy="8080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95" name="Rectangle 5"/>
          <p:cNvSpPr>
            <a:spLocks noChangeArrowheads="1"/>
          </p:cNvSpPr>
          <p:nvPr/>
        </p:nvSpPr>
        <p:spPr bwMode="auto">
          <a:xfrm>
            <a:off x="5102225" y="1928813"/>
            <a:ext cx="2006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Вовлечённость исследователя</a:t>
            </a:r>
          </a:p>
        </p:txBody>
      </p:sp>
      <p:sp>
        <p:nvSpPr>
          <p:cNvPr id="19496" name="Rectangle 5"/>
          <p:cNvSpPr>
            <a:spLocks noChangeArrowheads="1"/>
          </p:cNvSpPr>
          <p:nvPr/>
        </p:nvSpPr>
        <p:spPr bwMode="auto">
          <a:xfrm>
            <a:off x="5187950" y="1060450"/>
            <a:ext cx="2006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Форма взаимодействия</a:t>
            </a:r>
          </a:p>
        </p:txBody>
      </p:sp>
      <p:sp>
        <p:nvSpPr>
          <p:cNvPr id="19497" name="Rectangle 5"/>
          <p:cNvSpPr>
            <a:spLocks noChangeArrowheads="1"/>
          </p:cNvSpPr>
          <p:nvPr/>
        </p:nvSpPr>
        <p:spPr bwMode="auto">
          <a:xfrm>
            <a:off x="5159375" y="2735263"/>
            <a:ext cx="2006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Место проведения</a:t>
            </a:r>
          </a:p>
        </p:txBody>
      </p:sp>
      <p:sp>
        <p:nvSpPr>
          <p:cNvPr id="19498" name="Rectangle 5"/>
          <p:cNvSpPr>
            <a:spLocks noChangeArrowheads="1"/>
          </p:cNvSpPr>
          <p:nvPr/>
        </p:nvSpPr>
        <p:spPr bwMode="auto">
          <a:xfrm>
            <a:off x="5087938" y="3578225"/>
            <a:ext cx="2006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/>
              <a:t>Степень формализованности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80063" cy="1892300"/>
          </a:xfrm>
        </p:spPr>
        <p:txBody>
          <a:bodyPr/>
          <a:lstStyle/>
          <a:p>
            <a:r>
              <a:rPr lang="ru-RU" smtClean="0"/>
              <a:t>Изучение документов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xfrm>
            <a:off x="561975" y="3030538"/>
            <a:ext cx="10791825" cy="3146425"/>
          </a:xfrm>
        </p:spPr>
        <p:txBody>
          <a:bodyPr/>
          <a:lstStyle/>
          <a:p>
            <a:r>
              <a:rPr lang="ru-RU" smtClean="0"/>
              <a:t>Благодаря изучению документов возможен анализ продуктов человеческой деятельности.</a:t>
            </a:r>
          </a:p>
          <a:p>
            <a:endParaRPr lang="ru-RU" smtClean="0"/>
          </a:p>
          <a:p>
            <a:r>
              <a:rPr lang="ru-RU" smtClean="0">
                <a:solidFill>
                  <a:srgbClr val="006600"/>
                </a:solidFill>
              </a:rPr>
              <a:t>Считается более объективным, чем опрос, но:</a:t>
            </a:r>
          </a:p>
          <a:p>
            <a:r>
              <a:rPr lang="ru-RU" smtClean="0">
                <a:solidFill>
                  <a:srgbClr val="FF0000"/>
                </a:solidFill>
              </a:rPr>
              <a:t>Субъективность документа (официальный или личный)</a:t>
            </a:r>
          </a:p>
          <a:p>
            <a:r>
              <a:rPr lang="ru-RU" smtClean="0">
                <a:solidFill>
                  <a:srgbClr val="FF0000"/>
                </a:solidFill>
              </a:rPr>
              <a:t>Интерпретация документа исследователем (проблема понимания)</a:t>
            </a:r>
          </a:p>
          <a:p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62468" name="Picture 4" descr="5ffacd7260626f907d8789f8454147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6288" y="341313"/>
            <a:ext cx="4267200" cy="24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Контент-анализ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188913" y="1563688"/>
            <a:ext cx="7912100" cy="48752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u="sng" smtClean="0">
                <a:solidFill>
                  <a:srgbClr val="FF0000"/>
                </a:solidFill>
              </a:rPr>
              <a:t>Контент-анализ</a:t>
            </a:r>
            <a:r>
              <a:rPr lang="ru-RU" smtClean="0"/>
              <a:t> – формализованный количественный метод исследования содержания текста документов. </a:t>
            </a:r>
          </a:p>
          <a:p>
            <a:pPr>
              <a:lnSpc>
                <a:spcPct val="80000"/>
              </a:lnSpc>
            </a:pPr>
            <a:r>
              <a:rPr lang="ru-RU" smtClean="0"/>
              <a:t>1) </a:t>
            </a:r>
            <a:r>
              <a:rPr lang="ru-RU" u="sng" smtClean="0"/>
              <a:t>выделение смысловых единиц</a:t>
            </a:r>
            <a:r>
              <a:rPr lang="ru-RU" smtClean="0"/>
              <a:t> содержания текста (</a:t>
            </a:r>
            <a:r>
              <a:rPr lang="ru-RU" u="sng" smtClean="0">
                <a:solidFill>
                  <a:srgbClr val="FF0000"/>
                </a:solidFill>
              </a:rPr>
              <a:t>категорий</a:t>
            </a:r>
            <a:r>
              <a:rPr lang="ru-RU" smtClean="0"/>
              <a:t>)</a:t>
            </a:r>
          </a:p>
          <a:p>
            <a:pPr>
              <a:lnSpc>
                <a:spcPct val="80000"/>
              </a:lnSpc>
            </a:pPr>
            <a:r>
              <a:rPr lang="ru-RU" smtClean="0"/>
              <a:t>2) последующий </a:t>
            </a:r>
            <a:r>
              <a:rPr lang="ru-RU" u="sng" smtClean="0"/>
              <a:t>замер </a:t>
            </a:r>
            <a:r>
              <a:rPr lang="ru-RU" u="sng" smtClean="0">
                <a:solidFill>
                  <a:srgbClr val="FF0000"/>
                </a:solidFill>
              </a:rPr>
              <a:t>частоты</a:t>
            </a:r>
            <a:r>
              <a:rPr lang="ru-RU" smtClean="0"/>
              <a:t>  </a:t>
            </a:r>
            <a:r>
              <a:rPr lang="ru-RU" u="sng" smtClean="0"/>
              <a:t>и</a:t>
            </a:r>
            <a:r>
              <a:rPr lang="en-US" u="sng" smtClean="0"/>
              <a:t>/</a:t>
            </a:r>
            <a:r>
              <a:rPr lang="ru-RU" u="sng" smtClean="0"/>
              <a:t>или объёма упоминаний</a:t>
            </a:r>
            <a:r>
              <a:rPr lang="ru-RU" smtClean="0"/>
              <a:t> этих единиц в исследуемых документах. </a:t>
            </a:r>
          </a:p>
          <a:p>
            <a:pPr>
              <a:lnSpc>
                <a:spcPct val="80000"/>
              </a:lnSpc>
            </a:pPr>
            <a:r>
              <a:rPr lang="ru-RU" smtClean="0"/>
              <a:t>Позволяет судить о психологических характеристиках автора, фигурантов или адресатов текста.</a:t>
            </a:r>
          </a:p>
          <a:p>
            <a:pPr>
              <a:lnSpc>
                <a:spcPct val="80000"/>
              </a:lnSpc>
            </a:pPr>
            <a:r>
              <a:rPr lang="ru-RU" smtClean="0"/>
              <a:t>Выделение единиц текста – проблемный вопрос</a:t>
            </a:r>
          </a:p>
          <a:p>
            <a:pPr>
              <a:lnSpc>
                <a:spcPct val="80000"/>
              </a:lnSpc>
            </a:pPr>
            <a:endParaRPr lang="ru-RU" smtClean="0"/>
          </a:p>
          <a:p>
            <a:pPr>
              <a:lnSpc>
                <a:spcPct val="80000"/>
              </a:lnSpc>
            </a:pPr>
            <a:endParaRPr lang="ru-RU" smtClean="0"/>
          </a:p>
        </p:txBody>
      </p:sp>
      <p:pic>
        <p:nvPicPr>
          <p:cNvPr id="45060" name="Picture 4" descr="1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5463" y="233363"/>
            <a:ext cx="3830637" cy="2889250"/>
          </a:xfrm>
          <a:prstGeom prst="rect">
            <a:avLst/>
          </a:prstGeom>
          <a:noFill/>
        </p:spPr>
      </p:pic>
      <p:pic>
        <p:nvPicPr>
          <p:cNvPr id="45061" name="Picture 5" descr="Zaporoj_kazaki-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8525" y="3324225"/>
            <a:ext cx="33655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smtClean="0"/>
              <a:t>Например… Русские пословицы</a:t>
            </a: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313" y="1484313"/>
            <a:ext cx="10175875" cy="444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/>
              <a:t>Например… Японские пословицы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38300" y="1443038"/>
            <a:ext cx="8562975" cy="49117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>
          <a:xfrm>
            <a:off x="708025" y="0"/>
            <a:ext cx="10515600" cy="846138"/>
          </a:xfrm>
        </p:spPr>
        <p:txBody>
          <a:bodyPr/>
          <a:lstStyle/>
          <a:p>
            <a:pPr algn="ctr"/>
            <a:r>
              <a:rPr lang="ru-RU" smtClean="0"/>
              <a:t>Опрос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xfrm>
            <a:off x="244475" y="3937000"/>
            <a:ext cx="11599863" cy="3197225"/>
          </a:xfrm>
        </p:spPr>
        <p:txBody>
          <a:bodyPr/>
          <a:lstStyle/>
          <a:p>
            <a:r>
              <a:rPr lang="ru-RU" sz="2400" b="1" smtClean="0"/>
              <a:t>Опрос </a:t>
            </a:r>
            <a:r>
              <a:rPr lang="ru-RU" sz="2400" smtClean="0"/>
              <a:t>— метод психологического изучения, в процессе применения которого людям </a:t>
            </a:r>
            <a:r>
              <a:rPr lang="ru-RU" sz="2400" u="sng" smtClean="0"/>
              <a:t>задаются вопросы</a:t>
            </a:r>
            <a:r>
              <a:rPr lang="ru-RU" sz="2400" smtClean="0"/>
              <a:t> и на основе ответов на них судят о психологии этих людей.  </a:t>
            </a:r>
          </a:p>
          <a:p>
            <a:r>
              <a:rPr lang="ru-RU" sz="2400" smtClean="0"/>
              <a:t>В </a:t>
            </a:r>
            <a:r>
              <a:rPr lang="ru-RU" sz="2400" u="sng" smtClean="0"/>
              <a:t>опосредованной форме</a:t>
            </a:r>
            <a:r>
              <a:rPr lang="ru-RU" sz="2400" smtClean="0"/>
              <a:t> – </a:t>
            </a:r>
            <a:r>
              <a:rPr lang="ru-RU" sz="2400" b="1" smtClean="0"/>
              <a:t>анкетирование</a:t>
            </a:r>
            <a:r>
              <a:rPr lang="ru-RU" sz="2400" smtClean="0"/>
              <a:t>.</a:t>
            </a:r>
          </a:p>
          <a:p>
            <a:r>
              <a:rPr lang="ru-RU" sz="2400" smtClean="0">
                <a:solidFill>
                  <a:srgbClr val="FF0000"/>
                </a:solidFill>
              </a:rPr>
              <a:t>Проблема: конструирование вопросника (содержание должно быть понятно лишь благодаря замыслу, который изложен в программе исследования, а не в опроснике)</a:t>
            </a:r>
          </a:p>
          <a:p>
            <a:r>
              <a:rPr lang="ru-RU" sz="2400" smtClean="0"/>
              <a:t>В непосредственной форме – </a:t>
            </a:r>
            <a:r>
              <a:rPr lang="ru-RU" sz="2400" b="1" smtClean="0"/>
              <a:t>интервью</a:t>
            </a:r>
            <a:r>
              <a:rPr lang="ru-RU" sz="2400" smtClean="0"/>
              <a:t>.</a:t>
            </a:r>
          </a:p>
          <a:p>
            <a:r>
              <a:rPr lang="ru-RU" sz="2400" smtClean="0">
                <a:solidFill>
                  <a:srgbClr val="FF0000"/>
                </a:solidFill>
              </a:rPr>
              <a:t>Проблема взаимодействия интервьюера и респондента.</a:t>
            </a:r>
          </a:p>
        </p:txBody>
      </p:sp>
      <p:pic>
        <p:nvPicPr>
          <p:cNvPr id="64516" name="Picture 4" descr="479387-636142773496384984-16x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2288" y="784225"/>
            <a:ext cx="5772150" cy="3246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Факторы искажения опросных данных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1) Нерепрезентативность выборки</a:t>
            </a:r>
          </a:p>
          <a:p>
            <a:r>
              <a:rPr lang="ru-RU" smtClean="0"/>
              <a:t>2) Порядок предъявления вопросов (влияние предыдущих вопросов на ответы по следующим вопросам)</a:t>
            </a:r>
          </a:p>
          <a:p>
            <a:r>
              <a:rPr lang="ru-RU" smtClean="0"/>
              <a:t>3) Предлагаемые варианты ответов (есть или нет, альтернативы)</a:t>
            </a:r>
          </a:p>
          <a:p>
            <a:r>
              <a:rPr lang="ru-RU" smtClean="0"/>
              <a:t>4) Формулировка вопросов:</a:t>
            </a:r>
          </a:p>
          <a:p>
            <a:r>
              <a:rPr lang="ru-RU" i="1" smtClean="0"/>
              <a:t>Хотели бы Вы увидеть, как умрут все члены Вашей семьи?</a:t>
            </a:r>
          </a:p>
          <a:p>
            <a:r>
              <a:rPr lang="ru-RU" i="1" smtClean="0"/>
              <a:t>Хотели бы Вы прожить дольше всех своих родных?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852488" y="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mtClean="0"/>
              <a:t>Тесты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720725" y="3392488"/>
            <a:ext cx="10560050" cy="3465512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400" b="1" smtClean="0"/>
              <a:t>Тест –</a:t>
            </a:r>
            <a:r>
              <a:rPr lang="ru-RU" sz="2400" smtClean="0"/>
              <a:t> </a:t>
            </a:r>
          </a:p>
          <a:p>
            <a:pPr eaLnBrk="1" hangingPunct="1">
              <a:lnSpc>
                <a:spcPct val="70000"/>
              </a:lnSpc>
            </a:pPr>
            <a:r>
              <a:rPr lang="ru-RU" sz="2400" smtClean="0"/>
              <a:t>стандартизированное, краткое, ограниченное во времени </a:t>
            </a:r>
          </a:p>
          <a:p>
            <a:pPr eaLnBrk="1" hangingPunct="1">
              <a:lnSpc>
                <a:spcPct val="70000"/>
              </a:lnSpc>
            </a:pPr>
            <a:r>
              <a:rPr lang="ru-RU" sz="2400" smtClean="0"/>
              <a:t>психодиагностическое испытание, </a:t>
            </a:r>
          </a:p>
          <a:p>
            <a:pPr eaLnBrk="1" hangingPunct="1">
              <a:lnSpc>
                <a:spcPct val="70000"/>
              </a:lnSpc>
            </a:pPr>
            <a:r>
              <a:rPr lang="ru-RU" sz="2400" smtClean="0"/>
              <a:t>предназначенное для установления индивидуальных различий,</a:t>
            </a:r>
          </a:p>
          <a:p>
            <a:pPr eaLnBrk="1" hangingPunct="1">
              <a:lnSpc>
                <a:spcPct val="70000"/>
              </a:lnSpc>
            </a:pPr>
            <a:r>
              <a:rPr lang="ru-RU" sz="2400" smtClean="0"/>
              <a:t>выраженных количественной величиной.</a:t>
            </a:r>
          </a:p>
          <a:p>
            <a:pPr eaLnBrk="1" hangingPunct="1">
              <a:lnSpc>
                <a:spcPct val="70000"/>
              </a:lnSpc>
            </a:pPr>
            <a:endParaRPr lang="ru-RU" sz="2400" smtClean="0"/>
          </a:p>
          <a:p>
            <a:pPr eaLnBrk="1" hangingPunct="1">
              <a:lnSpc>
                <a:spcPct val="70000"/>
              </a:lnSpc>
            </a:pPr>
            <a:r>
              <a:rPr lang="ru-RU" sz="2400" smtClean="0"/>
              <a:t>В отличие от анкеты и интервью вопросы носят косвенный характер, с помощью ключа соотносятся с определёнными параметрами.</a:t>
            </a:r>
          </a:p>
          <a:p>
            <a:pPr eaLnBrk="1" hangingPunct="1">
              <a:lnSpc>
                <a:spcPct val="70000"/>
              </a:lnSpc>
            </a:pPr>
            <a:r>
              <a:rPr lang="ru-RU" sz="2400" smtClean="0">
                <a:solidFill>
                  <a:srgbClr val="FF0000"/>
                </a:solidFill>
              </a:rPr>
              <a:t>Большинство тестов диагностируют личность, а не группу.</a:t>
            </a:r>
          </a:p>
        </p:txBody>
      </p:sp>
      <p:pic>
        <p:nvPicPr>
          <p:cNvPr id="24579" name="Picture 4" descr="testirovanie_personala_kak_chast_kompleksnoy_ocenki_persona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438" y="1074738"/>
            <a:ext cx="317023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image2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9250" y="1131888"/>
            <a:ext cx="75469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Корреляционные и экспериментальные исследования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590550" y="1825625"/>
            <a:ext cx="11112500" cy="4591050"/>
          </a:xfrm>
        </p:spPr>
        <p:txBody>
          <a:bodyPr/>
          <a:lstStyle/>
          <a:p>
            <a:pPr marL="381000" indent="-381000">
              <a:lnSpc>
                <a:spcPct val="80000"/>
              </a:lnSpc>
            </a:pPr>
            <a:r>
              <a:rPr lang="ru-RU" sz="2400" b="1" u="sng" smtClean="0"/>
              <a:t>Корреляционные исследования:</a:t>
            </a:r>
          </a:p>
          <a:p>
            <a:pPr marL="381000" indent="-381000">
              <a:lnSpc>
                <a:spcPct val="80000"/>
              </a:lnSpc>
            </a:pPr>
            <a:r>
              <a:rPr lang="ru-RU" sz="2400" smtClean="0"/>
              <a:t>Цель – выяснить, существует ли </a:t>
            </a:r>
            <a:r>
              <a:rPr lang="ru-RU" sz="2400" u="sng" smtClean="0"/>
              <a:t>естественная связь</a:t>
            </a:r>
            <a:r>
              <a:rPr lang="ru-RU" sz="2400" smtClean="0"/>
              <a:t> между двумя или большим количеством факторов</a:t>
            </a:r>
          </a:p>
          <a:p>
            <a:pPr marL="800100" lvl="1" indent="-342900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rgbClr val="006600"/>
                </a:solidFill>
              </a:rPr>
              <a:t>+ Можно проводить в реальных условиях </a:t>
            </a:r>
          </a:p>
          <a:p>
            <a:pPr marL="800100" lvl="1" indent="-342900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rgbClr val="006600"/>
                </a:solidFill>
              </a:rPr>
              <a:t>+ Можно изучать влияние таких факторов, которыми нельзя управлять (раса, родители и т.п.)</a:t>
            </a:r>
          </a:p>
          <a:p>
            <a:pPr marL="800100" lvl="1" indent="-342900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rgbClr val="006600"/>
                </a:solidFill>
              </a:rPr>
              <a:t>+ Можно изучать большие социальные группы.</a:t>
            </a:r>
          </a:p>
          <a:p>
            <a:pPr marL="800100" lvl="1" indent="-342900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rgbClr val="FF0000"/>
                </a:solidFill>
              </a:rPr>
              <a:t>- Неоднозначность результатов</a:t>
            </a:r>
          </a:p>
          <a:p>
            <a:pPr marL="381000" indent="-381000">
              <a:lnSpc>
                <a:spcPct val="80000"/>
              </a:lnSpc>
            </a:pPr>
            <a:r>
              <a:rPr lang="ru-RU" sz="2400" b="1" smtClean="0"/>
              <a:t>Экспериментальные исследования:</a:t>
            </a:r>
          </a:p>
          <a:p>
            <a:pPr marL="381000" indent="-381000">
              <a:lnSpc>
                <a:spcPct val="80000"/>
              </a:lnSpc>
            </a:pPr>
            <a:r>
              <a:rPr lang="ru-RU" sz="2400" smtClean="0"/>
              <a:t>Исследователь </a:t>
            </a:r>
            <a:r>
              <a:rPr lang="ru-RU" sz="2400" u="sng" smtClean="0"/>
              <a:t>манипулирует некоторыми факторами</a:t>
            </a:r>
            <a:r>
              <a:rPr lang="ru-RU" sz="2400" smtClean="0"/>
              <a:t> и изучает, что как это </a:t>
            </a:r>
            <a:r>
              <a:rPr lang="ru-RU" sz="2400" u="sng" smtClean="0"/>
              <a:t>влияет на другие параметры</a:t>
            </a:r>
            <a:r>
              <a:rPr lang="ru-RU" sz="2400" smtClean="0"/>
              <a:t>.</a:t>
            </a:r>
          </a:p>
          <a:p>
            <a:pPr marL="800100" lvl="1" indent="-342900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rgbClr val="006600"/>
                </a:solidFill>
              </a:rPr>
              <a:t>+ Чёткая причнно-следственная связь</a:t>
            </a:r>
          </a:p>
          <a:p>
            <a:pPr marL="800100" lvl="1" indent="-342900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rgbClr val="FF0000"/>
                </a:solidFill>
              </a:rPr>
              <a:t>- Требует специальной организации условий (часто лабораторных)</a:t>
            </a:r>
          </a:p>
          <a:p>
            <a:pPr marL="800100" lvl="1" indent="-342900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rgbClr val="FF0000"/>
                </a:solidFill>
              </a:rPr>
              <a:t>- Обычно малые группы.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Осторожно! Выводы при корреляции!</a:t>
            </a:r>
          </a:p>
        </p:txBody>
      </p:sp>
      <p:pic>
        <p:nvPicPr>
          <p:cNvPr id="53254" name="Picture 6" descr="корреля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636713"/>
            <a:ext cx="9278937" cy="1701800"/>
          </a:xfrm>
          <a:prstGeom prst="rect">
            <a:avLst/>
          </a:prstGeom>
          <a:noFill/>
        </p:spPr>
      </p:pic>
      <p:sp>
        <p:nvSpPr>
          <p:cNvPr id="53256" name="Rectangle 8"/>
          <p:cNvSpPr>
            <a:spLocks noGrp="1"/>
          </p:cNvSpPr>
          <p:nvPr>
            <p:ph type="body" idx="1"/>
          </p:nvPr>
        </p:nvSpPr>
        <p:spPr>
          <a:xfrm>
            <a:off x="344488" y="3319463"/>
            <a:ext cx="11458575" cy="3538537"/>
          </a:xfrm>
          <a:noFill/>
          <a:ln/>
        </p:spPr>
        <p:txBody>
          <a:bodyPr/>
          <a:lstStyle/>
          <a:p>
            <a:r>
              <a:rPr lang="ru-RU" smtClean="0"/>
              <a:t>Корреляция </a:t>
            </a:r>
            <a:r>
              <a:rPr lang="ru-RU" u="sng" smtClean="0">
                <a:solidFill>
                  <a:srgbClr val="006600"/>
                </a:solidFill>
              </a:rPr>
              <a:t>показывает взаимосвязь</a:t>
            </a:r>
            <a:r>
              <a:rPr lang="ru-RU" smtClean="0"/>
              <a:t> и позволяет </a:t>
            </a:r>
            <a:r>
              <a:rPr lang="ru-RU" smtClean="0">
                <a:solidFill>
                  <a:srgbClr val="006600"/>
                </a:solidFill>
              </a:rPr>
              <a:t>предсказывать, что с увеличением одной переменной увеличится другая</a:t>
            </a:r>
            <a:r>
              <a:rPr lang="ru-RU" smtClean="0"/>
              <a:t>, но </a:t>
            </a:r>
            <a:r>
              <a:rPr lang="ru-RU" u="sng" smtClean="0">
                <a:solidFill>
                  <a:srgbClr val="FF0000"/>
                </a:solidFill>
              </a:rPr>
              <a:t>НЕ выявляет причину и следствие</a:t>
            </a:r>
            <a:r>
              <a:rPr lang="ru-RU" smtClean="0"/>
              <a:t>!</a:t>
            </a:r>
          </a:p>
          <a:p>
            <a:r>
              <a:rPr lang="ru-RU" i="1" smtClean="0"/>
              <a:t>Известно о связи успеваемости с самооценкой школьников:</a:t>
            </a:r>
          </a:p>
          <a:p>
            <a:pPr lvl="1"/>
            <a:r>
              <a:rPr lang="ru-RU" i="1" smtClean="0"/>
              <a:t>Высокое мнение о себе позволяет ребёнку хорошо учиться? (</a:t>
            </a:r>
            <a:r>
              <a:rPr lang="en-US" i="1" smtClean="0"/>
              <a:t>X </a:t>
            </a:r>
            <a:r>
              <a:rPr lang="ru-RU" smtClean="0"/>
              <a:t>→ </a:t>
            </a:r>
            <a:r>
              <a:rPr lang="en-US" smtClean="0"/>
              <a:t>Y)</a:t>
            </a:r>
            <a:endParaRPr lang="ru-RU" i="1" smtClean="0"/>
          </a:p>
          <a:p>
            <a:pPr lvl="1"/>
            <a:r>
              <a:rPr lang="ru-RU" i="1" smtClean="0"/>
              <a:t>Пятёрки позволяют ребёнку быть довольным собой?</a:t>
            </a:r>
            <a:r>
              <a:rPr lang="en-US" i="1" smtClean="0"/>
              <a:t> </a:t>
            </a:r>
            <a:r>
              <a:rPr lang="ru-RU" i="1" smtClean="0"/>
              <a:t>(</a:t>
            </a:r>
            <a:r>
              <a:rPr lang="en-US" i="1" smtClean="0"/>
              <a:t>X </a:t>
            </a:r>
            <a:r>
              <a:rPr lang="ru-RU" smtClean="0"/>
              <a:t>← </a:t>
            </a:r>
            <a:r>
              <a:rPr lang="en-US" smtClean="0"/>
              <a:t>Y)</a:t>
            </a:r>
            <a:endParaRPr lang="ru-RU" i="1" smtClean="0"/>
          </a:p>
          <a:p>
            <a:pPr lvl="1"/>
            <a:r>
              <a:rPr lang="ru-RU" i="1" smtClean="0"/>
              <a:t>Умственные способности и статус семьи позволяют ребёнку, во-первых, лучше учиться, во-вторых, быть довольным собой? (</a:t>
            </a:r>
            <a:r>
              <a:rPr lang="en-US" i="1" smtClean="0"/>
              <a:t>Z </a:t>
            </a:r>
            <a:r>
              <a:rPr lang="ru-RU" smtClean="0"/>
              <a:t>→</a:t>
            </a:r>
            <a:r>
              <a:rPr lang="en-US" smtClean="0"/>
              <a:t> X</a:t>
            </a:r>
            <a:r>
              <a:rPr lang="ru-RU" smtClean="0"/>
              <a:t> и </a:t>
            </a:r>
            <a:r>
              <a:rPr lang="en-US" i="1" smtClean="0"/>
              <a:t>Z </a:t>
            </a:r>
            <a:r>
              <a:rPr lang="ru-RU" smtClean="0"/>
              <a:t>→</a:t>
            </a:r>
            <a:r>
              <a:rPr lang="en-US" smtClean="0"/>
              <a:t> Y)</a:t>
            </a:r>
            <a:endParaRPr lang="en-US" i="1" smtClean="0"/>
          </a:p>
          <a:p>
            <a:endParaRPr lang="ru-RU" i="1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652463"/>
          </a:xfrm>
        </p:spPr>
        <p:txBody>
          <a:bodyPr/>
          <a:lstStyle/>
          <a:p>
            <a:pPr algn="ctr" eaLnBrk="1" hangingPunct="1"/>
            <a:r>
              <a:rPr lang="ru-RU" sz="3600" b="1" smtClean="0"/>
              <a:t>Уровни методологии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4294967295"/>
          </p:nvPr>
        </p:nvSpPr>
        <p:spPr>
          <a:xfrm>
            <a:off x="596900" y="1085850"/>
            <a:ext cx="10829925" cy="53419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smtClean="0"/>
              <a:t>1. </a:t>
            </a:r>
            <a:r>
              <a:rPr lang="ru-RU" sz="3600" u="sng" smtClean="0"/>
              <a:t>Общая методология </a:t>
            </a:r>
            <a:r>
              <a:rPr lang="ru-RU" sz="3600" smtClean="0"/>
              <a:t>– общий философский подход, принимаемый исследователем и реализуемый через те или иные способы познания (напр., взгляд на биологическую</a:t>
            </a:r>
            <a:r>
              <a:rPr lang="en-US" sz="3600" smtClean="0"/>
              <a:t>/</a:t>
            </a:r>
            <a:r>
              <a:rPr lang="ru-RU" sz="3600" smtClean="0"/>
              <a:t>социальную природу человека)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/>
              <a:t>2.</a:t>
            </a:r>
            <a:r>
              <a:rPr lang="ru-RU" sz="3600" u="sng" smtClean="0"/>
              <a:t> Частная методология </a:t>
            </a:r>
            <a:r>
              <a:rPr lang="ru-RU" sz="3600" smtClean="0"/>
              <a:t>– совокупность методологических принципов, применяемых в данной области знания (напр., теория деятельности)</a:t>
            </a:r>
          </a:p>
          <a:p>
            <a:pPr eaLnBrk="1" hangingPunct="1">
              <a:buFont typeface="Arial" charset="0"/>
              <a:buNone/>
            </a:pPr>
            <a:r>
              <a:rPr lang="ru-RU" sz="3600" u="sng" smtClean="0"/>
              <a:t>3.Методология как совокупность приемов </a:t>
            </a:r>
            <a:r>
              <a:rPr lang="ru-RU" sz="3600" smtClean="0"/>
              <a:t>исследования, т.е. методов и методик (напр., наблюдение)</a:t>
            </a:r>
          </a:p>
          <a:p>
            <a:pPr eaLnBrk="1" hangingPunct="1"/>
            <a:endParaRPr lang="ru-RU" sz="36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719138" y="0"/>
            <a:ext cx="11041062" cy="836613"/>
          </a:xfrm>
        </p:spPr>
        <p:txBody>
          <a:bodyPr/>
          <a:lstStyle/>
          <a:p>
            <a:pPr algn="ctr"/>
            <a:r>
              <a:rPr lang="ru-RU" sz="4000" smtClean="0"/>
              <a:t>Пример иллюзорной корреляции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sz="half" idx="3"/>
          </p:nvPr>
        </p:nvSpPr>
        <p:spPr>
          <a:xfrm>
            <a:off x="623888" y="4221163"/>
            <a:ext cx="11233150" cy="2636837"/>
          </a:xfrm>
        </p:spPr>
        <p:txBody>
          <a:bodyPr/>
          <a:lstStyle/>
          <a:p>
            <a:r>
              <a:rPr lang="ru-RU" sz="2600" i="1" smtClean="0"/>
              <a:t>На кладбище в городе Глазго выявили сильную положительную связь между высотой надгробного памятника и количеством прожитых лет.</a:t>
            </a:r>
          </a:p>
          <a:p>
            <a:r>
              <a:rPr lang="ru-RU" sz="2600" i="1" smtClean="0">
                <a:solidFill>
                  <a:srgbClr val="FF0000"/>
                </a:solidFill>
              </a:rPr>
              <a:t>Но разве надгробья зависят от прожитой жизни?!!!</a:t>
            </a:r>
          </a:p>
          <a:p>
            <a:r>
              <a:rPr lang="ru-RU" sz="2600" i="1" smtClean="0"/>
              <a:t>Разумеется, нет. Но на Западе, как правило, чем дольше прожил человек, тем он богаче. А чем богаче был умерший, тем роскошнее заказали надгробье.</a:t>
            </a:r>
          </a:p>
        </p:txBody>
      </p:sp>
      <p:pic>
        <p:nvPicPr>
          <p:cNvPr id="54279" name="Picture 7" descr="i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1713" y="1055688"/>
            <a:ext cx="3825875" cy="2868612"/>
          </a:xfrm>
          <a:noFill/>
          <a:ln/>
        </p:spPr>
      </p:pic>
      <p:pic>
        <p:nvPicPr>
          <p:cNvPr id="54281" name="Picture 9" descr="729_486_560e27297b262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00763" y="887413"/>
            <a:ext cx="4554537" cy="30368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Эксперимент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301625" y="1652588"/>
            <a:ext cx="5988050" cy="4611687"/>
          </a:xfrm>
        </p:spPr>
        <p:txBody>
          <a:bodyPr/>
          <a:lstStyle/>
          <a:p>
            <a:pPr eaLnBrk="1" hangingPunct="1"/>
            <a:r>
              <a:rPr lang="ru-RU" sz="2400" b="1" smtClean="0"/>
              <a:t>Эксперимент </a:t>
            </a:r>
            <a:r>
              <a:rPr lang="ru-RU" sz="2400" smtClean="0"/>
              <a:t>– формальное испытание с целью проверки гипотезы в контролируемых условиях.</a:t>
            </a:r>
          </a:p>
          <a:p>
            <a:pPr eaLnBrk="1" hangingPunct="1"/>
            <a:r>
              <a:rPr lang="ru-RU" sz="2400" smtClean="0"/>
              <a:t>Эксперимент – </a:t>
            </a:r>
          </a:p>
          <a:p>
            <a:pPr eaLnBrk="1" hangingPunct="1"/>
            <a:r>
              <a:rPr lang="ru-RU" sz="2400" smtClean="0"/>
              <a:t>научный метод, подразумевающий </a:t>
            </a:r>
            <a:r>
              <a:rPr lang="ru-RU" sz="2400" u="sng" smtClean="0"/>
              <a:t>активное вмешательство исследователя</a:t>
            </a:r>
            <a:r>
              <a:rPr lang="ru-RU" sz="2400" smtClean="0"/>
              <a:t> </a:t>
            </a:r>
          </a:p>
          <a:p>
            <a:pPr eaLnBrk="1" hangingPunct="1"/>
            <a:r>
              <a:rPr lang="ru-RU" sz="2400" smtClean="0"/>
              <a:t>в деятельность испытуемого </a:t>
            </a:r>
          </a:p>
          <a:p>
            <a:pPr eaLnBrk="1" hangingPunct="1"/>
            <a:r>
              <a:rPr lang="ru-RU" sz="2400" smtClean="0"/>
              <a:t>с целью создания условий, в которых выявляется </a:t>
            </a:r>
            <a:endParaRPr lang="ru-RU" sz="2400" u="sng" smtClean="0"/>
          </a:p>
          <a:p>
            <a:pPr eaLnBrk="1" hangingPunct="1"/>
            <a:r>
              <a:rPr lang="ru-RU" sz="2400" u="sng" smtClean="0"/>
              <a:t>влияние независимой переменной на зависимую переменную</a:t>
            </a:r>
            <a:r>
              <a:rPr lang="ru-RU" sz="2400" smtClean="0"/>
              <a:t>.</a:t>
            </a:r>
          </a:p>
          <a:p>
            <a:pPr eaLnBrk="1" hangingPunct="1"/>
            <a:endParaRPr lang="ru-RU" sz="2400" smtClean="0"/>
          </a:p>
        </p:txBody>
      </p:sp>
      <p:pic>
        <p:nvPicPr>
          <p:cNvPr id="21509" name="Picture 5" descr="эксп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735138"/>
            <a:ext cx="5945188" cy="318293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61125" y="5083175"/>
            <a:ext cx="5341938" cy="82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Эффективность групповой работы при изменении условий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Специфика эксперименталоьного исследования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357188" y="1609725"/>
            <a:ext cx="5335587" cy="5033963"/>
          </a:xfrm>
        </p:spPr>
        <p:txBody>
          <a:bodyPr/>
          <a:lstStyle/>
          <a:p>
            <a:pPr eaLnBrk="1" hangingPunct="1"/>
            <a:r>
              <a:rPr lang="ru-RU" sz="2000" b="1" smtClean="0"/>
              <a:t>Независимая переменная</a:t>
            </a:r>
            <a:r>
              <a:rPr lang="ru-RU" sz="2000" smtClean="0"/>
              <a:t> – величина, которую </a:t>
            </a:r>
            <a:r>
              <a:rPr lang="ru-RU" sz="2000" u="sng" smtClean="0"/>
              <a:t>может изменять</a:t>
            </a:r>
            <a:r>
              <a:rPr lang="ru-RU" sz="2000" smtClean="0"/>
              <a:t> </a:t>
            </a:r>
            <a:r>
              <a:rPr lang="ru-RU" sz="2000" u="sng" smtClean="0"/>
              <a:t>экспериментатор</a:t>
            </a:r>
            <a:r>
              <a:rPr lang="ru-RU" sz="2000" smtClean="0"/>
              <a:t> в рамках исследования (</a:t>
            </a:r>
            <a:r>
              <a:rPr lang="ru-RU" sz="2000" i="1" smtClean="0"/>
              <a:t>например, вес собеседницы по телефону</a:t>
            </a:r>
            <a:r>
              <a:rPr lang="ru-RU" sz="2000" smtClean="0"/>
              <a:t>).</a:t>
            </a:r>
          </a:p>
          <a:p>
            <a:pPr eaLnBrk="1" hangingPunct="1"/>
            <a:r>
              <a:rPr lang="ru-RU" sz="2000" b="1" smtClean="0"/>
              <a:t>Зависимая переменная</a:t>
            </a:r>
            <a:r>
              <a:rPr lang="ru-RU" sz="2000" smtClean="0"/>
              <a:t> – величина, которая </a:t>
            </a:r>
            <a:r>
              <a:rPr lang="ru-RU" sz="2000" u="sng" smtClean="0"/>
              <a:t>предположительно подвержена влиянию</a:t>
            </a:r>
            <a:r>
              <a:rPr lang="ru-RU" sz="2000" smtClean="0"/>
              <a:t> этих изменений (</a:t>
            </a:r>
            <a:r>
              <a:rPr lang="ru-RU" sz="2000" i="1" smtClean="0"/>
              <a:t>личностные качества девушки по мнению звонившего парня</a:t>
            </a:r>
            <a:r>
              <a:rPr lang="ru-RU" sz="2000" smtClean="0"/>
              <a:t>).</a:t>
            </a:r>
            <a:r>
              <a:rPr lang="ru-RU" sz="2000" b="1" smtClean="0"/>
              <a:t> </a:t>
            </a:r>
          </a:p>
          <a:p>
            <a:pPr eaLnBrk="1" hangingPunct="1"/>
            <a:r>
              <a:rPr lang="ru-RU" sz="2000" b="1" smtClean="0">
                <a:solidFill>
                  <a:srgbClr val="FF0000"/>
                </a:solidFill>
              </a:rPr>
              <a:t>Экспериментальная группа</a:t>
            </a:r>
            <a:r>
              <a:rPr lang="ru-RU" sz="2000" smtClean="0">
                <a:solidFill>
                  <a:srgbClr val="FF0000"/>
                </a:solidFill>
              </a:rPr>
              <a:t> – та, на которую оказывают в</a:t>
            </a:r>
            <a:r>
              <a:rPr lang="ru-RU" sz="2000" u="sng" smtClean="0">
                <a:solidFill>
                  <a:srgbClr val="FF0000"/>
                </a:solidFill>
              </a:rPr>
              <a:t>оздействие</a:t>
            </a:r>
            <a:r>
              <a:rPr lang="ru-RU" sz="2000" smtClean="0">
                <a:solidFill>
                  <a:srgbClr val="FF0000"/>
                </a:solidFill>
              </a:rPr>
              <a:t> экспериментальным фактором (</a:t>
            </a:r>
            <a:r>
              <a:rPr lang="ru-RU" sz="2000" i="1" smtClean="0">
                <a:solidFill>
                  <a:srgbClr val="FF0000"/>
                </a:solidFill>
              </a:rPr>
              <a:t>толстая девушка на фото</a:t>
            </a:r>
            <a:r>
              <a:rPr lang="ru-RU" sz="2000" smtClean="0">
                <a:solidFill>
                  <a:srgbClr val="FF0000"/>
                </a:solidFill>
              </a:rPr>
              <a:t>).</a:t>
            </a:r>
          </a:p>
          <a:p>
            <a:pPr eaLnBrk="1" hangingPunct="1"/>
            <a:r>
              <a:rPr lang="ru-RU" sz="2000" b="1" smtClean="0">
                <a:solidFill>
                  <a:srgbClr val="006600"/>
                </a:solidFill>
              </a:rPr>
              <a:t>Контрольная группа</a:t>
            </a:r>
            <a:r>
              <a:rPr lang="ru-RU" sz="2000" smtClean="0">
                <a:solidFill>
                  <a:srgbClr val="006600"/>
                </a:solidFill>
              </a:rPr>
              <a:t> </a:t>
            </a:r>
            <a:r>
              <a:rPr lang="ru-RU" sz="2000" u="sng" smtClean="0">
                <a:solidFill>
                  <a:srgbClr val="006600"/>
                </a:solidFill>
              </a:rPr>
              <a:t>не испытывает влияния</a:t>
            </a:r>
            <a:r>
              <a:rPr lang="ru-RU" sz="2000" smtClean="0">
                <a:solidFill>
                  <a:srgbClr val="006600"/>
                </a:solidFill>
              </a:rPr>
              <a:t> экспериментального фактора                         (</a:t>
            </a:r>
            <a:r>
              <a:rPr lang="ru-RU" sz="2000" i="1" smtClean="0">
                <a:solidFill>
                  <a:srgbClr val="006600"/>
                </a:solidFill>
              </a:rPr>
              <a:t>на фото девушка обычного веса</a:t>
            </a:r>
            <a:r>
              <a:rPr lang="ru-RU" sz="2000" smtClean="0">
                <a:solidFill>
                  <a:srgbClr val="006600"/>
                </a:solidFill>
              </a:rPr>
              <a:t>)</a:t>
            </a:r>
            <a:endParaRPr lang="ru-RU" sz="2000" smtClean="0"/>
          </a:p>
        </p:txBody>
      </p:sp>
      <p:pic>
        <p:nvPicPr>
          <p:cNvPr id="44036" name="Picture 4" descr="экс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5475" y="1690688"/>
            <a:ext cx="6486525" cy="3219450"/>
          </a:xfrm>
          <a:prstGeom prst="rect">
            <a:avLst/>
          </a:prstGeom>
          <a:noFill/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5616575" y="5114925"/>
            <a:ext cx="6342063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/>
              <a:t> Необходимо </a:t>
            </a:r>
            <a:r>
              <a:rPr lang="ru-RU" b="1"/>
              <a:t>случайное распределение</a:t>
            </a:r>
            <a:r>
              <a:rPr lang="ru-RU"/>
              <a:t> по группам.</a:t>
            </a:r>
          </a:p>
          <a:p>
            <a:pPr>
              <a:buFontTx/>
              <a:buChar char="•"/>
            </a:pPr>
            <a:r>
              <a:rPr lang="ru-RU"/>
              <a:t> Контроль </a:t>
            </a:r>
            <a:r>
              <a:rPr lang="ru-RU" b="1"/>
              <a:t>побочных переменных</a:t>
            </a:r>
            <a:r>
              <a:rPr lang="ru-RU"/>
              <a:t> (на результаты не должно </a:t>
            </a:r>
            <a:r>
              <a:rPr lang="ru-RU" u="sng"/>
              <a:t>влиять ничего постороннего</a:t>
            </a:r>
            <a:r>
              <a:rPr lang="ru-RU"/>
              <a:t>)</a:t>
            </a:r>
          </a:p>
          <a:p>
            <a:r>
              <a:rPr lang="ru-RU" i="1"/>
              <a:t>Парень не знает о собеседнице ничего, кроме фото.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 typeface="Arial" charset="0"/>
              <a:buChar char="•"/>
            </a:pPr>
            <a:endParaRPr lang="ru-RU" i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pPr algn="ctr" eaLnBrk="1" hangingPunct="1"/>
            <a:r>
              <a:rPr lang="ru-RU" smtClean="0"/>
              <a:t>Методы и проблемы экспериментов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547688" y="1971675"/>
            <a:ext cx="10950575" cy="2058988"/>
          </a:xfrm>
        </p:spPr>
        <p:txBody>
          <a:bodyPr/>
          <a:lstStyle/>
          <a:p>
            <a:pPr eaLnBrk="1" hangingPunct="1"/>
            <a:r>
              <a:rPr lang="ru-RU" sz="2400" b="1" smtClean="0"/>
              <a:t>Лабораторный эксперимент</a:t>
            </a:r>
            <a:r>
              <a:rPr lang="ru-RU" sz="2400" smtClean="0"/>
              <a:t> – </a:t>
            </a:r>
            <a:r>
              <a:rPr lang="ru-RU" sz="2400" u="sng" smtClean="0"/>
              <a:t>в искусственных условиях</a:t>
            </a:r>
            <a:r>
              <a:rPr lang="ru-RU" sz="2400" smtClean="0"/>
              <a:t>, со строгим контролем всех влияющих факторов, аппаратурой.</a:t>
            </a:r>
          </a:p>
          <a:p>
            <a:pPr eaLnBrk="1" hangingPunct="1"/>
            <a:r>
              <a:rPr lang="ru-RU" sz="2400" b="1" smtClean="0"/>
              <a:t>Естественный эксперимент</a:t>
            </a:r>
            <a:r>
              <a:rPr lang="ru-RU" sz="2400" smtClean="0"/>
              <a:t> – проходит </a:t>
            </a:r>
            <a:r>
              <a:rPr lang="ru-RU" sz="2400" u="sng" smtClean="0"/>
              <a:t>в реальных жизненных </a:t>
            </a:r>
            <a:r>
              <a:rPr lang="ru-RU" sz="2400" smtClean="0"/>
              <a:t>условиях (</a:t>
            </a:r>
            <a:r>
              <a:rPr lang="ru-RU" sz="2400" i="1" smtClean="0"/>
              <a:t>например, сравнение групп студентов, учившихся в вузе по разным методикам). </a:t>
            </a:r>
            <a:r>
              <a:rPr lang="ru-RU" sz="2400" smtClean="0"/>
              <a:t>Меньшая точность и чистота, чем у лабораторного эксперимента.</a:t>
            </a:r>
            <a:endParaRPr lang="ru-RU" sz="2400" i="1" smtClean="0"/>
          </a:p>
        </p:txBody>
      </p:sp>
      <p:sp>
        <p:nvSpPr>
          <p:cNvPr id="23556" name="Прямоугольник 5"/>
          <p:cNvSpPr>
            <a:spLocks noChangeArrowheads="1"/>
          </p:cNvSpPr>
          <p:nvPr/>
        </p:nvSpPr>
        <p:spPr bwMode="auto">
          <a:xfrm>
            <a:off x="6561138" y="1244600"/>
            <a:ext cx="2239962" cy="585788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200">
                <a:latin typeface="Calibri" pitchFamily="34" charset="0"/>
              </a:rPr>
              <a:t>Естественный</a:t>
            </a:r>
          </a:p>
        </p:txBody>
      </p:sp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2974975" y="1287463"/>
            <a:ext cx="2239963" cy="585787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200">
                <a:latin typeface="Calibri" pitchFamily="34" charset="0"/>
              </a:rPr>
              <a:t>Лабораторный</a:t>
            </a:r>
          </a:p>
        </p:txBody>
      </p:sp>
      <p:sp>
        <p:nvSpPr>
          <p:cNvPr id="23561" name="Line 11"/>
          <p:cNvSpPr>
            <a:spLocks noChangeShapeType="1"/>
          </p:cNvSpPr>
          <p:nvPr/>
        </p:nvSpPr>
        <p:spPr bwMode="auto">
          <a:xfrm>
            <a:off x="5229225" y="1570038"/>
            <a:ext cx="1392238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3" name="Rectangle 13"/>
          <p:cNvSpPr>
            <a:spLocks/>
          </p:cNvSpPr>
          <p:nvPr/>
        </p:nvSpPr>
        <p:spPr bwMode="auto">
          <a:xfrm>
            <a:off x="501650" y="4116388"/>
            <a:ext cx="10529888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ru-RU" sz="2400" b="1">
                <a:latin typeface="Calibri" pitchFamily="34" charset="0"/>
              </a:rPr>
              <a:t>Экологическая валидность </a:t>
            </a:r>
            <a:r>
              <a:rPr lang="ru-RU" sz="2400">
                <a:latin typeface="Calibri" pitchFamily="34" charset="0"/>
              </a:rPr>
              <a:t> - возможность перенесения данных лабораторного эксперимента на реальную жизнь.</a:t>
            </a:r>
          </a:p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ru-RU" sz="2400" b="1"/>
              <a:t>«</a:t>
            </a:r>
            <a:r>
              <a:rPr lang="ru-RU" sz="2400" b="1" u="sng"/>
              <a:t>Социальная психология второкурсников</a:t>
            </a:r>
            <a:r>
              <a:rPr lang="ru-RU" sz="2400"/>
              <a:t>» - в США испытуемыми экспериментов обычно выступают студенты-психологи 2 курса (проблемы </a:t>
            </a:r>
            <a:r>
              <a:rPr lang="ru-RU" sz="2400" u="sng"/>
              <a:t>репрезентативности</a:t>
            </a:r>
            <a:r>
              <a:rPr lang="ru-RU" sz="2400"/>
              <a:t>)</a:t>
            </a:r>
          </a:p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ru-RU" sz="2400" b="1"/>
              <a:t>Розенталь-эффект </a:t>
            </a:r>
            <a:r>
              <a:rPr lang="ru-RU" sz="2400"/>
              <a:t>– результат возникает вследствие присутствия экспериментатора.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charset="0"/>
              <a:buChar char="•"/>
            </a:pPr>
            <a:endParaRPr lang="ru-RU" sz="2400">
              <a:latin typeface="Calibri" pitchFamily="34" charset="0"/>
            </a:endParaRP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charset="0"/>
              <a:buChar char="•"/>
            </a:pP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Качественные методы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xfrm>
            <a:off x="373063" y="1724025"/>
            <a:ext cx="7189787" cy="4873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mtClean="0"/>
              <a:t>Широко применяются в гуманитарных науках.</a:t>
            </a:r>
            <a:endParaRPr lang="en-US" smtClean="0"/>
          </a:p>
          <a:p>
            <a:pPr>
              <a:lnSpc>
                <a:spcPct val="80000"/>
              </a:lnSpc>
            </a:pPr>
            <a:r>
              <a:rPr lang="ru-RU" smtClean="0"/>
              <a:t>НЕ предполагают применения </a:t>
            </a:r>
            <a:r>
              <a:rPr lang="ru-RU" u="sng" smtClean="0"/>
              <a:t>статистических процедур</a:t>
            </a:r>
            <a:r>
              <a:rPr lang="ru-RU" smtClean="0"/>
              <a:t>, стандартизации данных</a:t>
            </a:r>
          </a:p>
          <a:p>
            <a:pPr>
              <a:lnSpc>
                <a:spcPct val="80000"/>
              </a:lnSpc>
            </a:pPr>
            <a:r>
              <a:rPr lang="ru-RU" smtClean="0"/>
              <a:t>Используются, чтобы </a:t>
            </a:r>
          </a:p>
          <a:p>
            <a:pPr lvl="1">
              <a:lnSpc>
                <a:spcPct val="80000"/>
              </a:lnSpc>
            </a:pPr>
            <a:r>
              <a:rPr lang="ru-RU" smtClean="0"/>
              <a:t>максимально полно описать </a:t>
            </a:r>
            <a:r>
              <a:rPr lang="ru-RU" u="sng" smtClean="0"/>
              <a:t>конкретный объект</a:t>
            </a:r>
            <a:r>
              <a:rPr lang="ru-RU" smtClean="0"/>
              <a:t> исследования (вплоть до единственного случая – </a:t>
            </a:r>
            <a:r>
              <a:rPr lang="en-US" smtClean="0"/>
              <a:t>case-study)</a:t>
            </a:r>
            <a:r>
              <a:rPr lang="ru-RU" smtClean="0"/>
              <a:t>, </a:t>
            </a:r>
          </a:p>
          <a:p>
            <a:pPr lvl="1">
              <a:lnSpc>
                <a:spcPct val="80000"/>
              </a:lnSpc>
            </a:pPr>
            <a:r>
              <a:rPr lang="ru-RU" smtClean="0"/>
              <a:t>его глубинные характеристики, </a:t>
            </a:r>
          </a:p>
          <a:p>
            <a:pPr lvl="1">
              <a:lnSpc>
                <a:spcPct val="80000"/>
              </a:lnSpc>
            </a:pPr>
            <a:r>
              <a:rPr lang="ru-RU" smtClean="0"/>
              <a:t>вскрыть причинно следственные связи.</a:t>
            </a:r>
          </a:p>
          <a:p>
            <a:pPr>
              <a:lnSpc>
                <a:spcPct val="80000"/>
              </a:lnSpc>
            </a:pPr>
            <a:r>
              <a:rPr lang="ru-RU" smtClean="0"/>
              <a:t>Примеры: </a:t>
            </a:r>
            <a:r>
              <a:rPr lang="ru-RU" u="sng" smtClean="0"/>
              <a:t>фокус-группа</a:t>
            </a:r>
            <a:r>
              <a:rPr lang="ru-RU" smtClean="0"/>
              <a:t>, глубинное интервью</a:t>
            </a:r>
          </a:p>
        </p:txBody>
      </p:sp>
      <p:pic>
        <p:nvPicPr>
          <p:cNvPr id="56324" name="Picture 4" descr="фоку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6763" y="411163"/>
            <a:ext cx="3294062" cy="6130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Теория и гипотеза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xfrm>
            <a:off x="504825" y="1825625"/>
            <a:ext cx="10848975" cy="45545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smtClean="0"/>
              <a:t>Теория</a:t>
            </a:r>
            <a:r>
              <a:rPr lang="ru-RU" smtClean="0"/>
              <a:t> – интегрированная </a:t>
            </a:r>
            <a:r>
              <a:rPr lang="ru-RU" u="sng" smtClean="0"/>
              <a:t>система принципов</a:t>
            </a:r>
            <a:r>
              <a:rPr lang="ru-RU" smtClean="0"/>
              <a:t>, которыми объясняют и прогнозируют явления (Д.Майерс)</a:t>
            </a:r>
          </a:p>
          <a:p>
            <a:pPr>
              <a:lnSpc>
                <a:spcPct val="80000"/>
              </a:lnSpc>
            </a:pPr>
            <a:r>
              <a:rPr lang="ru-RU" b="1" smtClean="0"/>
              <a:t>Гипотеза</a:t>
            </a:r>
            <a:r>
              <a:rPr lang="ru-RU" smtClean="0"/>
              <a:t> – </a:t>
            </a:r>
            <a:r>
              <a:rPr lang="ru-RU" u="sng" smtClean="0"/>
              <a:t>поддающееся проверке</a:t>
            </a:r>
            <a:r>
              <a:rPr lang="ru-RU" smtClean="0"/>
              <a:t> предположение (Д.Майерс)</a:t>
            </a:r>
          </a:p>
          <a:p>
            <a:pPr>
              <a:lnSpc>
                <a:spcPct val="80000"/>
              </a:lnSpc>
            </a:pPr>
            <a:r>
              <a:rPr lang="ru-RU" smtClean="0"/>
              <a:t>Позволяет подвергнуть теорию испытанию (и в результате опровергнуть или подтвердить)</a:t>
            </a:r>
          </a:p>
          <a:p>
            <a:pPr>
              <a:lnSpc>
                <a:spcPct val="80000"/>
              </a:lnSpc>
            </a:pPr>
            <a:r>
              <a:rPr lang="ru-RU" smtClean="0"/>
              <a:t>Определяют направление исследований (теоретические прогнозы предлагают новые области)</a:t>
            </a:r>
          </a:p>
          <a:p>
            <a:pPr>
              <a:lnSpc>
                <a:spcPct val="80000"/>
              </a:lnSpc>
            </a:pPr>
            <a:r>
              <a:rPr lang="ru-RU" smtClean="0"/>
              <a:t>Способность теорий к прогнозу придаёт им прикладное значение</a:t>
            </a:r>
          </a:p>
          <a:p>
            <a:pPr>
              <a:lnSpc>
                <a:spcPct val="80000"/>
              </a:lnSpc>
            </a:pPr>
            <a:r>
              <a:rPr lang="ru-RU" smtClean="0">
                <a:solidFill>
                  <a:srgbClr val="FF0000"/>
                </a:solidFill>
              </a:rPr>
              <a:t>В социальной психологии нет единой теории.</a:t>
            </a:r>
            <a:r>
              <a:rPr lang="ru-RU" smtClean="0"/>
              <a:t> </a:t>
            </a:r>
            <a:r>
              <a:rPr lang="ru-RU" smtClean="0">
                <a:solidFill>
                  <a:srgbClr val="0000FF"/>
                </a:solidFill>
              </a:rPr>
              <a:t>Разрабатываются и проверяются, в основном, </a:t>
            </a:r>
            <a:r>
              <a:rPr lang="ru-RU" u="sng" smtClean="0">
                <a:solidFill>
                  <a:srgbClr val="0000FF"/>
                </a:solidFill>
              </a:rPr>
              <a:t>теории среднего ранга</a:t>
            </a:r>
            <a:r>
              <a:rPr lang="ru-RU" smtClean="0"/>
              <a:t> (напр., теории лидерства, группового принятия решений).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490538" y="176213"/>
            <a:ext cx="6262687" cy="1731962"/>
          </a:xfrm>
        </p:spPr>
        <p:txBody>
          <a:bodyPr/>
          <a:lstStyle/>
          <a:p>
            <a:pPr algn="ctr"/>
            <a:r>
              <a:rPr lang="ru-RU" sz="3200" b="1" smtClean="0"/>
              <a:t>Что считать эмпирическими данными                                               в социальной психологии?</a:t>
            </a:r>
          </a:p>
        </p:txBody>
      </p:sp>
      <p:pic>
        <p:nvPicPr>
          <p:cNvPr id="36868" name="Picture 4" descr="webinf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2875" y="373063"/>
            <a:ext cx="3951288" cy="2635250"/>
          </a:xfrm>
          <a:prstGeom prst="rect">
            <a:avLst/>
          </a:prstGeom>
          <a:noFill/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3963" y="3357563"/>
            <a:ext cx="4211637" cy="2778125"/>
          </a:xfrm>
          <a:prstGeom prst="rect">
            <a:avLst/>
          </a:prstGeom>
          <a:noFill/>
        </p:spPr>
      </p:pic>
      <p:pic>
        <p:nvPicPr>
          <p:cNvPr id="36871" name="Picture 7" descr="4ea1b96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" y="3389313"/>
            <a:ext cx="7191375" cy="3194050"/>
          </a:xfrm>
          <a:prstGeom prst="rect">
            <a:avLst/>
          </a:prstGeom>
          <a:noFill/>
        </p:spPr>
      </p:pic>
      <p:sp>
        <p:nvSpPr>
          <p:cNvPr id="36873" name="Rectangle 9"/>
          <p:cNvSpPr>
            <a:spLocks noGrp="1"/>
          </p:cNvSpPr>
          <p:nvPr>
            <p:ph type="body" idx="1"/>
          </p:nvPr>
        </p:nvSpPr>
        <p:spPr>
          <a:xfrm>
            <a:off x="446088" y="1854200"/>
            <a:ext cx="6640512" cy="4322763"/>
          </a:xfrm>
          <a:noFill/>
          <a:ln/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2500" smtClean="0"/>
              <a:t>Данные о наблюдаемом поведении людей?</a:t>
            </a:r>
          </a:p>
          <a:p>
            <a:pPr>
              <a:lnSpc>
                <a:spcPct val="70000"/>
              </a:lnSpc>
            </a:pPr>
            <a:r>
              <a:rPr lang="ru-RU" sz="2500" smtClean="0"/>
              <a:t>Данные о характеристиках сознания людей?</a:t>
            </a:r>
          </a:p>
          <a:p>
            <a:pPr>
              <a:lnSpc>
                <a:spcPct val="70000"/>
              </a:lnSpc>
            </a:pPr>
            <a:r>
              <a:rPr lang="ru-RU" sz="2500" smtClean="0"/>
              <a:t>Данные о характеристиках групп, в которые эти люди включены?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8191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b="1" smtClean="0"/>
              <a:t>Качество информации:</a:t>
            </a:r>
            <a:br>
              <a:rPr lang="ru-RU" sz="4000" b="1" smtClean="0"/>
            </a:br>
            <a:r>
              <a:rPr lang="ru-RU" sz="4000" b="1" smtClean="0"/>
              <a:t>1) Надёжность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14338" y="1430338"/>
            <a:ext cx="9136062" cy="292258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000" u="sng" smtClean="0"/>
              <a:t>Надежность данных </a:t>
            </a:r>
            <a:r>
              <a:rPr lang="ru-RU" sz="3000" smtClean="0"/>
              <a:t>– складывается из: </a:t>
            </a:r>
          </a:p>
          <a:p>
            <a:pPr eaLnBrk="1" hangingPunct="1"/>
            <a:r>
              <a:rPr lang="ru-RU" sz="3000" smtClean="0"/>
              <a:t>1)обоснованности, или </a:t>
            </a:r>
            <a:r>
              <a:rPr lang="ru-RU" sz="3000" b="1" smtClean="0"/>
              <a:t>валидности</a:t>
            </a:r>
            <a:r>
              <a:rPr lang="ru-RU" sz="3000" smtClean="0"/>
              <a:t>, инструмента (меряет </a:t>
            </a:r>
            <a:r>
              <a:rPr lang="ru-RU" sz="3000" u="sng" smtClean="0"/>
              <a:t>именно то, что должен мерить</a:t>
            </a:r>
            <a:r>
              <a:rPr lang="ru-RU" sz="3000" smtClean="0"/>
              <a:t>)</a:t>
            </a:r>
          </a:p>
          <a:p>
            <a:pPr eaLnBrk="1" hangingPunct="1">
              <a:buFont typeface="Arial" charset="0"/>
              <a:buNone/>
            </a:pPr>
            <a:r>
              <a:rPr lang="ru-RU" sz="3000" smtClean="0"/>
              <a:t>   2) </a:t>
            </a:r>
            <a:r>
              <a:rPr lang="ru-RU" sz="3000" b="1" smtClean="0"/>
              <a:t>устойчивости</a:t>
            </a:r>
            <a:r>
              <a:rPr lang="ru-RU" sz="3000" smtClean="0"/>
              <a:t> информации (в разных ситуациях получаем идентичную информацию)</a:t>
            </a:r>
          </a:p>
          <a:p>
            <a:pPr eaLnBrk="1" hangingPunct="1">
              <a:buFont typeface="Arial" charset="0"/>
              <a:buNone/>
            </a:pPr>
            <a:r>
              <a:rPr lang="ru-RU" sz="3000" smtClean="0"/>
              <a:t>   3) </a:t>
            </a:r>
            <a:r>
              <a:rPr lang="ru-RU" sz="3000" b="1" smtClean="0"/>
              <a:t>точность</a:t>
            </a:r>
            <a:r>
              <a:rPr lang="ru-RU" sz="3000" smtClean="0"/>
              <a:t> информации (насколько чувствителен наш инструмент)</a:t>
            </a:r>
          </a:p>
          <a:p>
            <a:pPr eaLnBrk="1" hangingPunct="1"/>
            <a:endParaRPr lang="ru-RU" sz="3000" smtClean="0"/>
          </a:p>
        </p:txBody>
      </p:sp>
      <p:pic>
        <p:nvPicPr>
          <p:cNvPr id="3891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64788" y="179388"/>
            <a:ext cx="140017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59988" y="1528763"/>
            <a:ext cx="1919287" cy="822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Неустойчиво </a:t>
            </a:r>
          </a:p>
          <a:p>
            <a:pPr algn="ctr"/>
            <a:r>
              <a:rPr 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 невалидно</a:t>
            </a:r>
          </a:p>
        </p:txBody>
      </p:sp>
      <p:pic>
        <p:nvPicPr>
          <p:cNvPr id="38919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99700" y="2330450"/>
            <a:ext cx="142398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045700" y="3646488"/>
            <a:ext cx="2032000" cy="82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Устойчиво, </a:t>
            </a:r>
          </a:p>
          <a:p>
            <a:pPr algn="ctr"/>
            <a:r>
              <a:rPr 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но невалидно</a:t>
            </a:r>
          </a:p>
        </p:txBody>
      </p:sp>
      <p:pic>
        <p:nvPicPr>
          <p:cNvPr id="38921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25100" y="4479925"/>
            <a:ext cx="15367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6"/>
          <p:cNvSpPr/>
          <p:nvPr/>
        </p:nvSpPr>
        <p:spPr>
          <a:xfrm>
            <a:off x="10117138" y="5837238"/>
            <a:ext cx="2032000" cy="82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Устойчиво и валидно</a:t>
            </a:r>
            <a:endParaRPr lang="ru-RU" sz="2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3892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3625" y="4608513"/>
            <a:ext cx="6042025" cy="195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Источники ненадёжности данных о человеке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Arial" charset="0"/>
              <a:buNone/>
            </a:pPr>
            <a:r>
              <a:rPr lang="ru-RU" sz="3600" smtClean="0"/>
              <a:t>Человек должен:</a:t>
            </a:r>
          </a:p>
          <a:p>
            <a:pPr marL="533400" indent="-533400">
              <a:buFont typeface="Arial" charset="0"/>
              <a:buNone/>
            </a:pPr>
            <a:endParaRPr lang="ru-RU" sz="3600" smtClean="0"/>
          </a:p>
          <a:p>
            <a:pPr marL="533400" indent="-533400">
              <a:buFont typeface="Arial" charset="0"/>
              <a:buAutoNum type="arabicPeriod"/>
            </a:pPr>
            <a:r>
              <a:rPr lang="ru-RU" sz="3600" smtClean="0"/>
              <a:t>Понять вопрос</a:t>
            </a:r>
          </a:p>
          <a:p>
            <a:pPr marL="533400" indent="-533400">
              <a:buFont typeface="Arial" charset="0"/>
              <a:buAutoNum type="arabicPeriod"/>
            </a:pPr>
            <a:r>
              <a:rPr lang="ru-RU" sz="3600" smtClean="0"/>
              <a:t>Обладать информацией по вопросу</a:t>
            </a:r>
          </a:p>
          <a:p>
            <a:pPr marL="533400" indent="-533400">
              <a:buFont typeface="Arial" charset="0"/>
              <a:buAutoNum type="arabicPeriod"/>
            </a:pPr>
            <a:r>
              <a:rPr lang="ru-RU" sz="3600" smtClean="0"/>
              <a:t>Вспомнить всё необходимое</a:t>
            </a:r>
          </a:p>
          <a:p>
            <a:pPr marL="533400" indent="-533400">
              <a:buFont typeface="Arial" charset="0"/>
              <a:buAutoNum type="arabicPeriod"/>
            </a:pPr>
            <a:r>
              <a:rPr lang="ru-RU" sz="3600" smtClean="0"/>
              <a:t>Дать согласие выдать информацию</a:t>
            </a:r>
          </a:p>
          <a:p>
            <a:pPr marL="533400" indent="-533400"/>
            <a:endParaRPr lang="ru-RU" sz="36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315913" y="1419225"/>
            <a:ext cx="7364412" cy="5438775"/>
          </a:xfrm>
        </p:spPr>
        <p:txBody>
          <a:bodyPr/>
          <a:lstStyle/>
          <a:p>
            <a:r>
              <a:rPr lang="ru-RU" u="sng" smtClean="0"/>
              <a:t>Репрезентативность данных </a:t>
            </a:r>
            <a:r>
              <a:rPr lang="ru-RU" smtClean="0"/>
              <a:t>-  точный учет класса объектов, на которые можно </a:t>
            </a:r>
            <a:r>
              <a:rPr lang="ru-RU" u="sng" smtClean="0"/>
              <a:t>распространить</a:t>
            </a:r>
            <a:r>
              <a:rPr lang="ru-RU" smtClean="0"/>
              <a:t> полученные результаты</a:t>
            </a:r>
          </a:p>
          <a:p>
            <a:r>
              <a:rPr lang="ru-RU" i="1" smtClean="0"/>
              <a:t>По результатам опроса на выборах в США в 1936 году должен был уверенно победить А.Лэндон, который в действительности проиграл Ф.Д.Рузвельту почти во всех штатах. Организаторы опросили лишь богатых американцев.</a:t>
            </a:r>
          </a:p>
          <a:p>
            <a:endParaRPr lang="ru-RU" i="1" smtClean="0"/>
          </a:p>
        </p:txBody>
      </p:sp>
      <p:pic>
        <p:nvPicPr>
          <p:cNvPr id="39940" name="Picture 4" descr="реп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0850" y="0"/>
            <a:ext cx="3859213" cy="3903663"/>
          </a:xfrm>
          <a:prstGeom prst="rect">
            <a:avLst/>
          </a:prstGeom>
          <a:solidFill>
            <a:srgbClr val="00FF00"/>
          </a:solidFill>
        </p:spPr>
      </p:pic>
      <p:sp>
        <p:nvSpPr>
          <p:cNvPr id="39943" name="Rectangle 7"/>
          <p:cNvSpPr>
            <a:spLocks noGrp="1"/>
          </p:cNvSpPr>
          <p:nvPr>
            <p:ph type="title"/>
          </p:nvPr>
        </p:nvSpPr>
        <p:spPr>
          <a:xfrm>
            <a:off x="285750" y="0"/>
            <a:ext cx="8223250" cy="1514475"/>
          </a:xfrm>
          <a:noFill/>
          <a:ln/>
        </p:spPr>
        <p:txBody>
          <a:bodyPr/>
          <a:lstStyle/>
          <a:p>
            <a:pPr algn="ctr"/>
            <a:r>
              <a:rPr lang="ru-RU" sz="4000" smtClean="0"/>
              <a:t>Качество информации:</a:t>
            </a:r>
            <a:br>
              <a:rPr lang="ru-RU" sz="4000" smtClean="0"/>
            </a:br>
            <a:r>
              <a:rPr lang="ru-RU" sz="4000" smtClean="0"/>
              <a:t>2) Репрезентативность данных</a:t>
            </a:r>
          </a:p>
        </p:txBody>
      </p:sp>
      <p:pic>
        <p:nvPicPr>
          <p:cNvPr id="39944" name="Picture 8" descr="38FDRLand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7813" y="3968750"/>
            <a:ext cx="4114800" cy="2743200"/>
          </a:xfrm>
          <a:prstGeom prst="rect">
            <a:avLst/>
          </a:prstGeom>
          <a:noFill/>
        </p:spPr>
      </p:pic>
      <p:sp>
        <p:nvSpPr>
          <p:cNvPr id="39945" name="WordArt 9"/>
          <p:cNvSpPr>
            <a:spLocks noChangeArrowheads="1" noChangeShapeType="1" noTextEdit="1"/>
          </p:cNvSpPr>
          <p:nvPr/>
        </p:nvSpPr>
        <p:spPr bwMode="auto">
          <a:xfrm>
            <a:off x="10090150" y="4171950"/>
            <a:ext cx="895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69,7</a:t>
            </a:r>
          </a:p>
        </p:txBody>
      </p:sp>
      <p:sp>
        <p:nvSpPr>
          <p:cNvPr id="39946" name="WordArt 10"/>
          <p:cNvSpPr>
            <a:spLocks noChangeArrowheads="1" noChangeShapeType="1" noTextEdit="1"/>
          </p:cNvSpPr>
          <p:nvPr/>
        </p:nvSpPr>
        <p:spPr bwMode="auto">
          <a:xfrm>
            <a:off x="8304213" y="4168775"/>
            <a:ext cx="895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30,3</a:t>
            </a:r>
          </a:p>
        </p:txBody>
      </p:sp>
      <p:sp>
        <p:nvSpPr>
          <p:cNvPr id="39947" name="WordArt 11"/>
          <p:cNvSpPr>
            <a:spLocks noChangeArrowheads="1" noChangeShapeType="1" noTextEdit="1"/>
          </p:cNvSpPr>
          <p:nvPr/>
        </p:nvSpPr>
        <p:spPr bwMode="auto">
          <a:xfrm>
            <a:off x="8809038" y="6127750"/>
            <a:ext cx="1098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98,5!!!</a:t>
            </a:r>
          </a:p>
        </p:txBody>
      </p:sp>
      <p:sp>
        <p:nvSpPr>
          <p:cNvPr id="39948" name="WordArt 12"/>
          <p:cNvSpPr>
            <a:spLocks noChangeArrowheads="1" noChangeShapeType="1" noTextEdit="1"/>
          </p:cNvSpPr>
          <p:nvPr/>
        </p:nvSpPr>
        <p:spPr bwMode="auto">
          <a:xfrm>
            <a:off x="11090275" y="6191250"/>
            <a:ext cx="865188" cy="509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"/>
                <a:cs typeface="Arial"/>
              </a:rPr>
              <a:t>1,5!!!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819150"/>
          </a:xfrm>
        </p:spPr>
        <p:txBody>
          <a:bodyPr/>
          <a:lstStyle/>
          <a:p>
            <a:pPr algn="ctr" eaLnBrk="1" hangingPunct="1"/>
            <a:r>
              <a:rPr lang="ru-RU" sz="3200" b="1" smtClean="0"/>
              <a:t>Методы социальной психологии</a:t>
            </a:r>
          </a:p>
        </p:txBody>
      </p:sp>
      <p:sp>
        <p:nvSpPr>
          <p:cNvPr id="40963" name="Содержимое 2"/>
          <p:cNvSpPr>
            <a:spLocks noGrp="1"/>
          </p:cNvSpPr>
          <p:nvPr>
            <p:ph idx="4294967295"/>
          </p:nvPr>
        </p:nvSpPr>
        <p:spPr>
          <a:xfrm>
            <a:off x="576263" y="1182688"/>
            <a:ext cx="11615737" cy="54721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1. </a:t>
            </a:r>
            <a:r>
              <a:rPr lang="ru-RU" u="sng" smtClean="0"/>
              <a:t>Методы исследования</a:t>
            </a:r>
            <a:r>
              <a:rPr lang="ru-RU" smtClean="0"/>
              <a:t>:</a:t>
            </a:r>
          </a:p>
          <a:p>
            <a:pPr eaLnBrk="1" hangingPunct="1"/>
            <a:r>
              <a:rPr lang="ru-RU" smtClean="0"/>
              <a:t>методы сбора информации</a:t>
            </a:r>
          </a:p>
          <a:p>
            <a:pPr lvl="1" eaLnBrk="1" hangingPunct="1"/>
            <a:r>
              <a:rPr lang="ru-RU" smtClean="0"/>
              <a:t>наблюдение, </a:t>
            </a:r>
          </a:p>
          <a:p>
            <a:pPr lvl="1" eaLnBrk="1" hangingPunct="1"/>
            <a:r>
              <a:rPr lang="ru-RU" smtClean="0"/>
              <a:t>анализ документов, </a:t>
            </a:r>
          </a:p>
          <a:p>
            <a:pPr lvl="1" eaLnBrk="1" hangingPunct="1"/>
            <a:r>
              <a:rPr lang="ru-RU" smtClean="0"/>
              <a:t>опросы, </a:t>
            </a:r>
          </a:p>
          <a:p>
            <a:pPr lvl="1" eaLnBrk="1" hangingPunct="1"/>
            <a:r>
              <a:rPr lang="ru-RU" smtClean="0"/>
              <a:t>тесты, </a:t>
            </a:r>
          </a:p>
          <a:p>
            <a:pPr lvl="1" eaLnBrk="1" hangingPunct="1"/>
            <a:r>
              <a:rPr lang="ru-RU" smtClean="0"/>
              <a:t>эксперимент</a:t>
            </a:r>
          </a:p>
          <a:p>
            <a:pPr lvl="1" eaLnBrk="1" hangingPunct="1"/>
            <a:r>
              <a:rPr lang="ru-RU" smtClean="0"/>
              <a:t>качественные методы</a:t>
            </a:r>
          </a:p>
          <a:p>
            <a:pPr eaLnBrk="1" hangingPunct="1"/>
            <a:r>
              <a:rPr lang="ru-RU" smtClean="0"/>
              <a:t>методы обработки информации (не являются специфическими)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2. </a:t>
            </a:r>
            <a:r>
              <a:rPr lang="ru-RU" u="sng" smtClean="0"/>
              <a:t>Методы воздействия</a:t>
            </a:r>
            <a:r>
              <a:rPr lang="ru-RU" smtClean="0"/>
              <a:t>:</a:t>
            </a:r>
          </a:p>
          <a:p>
            <a:pPr eaLnBrk="1" hangingPunct="1"/>
            <a:r>
              <a:rPr lang="ru-RU" smtClean="0"/>
              <a:t>различные виды групповой дискуссии</a:t>
            </a:r>
          </a:p>
          <a:p>
            <a:pPr eaLnBrk="1" hangingPunct="1"/>
            <a:r>
              <a:rPr lang="ru-RU" smtClean="0"/>
              <a:t>различные виды тренингов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13538" cy="1281113"/>
          </a:xfrm>
        </p:spPr>
        <p:txBody>
          <a:bodyPr/>
          <a:lstStyle/>
          <a:p>
            <a:pPr algn="ctr" eaLnBrk="1" hangingPunct="1"/>
            <a:r>
              <a:rPr lang="ru-RU" smtClean="0"/>
              <a:t>Наблюдение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403225" y="1652588"/>
            <a:ext cx="7019925" cy="5205412"/>
          </a:xfrm>
        </p:spPr>
        <p:txBody>
          <a:bodyPr/>
          <a:lstStyle/>
          <a:p>
            <a:pPr eaLnBrk="1" hangingPunct="1"/>
            <a:r>
              <a:rPr lang="ru-RU" u="sng" smtClean="0"/>
              <a:t>Планомерное целенаправленное</a:t>
            </a:r>
            <a:r>
              <a:rPr lang="ru-RU" smtClean="0"/>
              <a:t> </a:t>
            </a:r>
            <a:r>
              <a:rPr lang="ru-RU" u="sng" smtClean="0"/>
              <a:t>восприятие</a:t>
            </a:r>
            <a:r>
              <a:rPr lang="ru-RU" smtClean="0"/>
              <a:t> явлений, результаты которого в той или иной форме </a:t>
            </a:r>
            <a:r>
              <a:rPr lang="ru-RU" u="sng" smtClean="0"/>
              <a:t>фиксируются</a:t>
            </a:r>
            <a:r>
              <a:rPr lang="ru-RU" smtClean="0"/>
              <a:t> исследователем</a:t>
            </a:r>
            <a:r>
              <a:rPr lang="en-US" smtClean="0"/>
              <a:t> </a:t>
            </a:r>
            <a:r>
              <a:rPr lang="ru-RU" i="1" smtClean="0"/>
              <a:t>(Л.А.Петровская)</a:t>
            </a:r>
          </a:p>
          <a:p>
            <a:pPr eaLnBrk="1" hangingPunct="1"/>
            <a:r>
              <a:rPr lang="ru-RU" smtClean="0"/>
              <a:t>Социология - прямая регистрация событий очевидцем</a:t>
            </a:r>
            <a:r>
              <a:rPr lang="en-US" smtClean="0"/>
              <a:t> </a:t>
            </a:r>
            <a:r>
              <a:rPr lang="ru-RU" i="1" smtClean="0"/>
              <a:t>(В.А.Ядов)</a:t>
            </a:r>
          </a:p>
          <a:p>
            <a:pPr eaLnBrk="1" hangingPunct="1"/>
            <a:r>
              <a:rPr lang="ru-RU" smtClean="0"/>
              <a:t>Главная цель наблюдений заключается в получении подробной описательной информации </a:t>
            </a:r>
            <a:r>
              <a:rPr lang="ru-RU" i="1" smtClean="0"/>
              <a:t>(Дж.Гудвин)</a:t>
            </a:r>
            <a:endParaRPr lang="en-US" i="1" smtClean="0"/>
          </a:p>
        </p:txBody>
      </p:sp>
      <p:pic>
        <p:nvPicPr>
          <p:cNvPr id="18435" name="Picture 5" descr="za_ludmi_nabluday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2063" y="223838"/>
            <a:ext cx="41973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980</Words>
  <Application>Microsoft Office PowerPoint</Application>
  <PresentationFormat>Произвольный</PresentationFormat>
  <Paragraphs>159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 Light</vt:lpstr>
      <vt:lpstr>Calibri</vt:lpstr>
      <vt:lpstr>Тема Office</vt:lpstr>
      <vt:lpstr>Методы социальной психологии</vt:lpstr>
      <vt:lpstr>Уровни методологии</vt:lpstr>
      <vt:lpstr>Теория и гипотеза</vt:lpstr>
      <vt:lpstr>Что считать эмпирическими данными                                               в социальной психологии?</vt:lpstr>
      <vt:lpstr>Качество информации: 1) Надёжность</vt:lpstr>
      <vt:lpstr>Источники ненадёжности данных о человеке</vt:lpstr>
      <vt:lpstr>Качество информации: 2) Репрезентативность данных</vt:lpstr>
      <vt:lpstr>Методы социальной психологии</vt:lpstr>
      <vt:lpstr>Наблюдение</vt:lpstr>
      <vt:lpstr>Виды наблюдения</vt:lpstr>
      <vt:lpstr>Изучение документов</vt:lpstr>
      <vt:lpstr>Контент-анализ</vt:lpstr>
      <vt:lpstr>Например… Русские пословицы</vt:lpstr>
      <vt:lpstr>Например… Японские пословицы</vt:lpstr>
      <vt:lpstr>Опрос</vt:lpstr>
      <vt:lpstr>Факторы искажения опросных данных</vt:lpstr>
      <vt:lpstr>Тесты</vt:lpstr>
      <vt:lpstr>Корреляционные и экспериментальные исследования</vt:lpstr>
      <vt:lpstr>Осторожно! Выводы при корреляции!</vt:lpstr>
      <vt:lpstr>Пример иллюзорной корреляции</vt:lpstr>
      <vt:lpstr>Эксперимент</vt:lpstr>
      <vt:lpstr>Специфика эксперименталоьного исследования</vt:lpstr>
      <vt:lpstr>Методы и проблемы экспериментов</vt:lpstr>
      <vt:lpstr>Качественные методы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Psychology</dc:creator>
  <cp:lastModifiedBy>user</cp:lastModifiedBy>
  <cp:revision>16</cp:revision>
  <dcterms:created xsi:type="dcterms:W3CDTF">2019-09-11T13:32:15Z</dcterms:created>
  <dcterms:modified xsi:type="dcterms:W3CDTF">2019-09-14T07:47:40Z</dcterms:modified>
</cp:coreProperties>
</file>