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70" r:id="rId6"/>
    <p:sldId id="26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811FC4-4945-4949-874E-E6A2B43D73A8}" v="91" dt="2021-03-18T01:31:26.898"/>
    <p1510:client id="{D6366661-D602-4CD4-BDC1-136D2D72E13C}" v="137" dt="2021-04-07T23:15:47.4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1" d="2"/>
          <a:sy n="1" d="2"/>
        </p:scale>
        <p:origin x="-1740" y="-12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3A61B5F0-02EC-4491-987F-3E26A6AB09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CD8F070-6047-494B-BBBF-94BDD6300B8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23B9CD-92FA-426E-A562-6D9C011C2BDE}" type="datetimeFigureOut">
              <a:rPr lang="ru-RU"/>
              <a:pPr>
                <a:defRPr/>
              </a:pPr>
              <a:t>14.07.2021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F4327725-AE4E-47C7-A577-549C4CCC28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373F14A0-C7D8-479C-ACC1-872112FF22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EC2BF7B-0403-4E8C-9FC0-9FE6CF3EC84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282BF7D-0E7B-4DD1-A5D1-384639EF1B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120640E-C4A5-4CEE-B080-D65B39462C3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>
            <a:extLst>
              <a:ext uri="{FF2B5EF4-FFF2-40B4-BE49-F238E27FC236}">
                <a16:creationId xmlns:a16="http://schemas.microsoft.com/office/drawing/2014/main" xmlns="" id="{3D97340A-0095-43DD-9799-BCDC4E1E22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>
            <a:extLst>
              <a:ext uri="{FF2B5EF4-FFF2-40B4-BE49-F238E27FC236}">
                <a16:creationId xmlns:a16="http://schemas.microsoft.com/office/drawing/2014/main" xmlns="" id="{BD6BEAE8-95B5-432F-8F5F-81DB902189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Номер слайда 3">
            <a:extLst>
              <a:ext uri="{FF2B5EF4-FFF2-40B4-BE49-F238E27FC236}">
                <a16:creationId xmlns:a16="http://schemas.microsoft.com/office/drawing/2014/main" xmlns="" id="{2EC2EAA8-3F3D-404F-9630-0BB040C051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CE561C-AB47-4F51-9851-60BE765A28C2}" type="slidenum">
              <a:rPr lang="ru-RU" altLang="en-US">
                <a:latin typeface="Calibri" panose="020F0502020204030204" pitchFamily="34" charset="0"/>
              </a:rPr>
              <a:pPr eaLnBrk="1" hangingPunct="1"/>
              <a:t>5</a:t>
            </a:fld>
            <a:endParaRPr lang="ru-RU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>
            <a:extLst>
              <a:ext uri="{FF2B5EF4-FFF2-40B4-BE49-F238E27FC236}">
                <a16:creationId xmlns:a16="http://schemas.microsoft.com/office/drawing/2014/main" xmlns="" id="{B7286304-3DD4-4189-8285-13BC4CB9A0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>
            <a:extLst>
              <a:ext uri="{FF2B5EF4-FFF2-40B4-BE49-F238E27FC236}">
                <a16:creationId xmlns:a16="http://schemas.microsoft.com/office/drawing/2014/main" xmlns="" id="{6BC0CE86-9860-4532-97A5-9E7030663A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Номер слайда 3">
            <a:extLst>
              <a:ext uri="{FF2B5EF4-FFF2-40B4-BE49-F238E27FC236}">
                <a16:creationId xmlns:a16="http://schemas.microsoft.com/office/drawing/2014/main" xmlns="" id="{E6659B11-0098-41F4-9A6E-BD41BD6D9F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C6FEE4A-1750-4D54-92FB-837F513E5AC2}" type="slidenum">
              <a:rPr lang="ru-RU" altLang="en-US">
                <a:latin typeface="Calibri" panose="020F0502020204030204" pitchFamily="34" charset="0"/>
              </a:rPr>
              <a:pPr eaLnBrk="1" hangingPunct="1"/>
              <a:t>11</a:t>
            </a:fld>
            <a:endParaRPr lang="ru-RU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0291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8475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2453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87889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1463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7/14/2021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5835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7/14/2021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8494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7176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8510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9300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681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1040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7/14/2021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4694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7/14/2021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66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7/14/2021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201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7/14/2021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8582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4067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229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xmlns="" id="{9502AECD-00B4-4218-92B4-E41B7D129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067" y="2850573"/>
            <a:ext cx="6594991" cy="679900"/>
          </a:xfrm>
        </p:spPr>
        <p:txBody>
          <a:bodyPr/>
          <a:lstStyle/>
          <a:p>
            <a:pPr eaLnBrk="1" hangingPunct="1"/>
            <a:r>
              <a:rPr lang="ru-RU" altLang="en-US" sz="5400">
                <a:highlight>
                  <a:srgbClr val="800000"/>
                </a:highlight>
              </a:rPr>
              <a:t>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8EAF50F-112D-4B23-B617-667DD04FE8A4}"/>
              </a:ext>
            </a:extLst>
          </p:cNvPr>
          <p:cNvSpPr/>
          <p:nvPr/>
        </p:nvSpPr>
        <p:spPr>
          <a:xfrm>
            <a:off x="1170117" y="2680424"/>
            <a:ext cx="6670417" cy="923330"/>
          </a:xfrm>
          <a:prstGeom prst="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 anchor="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800000"/>
                </a:highlight>
              </a:rPr>
              <a:t>«Легкая атлетика»</a:t>
            </a:r>
            <a:endParaRPr lang="ru-RU">
              <a:solidFill>
                <a:schemeClr val="bg2">
                  <a:tint val="85000"/>
                  <a:satMod val="155000"/>
                </a:schemeClr>
              </a:solidFill>
              <a:highlight>
                <a:srgbClr val="800000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5967993-A4E2-4651-9000-5A850A887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19951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>
                <a:latin typeface="Times New Roman"/>
                <a:cs typeface="Times New Roman"/>
              </a:rPr>
              <a:t>Ходьба</a:t>
            </a:r>
          </a:p>
        </p:txBody>
      </p:sp>
      <p:sp>
        <p:nvSpPr>
          <p:cNvPr id="17410" name="Объект 1">
            <a:extLst>
              <a:ext uri="{FF2B5EF4-FFF2-40B4-BE49-F238E27FC236}">
                <a16:creationId xmlns:a16="http://schemas.microsoft.com/office/drawing/2014/main" xmlns="" id="{2A1C370E-8EE9-405A-8BFE-B086337EC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094" y="1461800"/>
            <a:ext cx="8535409" cy="46643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just" eaLnBrk="1" hangingPunct="1"/>
            <a:r>
              <a:rPr lang="ru-RU" altLang="en-US" sz="2400" b="1">
                <a:latin typeface="Times New Roman"/>
                <a:cs typeface="Times New Roman"/>
              </a:rPr>
              <a:t>Спортивная ходьба по технике движений отличается от всех видов ходьбы постановкой выпрямленной в коленном суставе ноги. Однако, общим для всех видов ходьбы является постоянный контакт ноги с грунтом одной или двух ног одновременно..</a:t>
            </a:r>
          </a:p>
          <a:p>
            <a:pPr marL="342900" indent="-342900" algn="just" eaLnBrk="1" hangingPunct="1"/>
            <a:r>
              <a:rPr lang="ru-RU" altLang="en-US" sz="2400" b="1">
                <a:latin typeface="Times New Roman"/>
                <a:cs typeface="Times New Roman"/>
              </a:rPr>
              <a:t> Рекорды в спортивной ходьбе регистрируются на дорожке стадиона не более 500 м на дистанциях от 3-х км до результатов суточной ходьбы (более 200 км). </a:t>
            </a:r>
            <a:endParaRPr lang="ru-RU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/>
            <a:r>
              <a:rPr lang="ru-RU" altLang="en-US" sz="2400" b="1">
                <a:latin typeface="Times New Roman"/>
                <a:cs typeface="Times New Roman"/>
              </a:rPr>
              <a:t>На соревнованиях мужчины идут 20 км и 50 км, а женщины идут 20 км.</a:t>
            </a:r>
          </a:p>
          <a:p>
            <a:pPr marL="342900" indent="-342900" eaLnBrk="1" hangingPunct="1"/>
            <a:endParaRPr lang="ru-RU" altLang="en-US"/>
          </a:p>
        </p:txBody>
      </p:sp>
      <p:pic>
        <p:nvPicPr>
          <p:cNvPr id="17412" name="Picture 2" descr="C:\Users\Admin\Desktop\480x320_gH3QNk7QCjFfTCEsk5FM8fS6eDLnEL1K-400x250.jpg">
            <a:extLst>
              <a:ext uri="{FF2B5EF4-FFF2-40B4-BE49-F238E27FC236}">
                <a16:creationId xmlns:a16="http://schemas.microsoft.com/office/drawing/2014/main" xmlns="" id="{148A8E9E-E01F-4437-9DE5-3DB16262A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4036" y="5036415"/>
            <a:ext cx="3706091" cy="182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68739F1-C409-4DED-9A7F-DE28129C2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2" y="323850"/>
            <a:ext cx="7073612" cy="92782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>
                <a:latin typeface="Times New Roman"/>
                <a:cs typeface="Times New Roman"/>
              </a:rPr>
              <a:t>Бег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7A7762F3-29BC-4C0A-BB20-77C5406BB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571625"/>
            <a:ext cx="7823199" cy="45545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b="1">
                <a:latin typeface="Times New Roman"/>
                <a:cs typeface="Times New Roman"/>
              </a:rPr>
              <a:t>Бег занимает наибольшую часть программы легкой атлетики и имеет разновидности: 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2800" b="1">
                <a:latin typeface="Times New Roman"/>
                <a:cs typeface="Times New Roman"/>
              </a:rPr>
              <a:t>гладкий бег;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2800" b="1">
                <a:latin typeface="Times New Roman"/>
                <a:cs typeface="Times New Roman"/>
              </a:rPr>
              <a:t> бег с препятствиями (искусственными и естественными);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2800" b="1">
                <a:latin typeface="Times New Roman"/>
                <a:cs typeface="Times New Roman"/>
              </a:rPr>
              <a:t>эстафетный бег.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6" name="Picture 2" descr="C:\Users\Admin\Desktop\cbc85af00de1.jpg">
            <a:extLst>
              <a:ext uri="{FF2B5EF4-FFF2-40B4-BE49-F238E27FC236}">
                <a16:creationId xmlns:a16="http://schemas.microsoft.com/office/drawing/2014/main" xmlns="" id="{E0DA592B-F5E6-4971-AEA8-9AFD7F6E3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638" y="4508500"/>
            <a:ext cx="2479675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 descr="C:\Users\Admin\Desktop\1307346362_1.jpg">
            <a:extLst>
              <a:ext uri="{FF2B5EF4-FFF2-40B4-BE49-F238E27FC236}">
                <a16:creationId xmlns:a16="http://schemas.microsoft.com/office/drawing/2014/main" xmlns="" id="{9D91E52B-098C-473F-B3E5-36EA4607F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67113"/>
            <a:ext cx="41084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EBD06A5-9CA3-4E99-BE6D-D97B4B0B0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5891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>
                <a:latin typeface="Times New Roman"/>
                <a:cs typeface="Times New Roman"/>
              </a:rPr>
              <a:t>Прыжки</a:t>
            </a:r>
          </a:p>
        </p:txBody>
      </p:sp>
      <p:sp>
        <p:nvSpPr>
          <p:cNvPr id="19458" name="Объект 1">
            <a:extLst>
              <a:ext uri="{FF2B5EF4-FFF2-40B4-BE49-F238E27FC236}">
                <a16:creationId xmlns:a16="http://schemas.microsoft.com/office/drawing/2014/main" xmlns="" id="{5E869DAF-9050-4380-BFF2-16EC2B1D8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538" y="1989138"/>
            <a:ext cx="7408862" cy="4137025"/>
          </a:xfrm>
        </p:spPr>
        <p:txBody>
          <a:bodyPr/>
          <a:lstStyle/>
          <a:p>
            <a:pPr algn="just" eaLnBrk="1" hangingPunct="1"/>
            <a:r>
              <a:rPr lang="ru-RU" altLang="en-US" sz="2800" b="1">
                <a:latin typeface="Times New Roman"/>
                <a:cs typeface="Times New Roman"/>
              </a:rPr>
              <a:t>Прыжки в легкой атлетике проводятся в длину, в длину тройным, в высоту и в высоту с шестом, как для мужчин, так и для женщин. Результат фиксируется в метрах и сантиметрах.</a:t>
            </a:r>
          </a:p>
          <a:p>
            <a:pPr algn="just" eaLnBrk="1" hangingPunct="1"/>
            <a:endParaRPr lang="ru-RU" altLang="en-US"/>
          </a:p>
        </p:txBody>
      </p:sp>
      <p:pic>
        <p:nvPicPr>
          <p:cNvPr id="19460" name="Picture 2" descr="C:\Users\Admin\Desktop\131849824093499-i0.jpeg">
            <a:extLst>
              <a:ext uri="{FF2B5EF4-FFF2-40B4-BE49-F238E27FC236}">
                <a16:creationId xmlns:a16="http://schemas.microsoft.com/office/drawing/2014/main" xmlns="" id="{F97144B2-96E5-4A8A-BF84-7C3F66F12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9725"/>
            <a:ext cx="37338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3" descr="C:\Users\Admin\Desktop\u92_vrs200803183.jpg">
            <a:extLst>
              <a:ext uri="{FF2B5EF4-FFF2-40B4-BE49-F238E27FC236}">
                <a16:creationId xmlns:a16="http://schemas.microsoft.com/office/drawing/2014/main" xmlns="" id="{E7E70DEC-2A23-499F-87A2-69D2628D5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4460875"/>
            <a:ext cx="3262312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8D08CCA-12EF-44B5-9241-47227D14D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5691574" cy="99788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>
                <a:latin typeface="Times New Roman"/>
                <a:cs typeface="Times New Roman"/>
              </a:rPr>
              <a:t>Метания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85AC03E5-35A6-4B7C-84F9-218647426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630363"/>
            <a:ext cx="8208963" cy="4495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400" b="1">
                <a:latin typeface="Times New Roman"/>
                <a:cs typeface="Times New Roman"/>
              </a:rPr>
              <a:t>В метания входят: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2400" b="1">
                <a:latin typeface="Times New Roman"/>
                <a:cs typeface="Times New Roman"/>
              </a:rPr>
              <a:t> толкание ядра 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2400" b="1">
                <a:latin typeface="Times New Roman"/>
                <a:cs typeface="Times New Roman"/>
              </a:rPr>
              <a:t>метание молота такого же веса, 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2400" b="1">
                <a:latin typeface="Times New Roman"/>
                <a:cs typeface="Times New Roman"/>
              </a:rPr>
              <a:t>метание копья (800 г и 600 г),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2400" b="1">
                <a:latin typeface="Times New Roman"/>
                <a:cs typeface="Times New Roman"/>
              </a:rPr>
              <a:t> метание диска (2 кг и 1 кг), 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2400" b="1">
                <a:latin typeface="Times New Roman"/>
                <a:cs typeface="Times New Roman"/>
              </a:rPr>
              <a:t>гранаты (700 г и 500 г) 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2400" b="1">
                <a:latin typeface="Times New Roman"/>
                <a:cs typeface="Times New Roman"/>
              </a:rPr>
              <a:t>теннисного мяча.</a:t>
            </a:r>
            <a:r>
              <a:rPr lang="ru-RU" b="1">
                <a:latin typeface="Times New Roman"/>
                <a:cs typeface="Times New Roman"/>
              </a:rPr>
              <a:t> 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2" descr="C:\Users\Admin\Desktop\9rFYe4RNiQ.jpg">
            <a:extLst>
              <a:ext uri="{FF2B5EF4-FFF2-40B4-BE49-F238E27FC236}">
                <a16:creationId xmlns:a16="http://schemas.microsoft.com/office/drawing/2014/main" xmlns="" id="{2F476A57-ED64-45C5-8F25-5B0C4CE4B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175905"/>
            <a:ext cx="2290763" cy="265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 descr="C:\Users\Admin\Desktop\0_21cdc_90f4e2cc_XL.jpg">
            <a:extLst>
              <a:ext uri="{FF2B5EF4-FFF2-40B4-BE49-F238E27FC236}">
                <a16:creationId xmlns:a16="http://schemas.microsoft.com/office/drawing/2014/main" xmlns="" id="{74791249-10A0-40FE-B259-4FB96FEE3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256088"/>
            <a:ext cx="3665538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" descr="C:\Users\Admin\Desktop\Trowi0Cup2010.jpg">
            <a:extLst>
              <a:ext uri="{FF2B5EF4-FFF2-40B4-BE49-F238E27FC236}">
                <a16:creationId xmlns:a16="http://schemas.microsoft.com/office/drawing/2014/main" xmlns="" id="{F6C220F8-88BF-413A-B8BC-3CEA49D02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06988"/>
            <a:ext cx="3241675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6C17BDF4-5BA6-4FE6-8D81-BE5AE84A9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010871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>
                <a:latin typeface="Times New Roman"/>
                <a:cs typeface="Times New Roman"/>
              </a:rPr>
              <a:t>Многоборье</a:t>
            </a:r>
          </a:p>
        </p:txBody>
      </p:sp>
      <p:sp>
        <p:nvSpPr>
          <p:cNvPr id="21506" name="Объект 1">
            <a:extLst>
              <a:ext uri="{FF2B5EF4-FFF2-40B4-BE49-F238E27FC236}">
                <a16:creationId xmlns:a16="http://schemas.microsoft.com/office/drawing/2014/main" xmlns="" id="{E0E75A1E-FBD6-4873-9023-20C803895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184" y="1554019"/>
            <a:ext cx="8705849" cy="45721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just" eaLnBrk="1" hangingPunct="1"/>
            <a:r>
              <a:rPr lang="ru-RU" altLang="en-US" sz="2400" b="1">
                <a:latin typeface="Times New Roman"/>
                <a:cs typeface="Times New Roman"/>
              </a:rPr>
              <a:t>Легкоатлетические многоборья включают много видов легкой атлетики. Классическое мужское десятиборье – это бег на 100, 400, 1500 м, 110 м с барьерами, прыжки в высоту, с шестом, в длину, метание копья, диска, толкание ядра. Классическое женское семиборье – это бег 100 м с барьерами, 200 м, 800 м, прыжки в длину и в высоту, метание копья и толкание ядра.</a:t>
            </a:r>
          </a:p>
        </p:txBody>
      </p:sp>
      <p:pic>
        <p:nvPicPr>
          <p:cNvPr id="21508" name="Picture 2" descr="C:\Users\Admin\Desktop\511163031.jpg">
            <a:extLst>
              <a:ext uri="{FF2B5EF4-FFF2-40B4-BE49-F238E27FC236}">
                <a16:creationId xmlns:a16="http://schemas.microsoft.com/office/drawing/2014/main" xmlns="" id="{6E663270-7214-4763-BE1B-0D11ADEAC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005263"/>
            <a:ext cx="34671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 descr="C:\Users\Admin\Desktop\400-w.jpg">
            <a:extLst>
              <a:ext uri="{FF2B5EF4-FFF2-40B4-BE49-F238E27FC236}">
                <a16:creationId xmlns:a16="http://schemas.microsoft.com/office/drawing/2014/main" xmlns="" id="{F0E3AFDE-5A1C-4C0E-ADDE-DA0098198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4202113"/>
            <a:ext cx="3233737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80369DBA-7D0F-4756-90D2-0B3BE464D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49" y="351271"/>
            <a:ext cx="7268441" cy="149932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>
                <a:latin typeface="Times New Roman"/>
                <a:cs typeface="Times New Roman"/>
              </a:rPr>
              <a:t>Олимпийские чемпионы по легкой атлетике </a:t>
            </a:r>
            <a:endParaRPr lang="ru-RU" sz="4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Объект 1">
            <a:extLst>
              <a:ext uri="{FF2B5EF4-FFF2-40B4-BE49-F238E27FC236}">
                <a16:creationId xmlns:a16="http://schemas.microsoft.com/office/drawing/2014/main" xmlns="" id="{6B8BBA4D-B6FA-4052-BB21-7526E59D0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538" y="1989138"/>
            <a:ext cx="7408862" cy="41370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just" eaLnBrk="1" hangingPunct="1"/>
            <a:r>
              <a:rPr lang="ru-RU" altLang="en-US" sz="2400" b="1" err="1">
                <a:latin typeface="Times New Roman"/>
                <a:cs typeface="Times New Roman"/>
              </a:rPr>
              <a:t>Антюх</a:t>
            </a:r>
            <a:r>
              <a:rPr lang="ru-RU" altLang="en-US" sz="2400" b="1">
                <a:latin typeface="Times New Roman"/>
                <a:cs typeface="Times New Roman"/>
              </a:rPr>
              <a:t> Наталья – бег 400 м. с </a:t>
            </a:r>
            <a:r>
              <a:rPr lang="ru-RU" altLang="en-US" sz="2400" b="1" err="1">
                <a:latin typeface="Times New Roman"/>
                <a:cs typeface="Times New Roman"/>
              </a:rPr>
              <a:t>баръерами</a:t>
            </a:r>
            <a:r>
              <a:rPr lang="ru-RU" altLang="en-US" sz="2400" b="1">
                <a:latin typeface="Times New Roman"/>
                <a:cs typeface="Times New Roman"/>
              </a:rPr>
              <a:t> (2012, Лондон)</a:t>
            </a:r>
          </a:p>
          <a:p>
            <a:pPr marL="342900" indent="-342900" algn="just" eaLnBrk="1" hangingPunct="1"/>
            <a:r>
              <a:rPr lang="ru-RU" altLang="en-US" sz="2400" b="1" err="1">
                <a:latin typeface="Times New Roman"/>
                <a:cs typeface="Times New Roman"/>
              </a:rPr>
              <a:t>Борчин</a:t>
            </a:r>
            <a:r>
              <a:rPr lang="ru-RU" altLang="en-US" sz="2400" b="1">
                <a:latin typeface="Times New Roman"/>
                <a:cs typeface="Times New Roman"/>
              </a:rPr>
              <a:t> Валерий – спортивная ходьба 20 км. (2008, Пекин)</a:t>
            </a:r>
          </a:p>
          <a:p>
            <a:pPr marL="342900" indent="-342900" algn="just" eaLnBrk="1" hangingPunct="1"/>
            <a:r>
              <a:rPr lang="ru-RU" altLang="en-US" sz="2400" b="1">
                <a:latin typeface="Times New Roman"/>
                <a:cs typeface="Times New Roman"/>
              </a:rPr>
              <a:t>Лысенко Татьяна – метание молота (2012, Лондон)</a:t>
            </a:r>
          </a:p>
          <a:p>
            <a:pPr marL="342900" indent="-342900" algn="just" eaLnBrk="1" hangingPunct="1"/>
            <a:r>
              <a:rPr lang="ru-RU" altLang="en-US" sz="2400" b="1">
                <a:latin typeface="Times New Roman"/>
                <a:cs typeface="Times New Roman"/>
              </a:rPr>
              <a:t>Слесаренко Елена – прыжки в высоту (2004, Афины)</a:t>
            </a:r>
          </a:p>
          <a:p>
            <a:pPr marL="342900" indent="-342900" algn="just" eaLnBrk="1" hangingPunct="1"/>
            <a:r>
              <a:rPr lang="ru-RU" altLang="en-US" sz="2400" b="1" err="1">
                <a:latin typeface="Times New Roman"/>
                <a:cs typeface="Times New Roman"/>
              </a:rPr>
              <a:t>Кирдяпкин</a:t>
            </a:r>
            <a:r>
              <a:rPr lang="ru-RU" altLang="en-US" sz="2400" b="1">
                <a:latin typeface="Times New Roman"/>
                <a:cs typeface="Times New Roman"/>
              </a:rPr>
              <a:t> Сергей	 - спортивная ходьба 50 км (Лондон)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9FBDAED-AE5D-43E8-BC6D-9CD892B31257}"/>
              </a:ext>
            </a:extLst>
          </p:cNvPr>
          <p:cNvSpPr/>
          <p:nvPr/>
        </p:nvSpPr>
        <p:spPr>
          <a:xfrm>
            <a:off x="290223" y="2967335"/>
            <a:ext cx="8563563" cy="92333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reflection blurRad="6350" stA="50000" endA="295" endPos="92000" dist="101600" dir="5400000" sy="-100000" algn="bl" rotWithShape="0"/>
            <a:softEdge rad="317500"/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 anchor="t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ighlight>
                  <a:srgbClr val="800000"/>
                </a:highlight>
              </a:rPr>
              <a:t>Спасибо за внимание!!!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CBE0E5-5EA2-4C78-9899-D50188E1F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68368" cy="919951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>
                <a:latin typeface="Times New Roman"/>
                <a:cs typeface="Times New Roman"/>
              </a:rPr>
              <a:t>Легкая атлетика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587FC89-8DB3-49D7-8820-D43A3C027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538" y="1844675"/>
            <a:ext cx="7408862" cy="42814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Лёгкая атлетика </a:t>
            </a:r>
            <a:r>
              <a:rPr lang="ru-RU" sz="2400" b="1">
                <a:latin typeface="Times New Roman"/>
                <a:cs typeface="Times New Roman"/>
              </a:rPr>
              <a:t>— совокупность видов спорта, включающая бег, ходьбу, прыжки и метания. Объединяет следующие дисциплины: беговые виды, спортивную ходьбу, технические виды (прыжки и метания), многоборья, пробеги (бег по шоссе) и кроссы (бег по пересечённой местности). 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2" descr="C:\Users\Admin\Desktop\las-olimpiadas-2010.jpg">
            <a:extLst>
              <a:ext uri="{FF2B5EF4-FFF2-40B4-BE49-F238E27FC236}">
                <a16:creationId xmlns:a16="http://schemas.microsoft.com/office/drawing/2014/main" xmlns="" id="{BF2F1D79-725B-44AB-92A5-D56C5E6DC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4974" y="4482522"/>
            <a:ext cx="622935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1BAA8B-77EE-4F0D-8D58-7A754AA36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33" y="452718"/>
            <a:ext cx="7081357" cy="919951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>
                <a:latin typeface="Times New Roman"/>
                <a:cs typeface="Times New Roman"/>
              </a:rPr>
              <a:t>Легкая атлетика </a:t>
            </a:r>
            <a:endParaRPr lang="ru-RU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0A26A88-46CF-4CD1-BFB1-5C045F756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538" y="1916113"/>
            <a:ext cx="7408862" cy="42100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ru-RU" sz="2400" b="1">
                <a:latin typeface="Times New Roman"/>
                <a:cs typeface="Times New Roman"/>
              </a:rPr>
              <a:t>Легкая атлетика – один из самых популярных видов спорта, если не сказать больше. Ведь в широких кругах любителей спорта она носит титул – 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Королева спорта</a:t>
            </a:r>
            <a:r>
              <a:rPr lang="ru-RU" sz="2400" b="1"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10244" name="Picture 2" descr="C:\Users\Admin\Desktop\00382663.jpg">
            <a:extLst>
              <a:ext uri="{FF2B5EF4-FFF2-40B4-BE49-F238E27FC236}">
                <a16:creationId xmlns:a16="http://schemas.microsoft.com/office/drawing/2014/main" xmlns="" id="{5F07A657-63FF-44DE-96AE-9EF04CF40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747766">
            <a:off x="646113" y="3984625"/>
            <a:ext cx="40481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 descr="C:\Users\Admin\Desktop\248f2f241fe7584dfb492966acfac1f5.jpg">
            <a:extLst>
              <a:ext uri="{FF2B5EF4-FFF2-40B4-BE49-F238E27FC236}">
                <a16:creationId xmlns:a16="http://schemas.microsoft.com/office/drawing/2014/main" xmlns="" id="{04F30562-FED1-4F85-BFAB-F047EF73F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076700"/>
            <a:ext cx="2925762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62901A-4ABB-4AAF-8E78-B6BE4A2B5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138"/>
            <a:ext cx="7190510" cy="85883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>
                <a:latin typeface="Times New Roman"/>
                <a:cs typeface="Times New Roman"/>
              </a:rPr>
              <a:t>История</a:t>
            </a:r>
          </a:p>
        </p:txBody>
      </p:sp>
      <p:sp>
        <p:nvSpPr>
          <p:cNvPr id="11266" name="Объект 2">
            <a:extLst>
              <a:ext uri="{FF2B5EF4-FFF2-40B4-BE49-F238E27FC236}">
                <a16:creationId xmlns:a16="http://schemas.microsoft.com/office/drawing/2014/main" xmlns="" id="{0257236C-E61A-42FE-8686-719855418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458" y="1268413"/>
            <a:ext cx="8158596" cy="4857750"/>
          </a:xfrm>
        </p:spPr>
        <p:txBody>
          <a:bodyPr/>
          <a:lstStyle/>
          <a:p>
            <a:pPr algn="just" eaLnBrk="1" hangingPunct="1"/>
            <a:r>
              <a:rPr lang="ru-RU" altLang="en-US" b="1"/>
              <a:t>История легкой атлетики начала свой отсчёт еще с Олимпийских игр в Древней Греции. На самых первых олимпиадах соревновались только в беге на длину стадиона (192,27 м). Позже в программе появился диаулос – бег в две стадии (туда и обратно). После чего появился бег на выносливость. В 708 г. до н.э. атлеты уже мерились силами в пятиборье, а позже в – эстафетном беге.</a:t>
            </a:r>
          </a:p>
        </p:txBody>
      </p:sp>
      <p:pic>
        <p:nvPicPr>
          <p:cNvPr id="11268" name="Picture 2" descr="C:\Users\Admin\Desktop\a-1986-athens.jpg">
            <a:extLst>
              <a:ext uri="{FF2B5EF4-FFF2-40B4-BE49-F238E27FC236}">
                <a16:creationId xmlns:a16="http://schemas.microsoft.com/office/drawing/2014/main" xmlns="" id="{0CE8DE3C-B19B-4459-ABB0-1C9CB042E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32250"/>
            <a:ext cx="397986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 descr="C:\Users\Admin\Desktop\0c50e4.jpg">
            <a:extLst>
              <a:ext uri="{FF2B5EF4-FFF2-40B4-BE49-F238E27FC236}">
                <a16:creationId xmlns:a16="http://schemas.microsoft.com/office/drawing/2014/main" xmlns="" id="{5E9337C1-98C9-4010-9F96-0B5565D67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381500"/>
            <a:ext cx="24955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6D47E2AD-4CA0-4ACE-B25E-9E1FED2A8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721" y="335820"/>
            <a:ext cx="7055380" cy="95891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>
                <a:latin typeface="Times New Roman"/>
                <a:cs typeface="Times New Roman"/>
              </a:rPr>
              <a:t>История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ACCDA284-996C-4165-ADE6-9CF62399E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538" y="1700213"/>
            <a:ext cx="7516812" cy="4425950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b="1"/>
              <a:t>Второе рождение легкая атлетика получила в 1859 г., когда греки попытались возродить Олимпийские игры. В программе первых общенациональных соревнований основное место заняла лёгкая атлетика. В 1866 г. прошёл первый </a:t>
            </a:r>
            <a:r>
              <a:rPr lang="ru-RU" b="1" err="1"/>
              <a:t>лекгоатлетический</a:t>
            </a:r>
            <a:r>
              <a:rPr lang="ru-RU" b="1"/>
              <a:t> чемпионат Великобритании, а через 10 лет подобное соревнование прошло в США. </a:t>
            </a:r>
          </a:p>
          <a:p>
            <a:pPr marL="0" indent="0" algn="just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b="1"/>
              <a:t>В России легкая атлетика появилась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b="1"/>
              <a:t> в 1888 г.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b="1"/>
          </a:p>
        </p:txBody>
      </p:sp>
      <p:pic>
        <p:nvPicPr>
          <p:cNvPr id="13316" name="Picture 2" descr="C:\Users\Admin\Desktop\n-220.jpg">
            <a:extLst>
              <a:ext uri="{FF2B5EF4-FFF2-40B4-BE49-F238E27FC236}">
                <a16:creationId xmlns:a16="http://schemas.microsoft.com/office/drawing/2014/main" xmlns="" id="{A0E48066-0330-483C-B196-8EB6609DB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0275" y="3933825"/>
            <a:ext cx="2417763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8583B287-3E48-4A62-BE46-AB4A48675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81000"/>
            <a:ext cx="6891770" cy="96678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>
                <a:latin typeface="Times New Roman"/>
                <a:cs typeface="Times New Roman"/>
              </a:rPr>
              <a:t>История</a:t>
            </a:r>
            <a:r>
              <a:rPr lang="ru-RU" sz="6000">
                <a:latin typeface="Times New Roman"/>
                <a:cs typeface="Times New Roman"/>
              </a:rPr>
              <a:t> </a:t>
            </a:r>
            <a:endParaRPr lang="ru-RU" sz="6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Объект 1">
            <a:extLst>
              <a:ext uri="{FF2B5EF4-FFF2-40B4-BE49-F238E27FC236}">
                <a16:creationId xmlns:a16="http://schemas.microsoft.com/office/drawing/2014/main" xmlns="" id="{67254658-8F66-4EC4-B050-914F23232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704975"/>
            <a:ext cx="7993063" cy="44211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just" eaLnBrk="1" hangingPunct="1"/>
            <a:r>
              <a:rPr lang="ru-RU" altLang="en-US" sz="2400" b="1">
                <a:latin typeface="Times New Roman"/>
                <a:cs typeface="Times New Roman"/>
              </a:rPr>
              <a:t>На Британских островах с XII в.  стали проходить соревнования в беге на различные дистанции, прыжки в длину, в высоту и с шестом, метание тяжестей. Эти состязания и легли в основу большинства видов современной легкой атлетики.</a:t>
            </a:r>
          </a:p>
          <a:p>
            <a:pPr marL="342900" indent="-342900" algn="just" eaLnBrk="1" hangingPunct="1"/>
            <a:endParaRPr lang="ru-RU" altLang="en-US" sz="2400"/>
          </a:p>
        </p:txBody>
      </p:sp>
      <p:pic>
        <p:nvPicPr>
          <p:cNvPr id="12292" name="Picture 2" descr="C:\Users\Admin\Desktop\london-2012.jpg">
            <a:extLst>
              <a:ext uri="{FF2B5EF4-FFF2-40B4-BE49-F238E27FC236}">
                <a16:creationId xmlns:a16="http://schemas.microsoft.com/office/drawing/2014/main" xmlns="" id="{C4447391-C03B-41C1-A0FD-B5AF9DCB9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4788" y="3736831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162B2A-8FA1-42D1-B4FB-DB46FACD0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52425"/>
            <a:ext cx="7164532" cy="96678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>
                <a:latin typeface="Times New Roman"/>
                <a:cs typeface="Times New Roman"/>
              </a:rPr>
              <a:t>История</a:t>
            </a:r>
          </a:p>
        </p:txBody>
      </p:sp>
      <p:sp>
        <p:nvSpPr>
          <p:cNvPr id="14338" name="Объект 2">
            <a:extLst>
              <a:ext uri="{FF2B5EF4-FFF2-40B4-BE49-F238E27FC236}">
                <a16:creationId xmlns:a16="http://schemas.microsoft.com/office/drawing/2014/main" xmlns="" id="{9A2EC7B2-F054-4865-B0B8-BFEDD9E26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538" y="1500477"/>
            <a:ext cx="7408862" cy="46256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eaLnBrk="1" hangingPunct="1"/>
            <a:r>
              <a:rPr lang="ru-RU" altLang="en-US" sz="2400" b="1">
                <a:latin typeface="Times New Roman"/>
                <a:cs typeface="Times New Roman"/>
              </a:rPr>
              <a:t>С 1946 сов. легкоатлеты участвуют в чемпионатах Европы (проводятся с 1934 в чётные годы между Олимпийскими играми), с 1952 — в Олимпийских играх. </a:t>
            </a:r>
            <a:endParaRPr lang="ru-RU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/>
            <a:r>
              <a:rPr lang="ru-RU" altLang="en-US" sz="2400" b="1">
                <a:latin typeface="Times New Roman"/>
                <a:cs typeface="Times New Roman"/>
              </a:rPr>
              <a:t>В 1968 основана Европейская ассоциация легкой атлетики — ЕАА, объединяющая 35 национальных федераций</a:t>
            </a:r>
          </a:p>
        </p:txBody>
      </p:sp>
      <p:pic>
        <p:nvPicPr>
          <p:cNvPr id="14340" name="Picture 2" descr="C:\Users\Admin\Desktop\i.jpg">
            <a:extLst>
              <a:ext uri="{FF2B5EF4-FFF2-40B4-BE49-F238E27FC236}">
                <a16:creationId xmlns:a16="http://schemas.microsoft.com/office/drawing/2014/main" xmlns="" id="{BD4D7184-705E-4AB0-875C-C7633FA65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8449" y="4329113"/>
            <a:ext cx="2831523" cy="242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 descr="C:\Users\Admin\Desktop\i (1).jpg">
            <a:extLst>
              <a:ext uri="{FF2B5EF4-FFF2-40B4-BE49-F238E27FC236}">
                <a16:creationId xmlns:a16="http://schemas.microsoft.com/office/drawing/2014/main" xmlns="" id="{97E3D8D3-DE57-403E-9B94-4A96A2E9F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2548" y="4326659"/>
            <a:ext cx="2721551" cy="237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84AA52-A415-487B-8E02-8E81A22C3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03684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>
                <a:latin typeface="Times New Roman"/>
                <a:cs typeface="Times New Roman"/>
              </a:rPr>
              <a:t>Организация </a:t>
            </a:r>
            <a:endParaRPr lang="ru-RU" sz="6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Объект 2">
            <a:extLst>
              <a:ext uri="{FF2B5EF4-FFF2-40B4-BE49-F238E27FC236}">
                <a16:creationId xmlns:a16="http://schemas.microsoft.com/office/drawing/2014/main" xmlns="" id="{EA8C6BA1-2526-4868-ADA3-3A82F66C8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773238"/>
            <a:ext cx="7777162" cy="4352925"/>
          </a:xfrm>
        </p:spPr>
        <p:txBody>
          <a:bodyPr/>
          <a:lstStyle/>
          <a:p>
            <a:pPr eaLnBrk="1" hangingPunct="1"/>
            <a:r>
              <a:rPr lang="ru-RU" altLang="en-US" sz="2800" b="1">
                <a:latin typeface="Times New Roman"/>
                <a:cs typeface="Times New Roman"/>
              </a:rPr>
              <a:t>Высшим руководящим органом, регулирующим проведение соревнований и развитием лёгкой атлетики как вида спорта, является: Международная ассоциация легкоатлетических федераций (ИААФ). </a:t>
            </a:r>
            <a:endParaRPr lang="ru-RU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en-US" sz="2800" b="1">
                <a:latin typeface="Times New Roman"/>
                <a:cs typeface="Times New Roman"/>
              </a:rPr>
              <a:t>ИААФ определяет международные правила проведения соревнований и ведёт мировой рейтинг ведущих спортсменов легкоатлетов. </a:t>
            </a:r>
            <a:endParaRPr lang="ru-RU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C7F1270A-3D60-4F60-B554-48FF591F8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881" y="452718"/>
            <a:ext cx="7276186" cy="89397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6000" b="1">
                <a:latin typeface="Times New Roman"/>
                <a:cs typeface="Times New Roman"/>
              </a:rPr>
              <a:t>Виды легкой атлетики</a:t>
            </a:r>
          </a:p>
        </p:txBody>
      </p:sp>
      <p:sp>
        <p:nvSpPr>
          <p:cNvPr id="16386" name="Объект 1">
            <a:extLst>
              <a:ext uri="{FF2B5EF4-FFF2-40B4-BE49-F238E27FC236}">
                <a16:creationId xmlns:a16="http://schemas.microsoft.com/office/drawing/2014/main" xmlns="" id="{AE13B931-17C2-4205-AC79-0F53BEC43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538" y="1844675"/>
            <a:ext cx="7408862" cy="4281488"/>
          </a:xfrm>
        </p:spPr>
        <p:txBody>
          <a:bodyPr/>
          <a:lstStyle/>
          <a:p>
            <a:pPr eaLnBrk="1" hangingPunct="1"/>
            <a:r>
              <a:rPr lang="ru-RU" altLang="en-US" sz="3600" b="1">
                <a:latin typeface="Times New Roman"/>
                <a:cs typeface="Times New Roman"/>
              </a:rPr>
              <a:t>Ходьба</a:t>
            </a:r>
          </a:p>
          <a:p>
            <a:pPr eaLnBrk="1" hangingPunct="1"/>
            <a:r>
              <a:rPr lang="ru-RU" altLang="en-US" sz="3600" b="1">
                <a:latin typeface="Times New Roman"/>
                <a:cs typeface="Times New Roman"/>
              </a:rPr>
              <a:t>Бег</a:t>
            </a:r>
          </a:p>
          <a:p>
            <a:pPr eaLnBrk="1" hangingPunct="1"/>
            <a:r>
              <a:rPr lang="ru-RU" altLang="en-US" sz="3600" b="1">
                <a:latin typeface="Times New Roman"/>
                <a:cs typeface="Times New Roman"/>
              </a:rPr>
              <a:t>Прыжки</a:t>
            </a:r>
          </a:p>
          <a:p>
            <a:pPr eaLnBrk="1" hangingPunct="1"/>
            <a:r>
              <a:rPr lang="ru-RU" altLang="en-US" sz="3600" b="1">
                <a:latin typeface="Times New Roman"/>
                <a:cs typeface="Times New Roman"/>
              </a:rPr>
              <a:t>Метания</a:t>
            </a:r>
          </a:p>
          <a:p>
            <a:pPr eaLnBrk="1" hangingPunct="1"/>
            <a:r>
              <a:rPr lang="ru-RU" altLang="en-US" sz="3600" b="1">
                <a:latin typeface="Times New Roman"/>
                <a:cs typeface="Times New Roman"/>
              </a:rPr>
              <a:t>Многоборья</a:t>
            </a:r>
          </a:p>
          <a:p>
            <a:pPr eaLnBrk="1" hangingPunct="1"/>
            <a:endParaRPr lang="ru-RU" altLang="en-US"/>
          </a:p>
        </p:txBody>
      </p:sp>
      <p:pic>
        <p:nvPicPr>
          <p:cNvPr id="16388" name="Picture 3" descr="C:\Users\Admin\Desktop\runner1.jpg">
            <a:extLst>
              <a:ext uri="{FF2B5EF4-FFF2-40B4-BE49-F238E27FC236}">
                <a16:creationId xmlns:a16="http://schemas.microsoft.com/office/drawing/2014/main" xmlns="" id="{D9DE49A3-586E-4F81-A6F0-40BD22B5A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06052">
            <a:off x="6149975" y="4092575"/>
            <a:ext cx="2847975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C:\Users\Admin\Desktop\i (2).jpg">
            <a:extLst>
              <a:ext uri="{FF2B5EF4-FFF2-40B4-BE49-F238E27FC236}">
                <a16:creationId xmlns:a16="http://schemas.microsoft.com/office/drawing/2014/main" xmlns="" id="{294606B2-EFB1-45EE-B9BE-4B6F84C00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043113"/>
            <a:ext cx="2011363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504</Words>
  <Application>Microsoft Office PowerPoint</Application>
  <PresentationFormat>Экран (4:3)</PresentationFormat>
  <Paragraphs>56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Ion</vt:lpstr>
      <vt:lpstr>.</vt:lpstr>
      <vt:lpstr>Легкая атлетика</vt:lpstr>
      <vt:lpstr>Легкая атлетика </vt:lpstr>
      <vt:lpstr>История</vt:lpstr>
      <vt:lpstr>История</vt:lpstr>
      <vt:lpstr>История </vt:lpstr>
      <vt:lpstr>История</vt:lpstr>
      <vt:lpstr>Организация </vt:lpstr>
      <vt:lpstr>Виды легкой атлетики</vt:lpstr>
      <vt:lpstr>Ходьба</vt:lpstr>
      <vt:lpstr>Бег</vt:lpstr>
      <vt:lpstr>Прыжки</vt:lpstr>
      <vt:lpstr>Метания</vt:lpstr>
      <vt:lpstr>Многоборье</vt:lpstr>
      <vt:lpstr>Олимпийские чемпионы по легкой атлетике 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«Легкая атлетика»</dc:title>
  <dc:creator>Admin</dc:creator>
  <cp:lastModifiedBy>FoM</cp:lastModifiedBy>
  <cp:revision>3</cp:revision>
  <dcterms:created xsi:type="dcterms:W3CDTF">2013-10-14T15:35:41Z</dcterms:created>
  <dcterms:modified xsi:type="dcterms:W3CDTF">2021-07-14T04:14:31Z</dcterms:modified>
</cp:coreProperties>
</file>