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76" r:id="rId3"/>
    <p:sldId id="277" r:id="rId4"/>
    <p:sldId id="258" r:id="rId5"/>
    <p:sldId id="263" r:id="rId6"/>
    <p:sldId id="265" r:id="rId7"/>
    <p:sldId id="287" r:id="rId8"/>
    <p:sldId id="282" r:id="rId9"/>
    <p:sldId id="269" r:id="rId10"/>
    <p:sldId id="283" r:id="rId11"/>
    <p:sldId id="285" r:id="rId12"/>
    <p:sldId id="284" r:id="rId13"/>
    <p:sldId id="286" r:id="rId14"/>
    <p:sldId id="257" r:id="rId15"/>
    <p:sldId id="25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-114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3D86B-671C-4956-897B-86EC8B0F7E3C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B67DF-C12E-40BC-8AE0-C32AA833E9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196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D9A7-731F-401C-9609-99A2DAAEEC4F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4F20-3F44-4228-95BE-A834769DC6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4499572"/>
            <a:ext cx="9144000" cy="243085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http://cs624823.vk.me/v624823283/16c8e/Zyg1q92x4uI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75687" cy="39827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cs624823.vk.me/v624823283/16c8e/Zyg1q92x4uI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185" r="28604"/>
          <a:stretch/>
        </p:blipFill>
        <p:spPr bwMode="auto">
          <a:xfrm>
            <a:off x="5225510" y="-18107"/>
            <a:ext cx="3909438" cy="38160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cs624823.vk.me/v624823283/16c8e/Zyg1q92x4uI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1035"/>
          <a:stretch/>
        </p:blipFill>
        <p:spPr bwMode="auto">
          <a:xfrm>
            <a:off x="0" y="2947721"/>
            <a:ext cx="5475687" cy="15518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cs624823.vk.me/v624823283/16c8e/Zyg1q92x4uI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185" r="28604" b="57078"/>
          <a:stretch/>
        </p:blipFill>
        <p:spPr bwMode="auto">
          <a:xfrm>
            <a:off x="5234562" y="2947721"/>
            <a:ext cx="3909438" cy="15427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papus666.narod.ru/clipart/t/tesm/prosh63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7603"/>
          <a:stretch/>
        </p:blipFill>
        <p:spPr bwMode="auto">
          <a:xfrm>
            <a:off x="0" y="4191754"/>
            <a:ext cx="5998259" cy="6246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papus666.narod.ru/clipart/t/tesm/prosh63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167" t="77603" r="1082"/>
          <a:stretch/>
        </p:blipFill>
        <p:spPr bwMode="auto">
          <a:xfrm flipH="1">
            <a:off x="5721788" y="4191754"/>
            <a:ext cx="3413159" cy="6246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Группа 15"/>
          <p:cNvGrpSpPr/>
          <p:nvPr userDrawn="1"/>
        </p:nvGrpSpPr>
        <p:grpSpPr>
          <a:xfrm>
            <a:off x="6063794" y="3448208"/>
            <a:ext cx="2431453" cy="2368236"/>
            <a:chOff x="5973555" y="3473888"/>
            <a:chExt cx="2431453" cy="2368236"/>
          </a:xfrm>
        </p:grpSpPr>
        <p:pic>
          <p:nvPicPr>
            <p:cNvPr id="17" name="Picture 8" descr="http://www.ailona.ru/_ph/108/2/230660864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colorTemperature colorTemp="4424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84869">
              <a:off x="5973555" y="3473888"/>
              <a:ext cx="2431453" cy="236823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http://img0.liveinternet.ru/images/attach/c/1/60/917/60917937_1277756403_04_025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5456" y="4105747"/>
              <a:ext cx="873794" cy="87379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3109456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D9A7-731F-401C-9609-99A2DAAEEC4F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4F20-3F44-4228-95BE-A834769DC68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8" name="Группа 17"/>
          <p:cNvGrpSpPr/>
          <p:nvPr userDrawn="1"/>
        </p:nvGrpSpPr>
        <p:grpSpPr>
          <a:xfrm>
            <a:off x="462197" y="6311899"/>
            <a:ext cx="8241535" cy="624690"/>
            <a:chOff x="459691" y="-36913"/>
            <a:chExt cx="8142440" cy="624690"/>
          </a:xfrm>
        </p:grpSpPr>
        <p:pic>
          <p:nvPicPr>
            <p:cNvPr id="19" name="Picture 6" descr="http://papus666.narod.ru/clipart/t/tesm/prosh63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grayscl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3730" t="77603"/>
            <a:stretch/>
          </p:blipFill>
          <p:spPr bwMode="auto">
            <a:xfrm rot="10800000">
              <a:off x="6392332" y="-36913"/>
              <a:ext cx="2209799" cy="62468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http://papus666.narod.ru/clipart/t/tesm/prosh63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grayscl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77603"/>
            <a:stretch/>
          </p:blipFill>
          <p:spPr bwMode="auto">
            <a:xfrm rot="10800000">
              <a:off x="459691" y="-36912"/>
              <a:ext cx="5998259" cy="62468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6" descr="http://papus666.narod.ru/clipart/t/tesm/prosh63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7603" r="58278"/>
          <a:stretch/>
        </p:blipFill>
        <p:spPr bwMode="auto">
          <a:xfrm rot="5400000">
            <a:off x="-957308" y="5312028"/>
            <a:ext cx="2467255" cy="6246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Группа 20"/>
          <p:cNvGrpSpPr/>
          <p:nvPr userDrawn="1"/>
        </p:nvGrpSpPr>
        <p:grpSpPr>
          <a:xfrm>
            <a:off x="8578848" y="0"/>
            <a:ext cx="634118" cy="6858000"/>
            <a:chOff x="8545905" y="-1"/>
            <a:chExt cx="634118" cy="6890657"/>
          </a:xfrm>
        </p:grpSpPr>
        <p:pic>
          <p:nvPicPr>
            <p:cNvPr id="12" name="Picture 6" descr="http://papus666.narod.ru/clipart/t/tesm/prosh63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grayscl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77603"/>
            <a:stretch/>
          </p:blipFill>
          <p:spPr bwMode="auto">
            <a:xfrm rot="5400000">
              <a:off x="5868549" y="2686784"/>
              <a:ext cx="5998259" cy="62468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http://papus666.narod.ru/clipart/t/tesm/prosh63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grayscl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77603" r="58278"/>
            <a:stretch/>
          </p:blipFill>
          <p:spPr bwMode="auto">
            <a:xfrm rot="5400000">
              <a:off x="7606958" y="5327020"/>
              <a:ext cx="2502583" cy="62468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6" descr="http://papus666.narod.ru/clipart/t/tesm/prosh63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7603"/>
          <a:stretch/>
        </p:blipFill>
        <p:spPr bwMode="auto">
          <a:xfrm rot="5400000">
            <a:off x="-2722808" y="2686785"/>
            <a:ext cx="5998259" cy="6246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 userDrawn="1"/>
        </p:nvGrpSpPr>
        <p:grpSpPr>
          <a:xfrm>
            <a:off x="459690" y="-36913"/>
            <a:ext cx="8244041" cy="624690"/>
            <a:chOff x="459691" y="-36913"/>
            <a:chExt cx="8142440" cy="624690"/>
          </a:xfrm>
        </p:grpSpPr>
        <p:pic>
          <p:nvPicPr>
            <p:cNvPr id="14" name="Picture 6" descr="http://papus666.narod.ru/clipart/t/tesm/prosh63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grayscl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3730" t="77603"/>
            <a:stretch/>
          </p:blipFill>
          <p:spPr bwMode="auto">
            <a:xfrm rot="10800000">
              <a:off x="6392332" y="-36913"/>
              <a:ext cx="2209799" cy="62468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http://papus666.narod.ru/clipart/t/tesm/prosh63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grayscl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77603"/>
            <a:stretch/>
          </p:blipFill>
          <p:spPr bwMode="auto">
            <a:xfrm rot="10800000">
              <a:off x="459691" y="-36912"/>
              <a:ext cx="5998259" cy="62468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6" descr="http://papus666.narod.ru/clipart/t/tesm/prosh63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730" t="86178" r="1486"/>
          <a:stretch/>
        </p:blipFill>
        <p:spPr bwMode="auto">
          <a:xfrm rot="10800000">
            <a:off x="127421" y="-36914"/>
            <a:ext cx="2194784" cy="3855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://papus666.narod.ru/clipart/t/tesm/prosh63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730" t="85689"/>
          <a:stretch/>
        </p:blipFill>
        <p:spPr bwMode="auto">
          <a:xfrm rot="10800000">
            <a:off x="6473989" y="-35854"/>
            <a:ext cx="2288548" cy="3991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://papus666.narod.ru/clipart/t/tesm/prosh63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553" t="85690" r="1188" b="-440"/>
          <a:stretch/>
        </p:blipFill>
        <p:spPr bwMode="auto">
          <a:xfrm rot="10800000" flipH="1" flipV="1">
            <a:off x="146649" y="6481900"/>
            <a:ext cx="2098554" cy="4114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http://papus666.narod.ru/clipart/t/tesm/prosh63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730" t="86178" r="1486"/>
          <a:stretch/>
        </p:blipFill>
        <p:spPr bwMode="auto">
          <a:xfrm rot="10800000">
            <a:off x="6787002" y="-41841"/>
            <a:ext cx="2194784" cy="3855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://papus666.narod.ru/clipart/t/tesm/prosh63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553" t="85690" r="1188" b="-440"/>
          <a:stretch/>
        </p:blipFill>
        <p:spPr bwMode="auto">
          <a:xfrm rot="10800000" flipH="1" flipV="1">
            <a:off x="6835117" y="6469352"/>
            <a:ext cx="2098554" cy="4114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 userDrawn="1"/>
        </p:nvSpPr>
        <p:spPr>
          <a:xfrm>
            <a:off x="346670" y="334461"/>
            <a:ext cx="8415867" cy="61760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://www.psdgraphics.com/file/blank-sticky-note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585" t="5271" r="16487" b="14223"/>
          <a:stretch/>
        </p:blipFill>
        <p:spPr bwMode="auto">
          <a:xfrm>
            <a:off x="1216435" y="353552"/>
            <a:ext cx="7032764" cy="59585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://img0.liveinternet.ru/images/attach/c/1/60/917/60917937_1277756403_04_02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9546">
            <a:off x="6742181" y="426203"/>
            <a:ext cx="756798" cy="6706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72095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D9A7-731F-401C-9609-99A2DAAEEC4F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4F20-3F44-4228-95BE-A834769DC6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9" name="Picture 4" descr="http://cs624823.vk.me/v624823283/16c8e/Zyg1q92x4uI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75687" cy="39827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cs624823.vk.me/v624823283/16c8e/Zyg1q92x4uI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185" r="28604"/>
          <a:stretch/>
        </p:blipFill>
        <p:spPr bwMode="auto">
          <a:xfrm>
            <a:off x="5225510" y="-18107"/>
            <a:ext cx="3909438" cy="38160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 userDrawn="1"/>
        </p:nvSpPr>
        <p:spPr>
          <a:xfrm>
            <a:off x="685800" y="4069408"/>
            <a:ext cx="77724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12" name="Picture 4" descr="http://cs624823.vk.me/v624823283/16c8e/Zyg1q92x4uI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7045"/>
            <a:ext cx="5475687" cy="39109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cs624823.vk.me/v624823283/16c8e/Zyg1q92x4uI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185" r="28604"/>
          <a:stretch/>
        </p:blipFill>
        <p:spPr bwMode="auto">
          <a:xfrm>
            <a:off x="5225510" y="2928938"/>
            <a:ext cx="3909438" cy="39290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papus666.narod.ru/clipart/t/tesm/prosh63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6263"/>
          <a:stretch/>
        </p:blipFill>
        <p:spPr bwMode="auto">
          <a:xfrm rot="5400000">
            <a:off x="-2745777" y="2944528"/>
            <a:ext cx="5998259" cy="3831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papus666.narod.ru/clipart/t/tesm/prosh63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6263"/>
          <a:stretch/>
        </p:blipFill>
        <p:spPr bwMode="auto">
          <a:xfrm rot="10800000">
            <a:off x="2848859" y="71752"/>
            <a:ext cx="5998259" cy="3831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papus666.narod.ru/clipart/t/tesm/prosh63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6263"/>
          <a:stretch/>
        </p:blipFill>
        <p:spPr bwMode="auto">
          <a:xfrm rot="16200000" flipH="1">
            <a:off x="5804088" y="3076201"/>
            <a:ext cx="5998259" cy="3831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://papus666.narod.ru/clipart/t/tesm/prosh63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6263" r="77459" b="-2098"/>
          <a:stretch/>
        </p:blipFill>
        <p:spPr bwMode="auto">
          <a:xfrm rot="16200000" flipH="1">
            <a:off x="8144367" y="5868809"/>
            <a:ext cx="1352040" cy="4416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://papus666.narod.ru/clipart/t/tesm/prosh63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6263" r="77459" b="-2098"/>
          <a:stretch/>
        </p:blipFill>
        <p:spPr bwMode="auto">
          <a:xfrm rot="5400000">
            <a:off x="-435694" y="5756539"/>
            <a:ext cx="1352040" cy="4416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://papus666.narod.ru/clipart/t/tesm/prosh63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6263"/>
          <a:stretch/>
        </p:blipFill>
        <p:spPr bwMode="auto">
          <a:xfrm rot="10800000" flipV="1">
            <a:off x="2818480" y="6416616"/>
            <a:ext cx="5998259" cy="3831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://papus666.narod.ru/clipart/t/tesm/prosh63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6344" r="51731"/>
          <a:stretch/>
        </p:blipFill>
        <p:spPr bwMode="auto">
          <a:xfrm rot="10800000">
            <a:off x="240326" y="60910"/>
            <a:ext cx="2895274" cy="3809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://papus666.narod.ru/clipart/t/tesm/prosh63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6263" r="42934" b="-1498"/>
          <a:stretch/>
        </p:blipFill>
        <p:spPr bwMode="auto">
          <a:xfrm rot="10800000" flipV="1">
            <a:off x="276412" y="6415643"/>
            <a:ext cx="3422976" cy="4249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 userDrawn="1"/>
        </p:nvSpPr>
        <p:spPr>
          <a:xfrm>
            <a:off x="353683" y="353683"/>
            <a:ext cx="8358997" cy="61874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2575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D9A7-731F-401C-9609-99A2DAAEEC4F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4F20-3F44-4228-95BE-A834769DC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1341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D9A7-731F-401C-9609-99A2DAAEEC4F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4F20-3F44-4228-95BE-A834769DC6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9AD9A7-731F-401C-9609-99A2DAAEEC4F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F74F20-3F44-4228-95BE-A834769DC6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13" name="Picture 4" descr="http://cs624823.vk.me/v624823283/16c8e/Zyg1q92x4uI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75687" cy="39827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cs624823.vk.me/v624823283/16c8e/Zyg1q92x4uI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185" r="28604"/>
          <a:stretch/>
        </p:blipFill>
        <p:spPr bwMode="auto">
          <a:xfrm>
            <a:off x="5225510" y="-18107"/>
            <a:ext cx="3909438" cy="38160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 txBox="1">
            <a:spLocks/>
          </p:cNvSpPr>
          <p:nvPr userDrawn="1"/>
        </p:nvSpPr>
        <p:spPr>
          <a:xfrm>
            <a:off x="685800" y="4069408"/>
            <a:ext cx="77724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16" name="Picture 4" descr="http://cs624823.vk.me/v624823283/16c8e/Zyg1q92x4uI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7045"/>
            <a:ext cx="5475687" cy="39109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cs624823.vk.me/v624823283/16c8e/Zyg1q92x4uI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185" r="28604"/>
          <a:stretch/>
        </p:blipFill>
        <p:spPr bwMode="auto">
          <a:xfrm>
            <a:off x="5225510" y="2928938"/>
            <a:ext cx="3909438" cy="39290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 userDrawn="1"/>
        </p:nvSpPr>
        <p:spPr>
          <a:xfrm>
            <a:off x="353683" y="284672"/>
            <a:ext cx="8436634" cy="63059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9552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8A4C0-AB49-428A-8F52-C5F6BD61C6E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74970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3A24E67-B57C-4D81-8B62-382DA3E4FFB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148974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3964F-D183-44BA-9B5C-71E0DFA60A9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124061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EC0BE81-462D-4B78-BABB-9659277F58E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522971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AD9A7-731F-401C-9609-99A2DAAEEC4F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74F20-3F44-4228-95BE-A834769DC6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2"/>
          <p:cNvSpPr txBox="1">
            <a:spLocks/>
          </p:cNvSpPr>
          <p:nvPr userDrawn="1"/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Образец текста</a:t>
            </a:r>
          </a:p>
        </p:txBody>
      </p:sp>
      <p:sp>
        <p:nvSpPr>
          <p:cNvPr id="9" name="Content Placeholder 3"/>
          <p:cNvSpPr txBox="1">
            <a:spLocks/>
          </p:cNvSpPr>
          <p:nvPr userDrawn="1"/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 userDrawn="1"/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Образец текста</a:t>
            </a:r>
          </a:p>
        </p:txBody>
      </p:sp>
      <p:sp>
        <p:nvSpPr>
          <p:cNvPr id="11" name="Content Placeholder 5"/>
          <p:cNvSpPr txBox="1">
            <a:spLocks/>
          </p:cNvSpPr>
          <p:nvPr userDrawn="1"/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6"/>
          <p:cNvSpPr txBox="1">
            <a:spLocks/>
          </p:cNvSpPr>
          <p:nvPr userDrawn="1"/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9AD9A7-731F-401C-9609-99A2DAAEEC4F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13" name="Slide Number Placeholder 8"/>
          <p:cNvSpPr txBox="1">
            <a:spLocks/>
          </p:cNvSpPr>
          <p:nvPr userDrawn="1"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F74F20-3F44-4228-95BE-A834769DC6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9AD9A7-731F-401C-9609-99A2DAAEEC4F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F74F20-3F44-4228-95BE-A834769DC68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7" name="Picture 6" descr="http://papus666.narod.ru/clipart/t/tesm/prosh63.png"/>
          <p:cNvPicPr>
            <a:picLocks noChangeAspect="1" noChangeArrowheads="1"/>
          </p:cNvPicPr>
          <p:nvPr userDrawn="1"/>
        </p:nvPicPr>
        <p:blipFill rotWithShape="1">
          <a:blip r:embed="rId11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7603" r="61182"/>
          <a:stretch/>
        </p:blipFill>
        <p:spPr bwMode="auto">
          <a:xfrm rot="5400000">
            <a:off x="-833999" y="5223128"/>
            <a:ext cx="2289455" cy="6246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па 17"/>
          <p:cNvGrpSpPr/>
          <p:nvPr userDrawn="1"/>
        </p:nvGrpSpPr>
        <p:grpSpPr>
          <a:xfrm>
            <a:off x="8565713" y="-6538"/>
            <a:ext cx="634119" cy="6712141"/>
            <a:chOff x="8545904" y="-1"/>
            <a:chExt cx="634119" cy="6744103"/>
          </a:xfrm>
        </p:grpSpPr>
        <p:pic>
          <p:nvPicPr>
            <p:cNvPr id="19" name="Picture 6" descr="http://papus666.narod.ru/clipart/t/tesm/prosh63.png"/>
            <p:cNvPicPr>
              <a:picLocks noChangeAspect="1" noChangeArrowheads="1"/>
            </p:cNvPicPr>
            <p:nvPr userDrawn="1"/>
          </p:nvPicPr>
          <p:blipFill rotWithShape="1">
            <a:blip r:embed="rId11" cstate="print">
              <a:grayscl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77603"/>
            <a:stretch/>
          </p:blipFill>
          <p:spPr bwMode="auto">
            <a:xfrm rot="5400000">
              <a:off x="5868549" y="2686784"/>
              <a:ext cx="5998259" cy="62468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http://papus666.narod.ru/clipart/t/tesm/prosh63.png"/>
            <p:cNvPicPr>
              <a:picLocks noChangeAspect="1" noChangeArrowheads="1"/>
            </p:cNvPicPr>
            <p:nvPr userDrawn="1"/>
          </p:nvPicPr>
          <p:blipFill rotWithShape="1">
            <a:blip r:embed="rId11" cstate="print">
              <a:grayscl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77603" r="60721"/>
            <a:stretch/>
          </p:blipFill>
          <p:spPr bwMode="auto">
            <a:xfrm rot="5400000">
              <a:off x="7680234" y="5253743"/>
              <a:ext cx="2356029" cy="62468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6" descr="http://papus666.narod.ru/clipart/t/tesm/prosh63.png"/>
          <p:cNvPicPr>
            <a:picLocks noChangeAspect="1" noChangeArrowheads="1"/>
          </p:cNvPicPr>
          <p:nvPr userDrawn="1"/>
        </p:nvPicPr>
        <p:blipFill rotWithShape="1">
          <a:blip r:embed="rId11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7603"/>
          <a:stretch/>
        </p:blipFill>
        <p:spPr bwMode="auto">
          <a:xfrm rot="5400000">
            <a:off x="-2686942" y="2686785"/>
            <a:ext cx="5998259" cy="6246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Группа 21"/>
          <p:cNvGrpSpPr/>
          <p:nvPr userDrawn="1"/>
        </p:nvGrpSpPr>
        <p:grpSpPr>
          <a:xfrm>
            <a:off x="682024" y="-20037"/>
            <a:ext cx="8244040" cy="624690"/>
            <a:chOff x="459691" y="-36913"/>
            <a:chExt cx="8142439" cy="624690"/>
          </a:xfrm>
        </p:grpSpPr>
        <p:pic>
          <p:nvPicPr>
            <p:cNvPr id="23" name="Picture 6" descr="http://papus666.narod.ru/clipart/t/tesm/prosh63.png"/>
            <p:cNvPicPr>
              <a:picLocks noChangeAspect="1" noChangeArrowheads="1"/>
            </p:cNvPicPr>
            <p:nvPr userDrawn="1"/>
          </p:nvPicPr>
          <p:blipFill rotWithShape="1">
            <a:blip r:embed="rId11" cstate="print">
              <a:grayscl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3730" t="86395"/>
            <a:stretch/>
          </p:blipFill>
          <p:spPr bwMode="auto">
            <a:xfrm rot="10800000">
              <a:off x="6392331" y="-36913"/>
              <a:ext cx="2209799" cy="37945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 descr="http://papus666.narod.ru/clipart/t/tesm/prosh63.png"/>
            <p:cNvPicPr>
              <a:picLocks noChangeAspect="1" noChangeArrowheads="1"/>
            </p:cNvPicPr>
            <p:nvPr userDrawn="1"/>
          </p:nvPicPr>
          <p:blipFill rotWithShape="1">
            <a:blip r:embed="rId11" cstate="print">
              <a:grayscl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77603"/>
            <a:stretch/>
          </p:blipFill>
          <p:spPr bwMode="auto">
            <a:xfrm rot="10800000">
              <a:off x="459691" y="-36912"/>
              <a:ext cx="5998259" cy="62468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6" descr="http://papus666.narod.ru/clipart/t/tesm/prosh63.png"/>
          <p:cNvPicPr>
            <a:picLocks noChangeAspect="1" noChangeArrowheads="1"/>
          </p:cNvPicPr>
          <p:nvPr userDrawn="1"/>
        </p:nvPicPr>
        <p:blipFill rotWithShape="1">
          <a:blip r:embed="rId11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730" t="86178" r="1486"/>
          <a:stretch/>
        </p:blipFill>
        <p:spPr bwMode="auto">
          <a:xfrm rot="10800000">
            <a:off x="140398" y="-6539"/>
            <a:ext cx="2189658" cy="3855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Группа 30"/>
          <p:cNvGrpSpPr/>
          <p:nvPr userDrawn="1"/>
        </p:nvGrpSpPr>
        <p:grpSpPr>
          <a:xfrm>
            <a:off x="451232" y="6293010"/>
            <a:ext cx="8241535" cy="624690"/>
            <a:chOff x="459691" y="-36913"/>
            <a:chExt cx="8142440" cy="624690"/>
          </a:xfrm>
        </p:grpSpPr>
        <p:pic>
          <p:nvPicPr>
            <p:cNvPr id="32" name="Picture 6" descr="http://papus666.narod.ru/clipart/t/tesm/prosh63.png"/>
            <p:cNvPicPr>
              <a:picLocks noChangeAspect="1" noChangeArrowheads="1"/>
            </p:cNvPicPr>
            <p:nvPr userDrawn="1"/>
          </p:nvPicPr>
          <p:blipFill rotWithShape="1">
            <a:blip r:embed="rId11" cstate="print">
              <a:grayscl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3730" t="77603"/>
            <a:stretch/>
          </p:blipFill>
          <p:spPr bwMode="auto">
            <a:xfrm rot="10800000">
              <a:off x="6392332" y="-36913"/>
              <a:ext cx="2209799" cy="62468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6" descr="http://papus666.narod.ru/clipart/t/tesm/prosh63.png"/>
            <p:cNvPicPr>
              <a:picLocks noChangeAspect="1" noChangeArrowheads="1"/>
            </p:cNvPicPr>
            <p:nvPr userDrawn="1"/>
          </p:nvPicPr>
          <p:blipFill rotWithShape="1">
            <a:blip r:embed="rId11" cstate="print">
              <a:grayscl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77603"/>
            <a:stretch/>
          </p:blipFill>
          <p:spPr bwMode="auto">
            <a:xfrm rot="10800000">
              <a:off x="459691" y="-36912"/>
              <a:ext cx="5998259" cy="62468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Picture 6" descr="http://papus666.narod.ru/clipart/t/tesm/prosh63.png"/>
          <p:cNvPicPr>
            <a:picLocks noChangeAspect="1" noChangeArrowheads="1"/>
          </p:cNvPicPr>
          <p:nvPr userDrawn="1"/>
        </p:nvPicPr>
        <p:blipFill rotWithShape="1">
          <a:blip r:embed="rId11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553" t="85690" r="1188" b="-440"/>
          <a:stretch/>
        </p:blipFill>
        <p:spPr bwMode="auto">
          <a:xfrm rot="10800000" flipH="1" flipV="1">
            <a:off x="183606" y="6459671"/>
            <a:ext cx="2083354" cy="4114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://papus666.narod.ru/clipart/t/tesm/prosh63.png"/>
          <p:cNvPicPr>
            <a:picLocks noChangeAspect="1" noChangeArrowheads="1"/>
          </p:cNvPicPr>
          <p:nvPr userDrawn="1"/>
        </p:nvPicPr>
        <p:blipFill rotWithShape="1">
          <a:blip r:embed="rId11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553" t="85690" r="1188" b="-440"/>
          <a:stretch/>
        </p:blipFill>
        <p:spPr bwMode="auto">
          <a:xfrm rot="10800000" flipH="1" flipV="1">
            <a:off x="6827510" y="6466034"/>
            <a:ext cx="2098554" cy="4114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 userDrawn="1"/>
        </p:nvSpPr>
        <p:spPr>
          <a:xfrm>
            <a:off x="347133" y="334461"/>
            <a:ext cx="8415404" cy="61760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Picture 6" descr="http://papus666.narod.ru/clipart/t/tesm/prosh63.png"/>
          <p:cNvPicPr>
            <a:picLocks noChangeAspect="1" noChangeArrowheads="1"/>
          </p:cNvPicPr>
          <p:nvPr userDrawn="1"/>
        </p:nvPicPr>
        <p:blipFill rotWithShape="1">
          <a:blip r:embed="rId11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195" t="77603" r="58278" b="13700"/>
          <a:stretch/>
        </p:blipFill>
        <p:spPr bwMode="auto">
          <a:xfrm rot="5400000">
            <a:off x="8575822" y="6231176"/>
            <a:ext cx="986606" cy="2425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http://papus666.narod.ru/clipart/t/tesm/prosh63.png"/>
          <p:cNvPicPr>
            <a:picLocks noChangeAspect="1" noChangeArrowheads="1"/>
          </p:cNvPicPr>
          <p:nvPr userDrawn="1"/>
        </p:nvPicPr>
        <p:blipFill rotWithShape="1">
          <a:blip r:embed="rId11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195" t="77603" r="58278" b="13700"/>
          <a:stretch/>
        </p:blipFill>
        <p:spPr bwMode="auto">
          <a:xfrm rot="5400000" flipV="1">
            <a:off x="-437134" y="6243420"/>
            <a:ext cx="986606" cy="2425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http://papus666.narod.ru/clipart/t/tesm/prosh63.png"/>
          <p:cNvPicPr>
            <a:picLocks noChangeAspect="1" noChangeArrowheads="1"/>
          </p:cNvPicPr>
          <p:nvPr userDrawn="1"/>
        </p:nvPicPr>
        <p:blipFill rotWithShape="1">
          <a:blip r:embed="rId11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189" t="79305" r="58278" b="13700"/>
          <a:stretch/>
        </p:blipFill>
        <p:spPr bwMode="auto">
          <a:xfrm rot="10800000">
            <a:off x="16933" y="6678316"/>
            <a:ext cx="246932" cy="2284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73459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4" r:id="rId5"/>
    <p:sldLayoutId id="2147483666" r:id="rId6"/>
    <p:sldLayoutId id="2147483668" r:id="rId7"/>
    <p:sldLayoutId id="2147483669" r:id="rId8"/>
    <p:sldLayoutId id="214748367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s624823.vk.me/v624823283/16c8e/Zyg1q92x4uI.jpg" TargetMode="External"/><Relationship Id="rId2" Type="http://schemas.openxmlformats.org/officeDocument/2006/relationships/hyperlink" Target="http://img0.liveinternet.ru/images/attach/c/1/60/917/60917937_1277756403_04_025.png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papus666.narod.ru/clipart/t/tesm/prosh63.png" TargetMode="External"/><Relationship Id="rId4" Type="http://schemas.openxmlformats.org/officeDocument/2006/relationships/hyperlink" Target="http://www.ailona.ru/_ph/108/2/230660864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619596" y="1415328"/>
            <a:ext cx="7886700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  <a:defRPr/>
            </a:pPr>
            <a:r>
              <a:rPr lang="ru-RU" sz="80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Имена собственные и нарицательные</a:t>
            </a:r>
            <a:endParaRPr lang="ru-RU" sz="8000" b="1" dirty="0">
              <a:ln w="19050">
                <a:solidFill>
                  <a:prstClr val="white"/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619595" y="5196006"/>
            <a:ext cx="8053349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</a:p>
          <a:p>
            <a:pPr marL="0" indent="0"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МКОУ «НОШ № 7» г. Коркино</a:t>
            </a:r>
          </a:p>
          <a:p>
            <a:pPr marL="0" indent="0"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Челябинской области</a:t>
            </a:r>
          </a:p>
          <a:p>
            <a:pPr marL="0" indent="0"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Тульцева Елена Ивановна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755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Работа в учебнике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7200" dirty="0" smtClean="0"/>
              <a:t>С. 54 упр. 92</a:t>
            </a:r>
            <a:endParaRPr lang="ru-RU" sz="7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Работа в учебнике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7200" dirty="0" smtClean="0"/>
              <a:t>С. 55 упр. 94,</a:t>
            </a:r>
          </a:p>
          <a:p>
            <a:pPr algn="ctr">
              <a:buNone/>
            </a:pPr>
            <a:r>
              <a:rPr lang="ru-RU" sz="7200" dirty="0" smtClean="0"/>
              <a:t> 95 устно</a:t>
            </a:r>
            <a:endParaRPr lang="ru-RU" sz="7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7892" y="483460"/>
            <a:ext cx="7886700" cy="1325563"/>
          </a:xfrm>
        </p:spPr>
        <p:txBody>
          <a:bodyPr/>
          <a:lstStyle/>
          <a:p>
            <a:pPr algn="ctr"/>
            <a:r>
              <a:rPr lang="ru-RU" dirty="0" smtClean="0"/>
              <a:t>Словарная работа</a:t>
            </a:r>
            <a:endParaRPr lang="ru-RU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25911" y="1645920"/>
            <a:ext cx="8918089" cy="500230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12000" dirty="0" smtClean="0">
                <a:latin typeface="Propisi" pitchFamily="2" charset="0"/>
              </a:rPr>
              <a:t>ф</a:t>
            </a:r>
            <a:r>
              <a:rPr lang="ru-RU" sz="12000" dirty="0" smtClean="0">
                <a:solidFill>
                  <a:srgbClr val="FF0000"/>
                </a:solidFill>
                <a:latin typeface="Propisi" pitchFamily="2" charset="0"/>
              </a:rPr>
              <a:t>а</a:t>
            </a:r>
            <a:r>
              <a:rPr lang="ru-RU" sz="12000" dirty="0" smtClean="0">
                <a:latin typeface="Propisi" pitchFamily="2" charset="0"/>
              </a:rPr>
              <a:t>мил</a:t>
            </a:r>
            <a:r>
              <a:rPr lang="ru-RU" sz="12000" dirty="0" smtClean="0">
                <a:solidFill>
                  <a:srgbClr val="FF0000"/>
                </a:solidFill>
                <a:latin typeface="Propisi" pitchFamily="2" charset="0"/>
              </a:rPr>
              <a:t>ия</a:t>
            </a:r>
          </a:p>
          <a:p>
            <a:pPr algn="ctr">
              <a:buNone/>
            </a:pPr>
            <a:r>
              <a:rPr lang="ru-RU" sz="9600" dirty="0" smtClean="0">
                <a:latin typeface="Propisi" pitchFamily="2" charset="0"/>
              </a:rPr>
              <a:t>Запиши свою </a:t>
            </a:r>
            <a:r>
              <a:rPr lang="ru-RU" sz="9600" dirty="0" err="1" smtClean="0">
                <a:latin typeface="Propisi" pitchFamily="2" charset="0"/>
              </a:rPr>
              <a:t>фами-лию</a:t>
            </a:r>
            <a:r>
              <a:rPr lang="ru-RU" sz="9600" dirty="0" smtClean="0">
                <a:latin typeface="Propisi" pitchFamily="2" charset="0"/>
              </a:rPr>
              <a:t>, затем своего друга </a:t>
            </a:r>
            <a:endParaRPr lang="ru-RU" sz="9600" dirty="0" smtClean="0"/>
          </a:p>
          <a:p>
            <a:pPr>
              <a:buNone/>
            </a:pP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5001132" y="1758121"/>
            <a:ext cx="258618" cy="3232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7942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Домашняя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7200" dirty="0" smtClean="0"/>
              <a:t>С. 55 упр. </a:t>
            </a:r>
            <a:r>
              <a:rPr lang="ru-RU" sz="7200" smtClean="0"/>
              <a:t>96</a:t>
            </a:r>
            <a:endParaRPr lang="ru-RU" sz="7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6244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06168" y="3157271"/>
            <a:ext cx="81888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2"/>
              </a:rPr>
              <a:t>http://</a:t>
            </a:r>
            <a:r>
              <a:rPr lang="ru-RU" dirty="0" smtClean="0">
                <a:hlinkClick r:id="rId2"/>
              </a:rPr>
              <a:t>img0.liveinternet.ru/images/attach/c/1/60/917/60917937_1277756403_04_025.png</a:t>
            </a:r>
            <a:r>
              <a:rPr lang="ru-RU" dirty="0" smtClean="0"/>
              <a:t> стразы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06170" y="1910777"/>
            <a:ext cx="69077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3"/>
              </a:rPr>
              <a:t>http://</a:t>
            </a:r>
            <a:r>
              <a:rPr lang="ru-RU" dirty="0" smtClean="0">
                <a:hlinkClick r:id="rId3"/>
              </a:rPr>
              <a:t>cs624823.vk.me/v624823283/16c8e/Zyg1q92x4uI.jpg</a:t>
            </a:r>
            <a:r>
              <a:rPr lang="ru-RU" dirty="0" smtClean="0"/>
              <a:t> фон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06169" y="2280109"/>
            <a:ext cx="6464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4"/>
              </a:rPr>
              <a:t>http://www.ailona.ru/_</a:t>
            </a:r>
            <a:r>
              <a:rPr lang="ru-RU" dirty="0" smtClean="0">
                <a:hlinkClick r:id="rId4"/>
              </a:rPr>
              <a:t>ph/108/2/230660864.png</a:t>
            </a:r>
            <a:r>
              <a:rPr lang="ru-RU" dirty="0" smtClean="0"/>
              <a:t> бант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06168" y="2695607"/>
            <a:ext cx="66724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5"/>
              </a:rPr>
              <a:t>http://</a:t>
            </a:r>
            <a:r>
              <a:rPr lang="ru-RU" dirty="0" smtClean="0">
                <a:hlinkClick r:id="rId5"/>
              </a:rPr>
              <a:t>papus666.narod.ru/clipart/t/tesm/prosh63.png</a:t>
            </a:r>
            <a:r>
              <a:rPr lang="ru-RU" dirty="0" smtClean="0"/>
              <a:t> тесьма</a:t>
            </a:r>
            <a:endParaRPr lang="ru-RU" dirty="0"/>
          </a:p>
        </p:txBody>
      </p:sp>
      <p:sp>
        <p:nvSpPr>
          <p:cNvPr id="15" name="Заголовок 3"/>
          <p:cNvSpPr>
            <a:spLocks noGrp="1"/>
          </p:cNvSpPr>
          <p:nvPr>
            <p:ph type="title"/>
          </p:nvPr>
        </p:nvSpPr>
        <p:spPr>
          <a:xfrm>
            <a:off x="1973655" y="763479"/>
            <a:ext cx="5710840" cy="5854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Ресурсы 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128082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6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0" y="1052513"/>
            <a:ext cx="9324975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 dirty="0" smtClean="0">
                <a:latin typeface="Propisi" pitchFamily="2" charset="0"/>
              </a:rPr>
              <a:t>20</a:t>
            </a:r>
            <a:r>
              <a:rPr lang="ru-RU" sz="9600" dirty="0" smtClean="0">
                <a:latin typeface="Propisi" pitchFamily="2" charset="0"/>
              </a:rPr>
              <a:t> </a:t>
            </a:r>
            <a:r>
              <a:rPr lang="ru-RU" sz="12000" dirty="0">
                <a:latin typeface="Propisi" pitchFamily="2" charset="0"/>
              </a:rPr>
              <a:t>ф</a:t>
            </a:r>
            <a:r>
              <a:rPr lang="ru-RU" sz="12000" dirty="0">
                <a:solidFill>
                  <a:srgbClr val="FF0000"/>
                </a:solidFill>
                <a:latin typeface="Propisi" pitchFamily="2" charset="0"/>
              </a:rPr>
              <a:t>ев</a:t>
            </a:r>
            <a:r>
              <a:rPr lang="ru-RU" sz="12000" dirty="0">
                <a:latin typeface="Propisi" pitchFamily="2" charset="0"/>
              </a:rPr>
              <a:t>р</a:t>
            </a:r>
            <a:r>
              <a:rPr lang="ru-RU" sz="12000" dirty="0">
                <a:solidFill>
                  <a:srgbClr val="FF0000"/>
                </a:solidFill>
                <a:latin typeface="Propisi" pitchFamily="2" charset="0"/>
              </a:rPr>
              <a:t>а</a:t>
            </a:r>
            <a:r>
              <a:rPr lang="ru-RU" sz="12000" dirty="0">
                <a:latin typeface="Propisi" pitchFamily="2" charset="0"/>
              </a:rPr>
              <a:t>ля.</a:t>
            </a:r>
          </a:p>
          <a:p>
            <a:r>
              <a:rPr lang="ru-RU" sz="12000" dirty="0">
                <a:solidFill>
                  <a:srgbClr val="FF0000"/>
                </a:solidFill>
                <a:latin typeface="Propisi" pitchFamily="2" charset="0"/>
              </a:rPr>
              <a:t>К</a:t>
            </a:r>
            <a:r>
              <a:rPr lang="ru-RU" sz="12000" dirty="0">
                <a:latin typeface="Propisi" pitchFamily="2" charset="0"/>
              </a:rPr>
              <a:t>ла</a:t>
            </a:r>
            <a:r>
              <a:rPr lang="ru-RU" sz="12000" dirty="0">
                <a:solidFill>
                  <a:srgbClr val="FF0000"/>
                </a:solidFill>
                <a:latin typeface="Propisi" pitchFamily="2" charset="0"/>
              </a:rPr>
              <a:t>сс</a:t>
            </a:r>
            <a:r>
              <a:rPr lang="ru-RU" sz="12000" dirty="0">
                <a:latin typeface="Propisi" pitchFamily="2" charset="0"/>
              </a:rPr>
              <a:t>ная р</a:t>
            </a:r>
            <a:r>
              <a:rPr lang="ru-RU" sz="12000" dirty="0">
                <a:solidFill>
                  <a:srgbClr val="FF0000"/>
                </a:solidFill>
                <a:latin typeface="Propisi" pitchFamily="2" charset="0"/>
              </a:rPr>
              <a:t>а</a:t>
            </a:r>
            <a:r>
              <a:rPr lang="ru-RU" sz="12000" dirty="0">
                <a:latin typeface="Propisi" pitchFamily="2" charset="0"/>
              </a:rPr>
              <a:t>бота.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00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9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Box 7"/>
          <p:cNvSpPr txBox="1">
            <a:spLocks noChangeArrowheads="1"/>
          </p:cNvSpPr>
          <p:nvPr/>
        </p:nvSpPr>
        <p:spPr bwMode="auto">
          <a:xfrm>
            <a:off x="0" y="677732"/>
            <a:ext cx="9324975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latin typeface="Propisi" pitchFamily="2" charset="0"/>
              </a:rPr>
              <a:t> </a:t>
            </a:r>
            <a:r>
              <a:rPr lang="ru-RU" sz="8000" dirty="0">
                <a:latin typeface="Propisi" pitchFamily="2" charset="0"/>
              </a:rPr>
              <a:t>Минутка чистописания</a:t>
            </a:r>
          </a:p>
          <a:p>
            <a:r>
              <a:rPr lang="ru-RU" sz="6000" b="1" dirty="0">
                <a:latin typeface="Propisi" pitchFamily="2" charset="0"/>
              </a:rPr>
              <a:t>     </a:t>
            </a:r>
            <a:endParaRPr lang="ru-RU" sz="12000" dirty="0">
              <a:latin typeface="Propisi" pitchFamily="2" charset="0"/>
            </a:endParaRPr>
          </a:p>
          <a:p>
            <a:r>
              <a:rPr lang="ru-RU" sz="12000" dirty="0" smtClean="0">
                <a:latin typeface="Propisi" pitchFamily="2" charset="0"/>
              </a:rPr>
              <a:t> </a:t>
            </a:r>
            <a:r>
              <a:rPr lang="ru-RU" sz="12000" dirty="0" err="1" smtClean="0">
                <a:latin typeface="Propisi" pitchFamily="2" charset="0"/>
              </a:rPr>
              <a:t>Оо</a:t>
            </a:r>
            <a:r>
              <a:rPr lang="ru-RU" sz="12000" dirty="0" smtClean="0">
                <a:latin typeface="Propisi" pitchFamily="2" charset="0"/>
              </a:rPr>
              <a:t> </a:t>
            </a:r>
            <a:r>
              <a:rPr lang="ru-RU" sz="12000" dirty="0" err="1" smtClean="0">
                <a:latin typeface="Propisi" pitchFamily="2" charset="0"/>
              </a:rPr>
              <a:t>оОо</a:t>
            </a:r>
            <a:r>
              <a:rPr lang="ru-RU" sz="12000" dirty="0" smtClean="0">
                <a:latin typeface="Propisi" pitchFamily="2" charset="0"/>
              </a:rPr>
              <a:t> </a:t>
            </a:r>
            <a:r>
              <a:rPr lang="ru-RU" sz="12000" dirty="0" err="1" smtClean="0">
                <a:latin typeface="Propisi" pitchFamily="2" charset="0"/>
              </a:rPr>
              <a:t>Оо</a:t>
            </a:r>
            <a:r>
              <a:rPr lang="ru-RU" sz="12000" dirty="0" smtClean="0">
                <a:latin typeface="Propisi" pitchFamily="2" charset="0"/>
              </a:rPr>
              <a:t> </a:t>
            </a:r>
            <a:r>
              <a:rPr lang="ru-RU" sz="12000" dirty="0" err="1" smtClean="0">
                <a:latin typeface="Propisi" pitchFamily="2" charset="0"/>
              </a:rPr>
              <a:t>оОо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7892" y="483460"/>
            <a:ext cx="7886700" cy="1325563"/>
          </a:xfrm>
        </p:spPr>
        <p:txBody>
          <a:bodyPr/>
          <a:lstStyle/>
          <a:p>
            <a:pPr algn="ctr"/>
            <a:r>
              <a:rPr lang="ru-RU" dirty="0" smtClean="0"/>
              <a:t>Словарная работа</a:t>
            </a:r>
            <a:endParaRPr lang="ru-RU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76250" y="1900517"/>
            <a:ext cx="8496300" cy="3971645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12000" dirty="0" smtClean="0">
                <a:solidFill>
                  <a:srgbClr val="FF0000"/>
                </a:solidFill>
                <a:latin typeface="Propisi" pitchFamily="2" charset="0"/>
              </a:rPr>
              <a:t>о</a:t>
            </a:r>
            <a:r>
              <a:rPr lang="ru-RU" sz="12000" dirty="0" smtClean="0">
                <a:latin typeface="Propisi" pitchFamily="2" charset="0"/>
              </a:rPr>
              <a:t>тец</a:t>
            </a:r>
          </a:p>
          <a:p>
            <a:pPr algn="ctr">
              <a:buNone/>
            </a:pPr>
            <a:r>
              <a:rPr lang="ru-RU" sz="10400" dirty="0" smtClean="0">
                <a:latin typeface="Propisi" pitchFamily="2" charset="0"/>
              </a:rPr>
              <a:t>Мой отец </a:t>
            </a:r>
            <a:r>
              <a:rPr lang="ru-RU" sz="10400" dirty="0" err="1" smtClean="0">
                <a:latin typeface="Propisi" pitchFamily="2" charset="0"/>
              </a:rPr>
              <a:t>рабо-тает</a:t>
            </a:r>
            <a:r>
              <a:rPr lang="ru-RU" sz="10400" dirty="0" smtClean="0">
                <a:latin typeface="Propisi" pitchFamily="2" charset="0"/>
              </a:rPr>
              <a:t> плотником. </a:t>
            </a:r>
            <a:endParaRPr lang="ru-RU" sz="10400" dirty="0" smtClean="0"/>
          </a:p>
          <a:p>
            <a:pPr>
              <a:buNone/>
            </a:pP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5130224" y="1951759"/>
            <a:ext cx="258618" cy="3232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754419" y="3420932"/>
            <a:ext cx="1129553" cy="43030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i="1" dirty="0" smtClean="0">
                <a:solidFill>
                  <a:schemeClr val="tx1"/>
                </a:solidFill>
              </a:rPr>
              <a:t>сущ.</a:t>
            </a:r>
            <a:endParaRPr lang="ru-RU" sz="3200" i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53953" y="3422726"/>
            <a:ext cx="1129553" cy="43030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i="1" dirty="0" smtClean="0">
                <a:solidFill>
                  <a:schemeClr val="tx1"/>
                </a:solidFill>
              </a:rPr>
              <a:t>гл.</a:t>
            </a:r>
            <a:endParaRPr lang="ru-RU" sz="3200" i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36833" y="4606066"/>
            <a:ext cx="1129553" cy="43030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i="1" dirty="0" smtClean="0">
                <a:solidFill>
                  <a:schemeClr val="tx1"/>
                </a:solidFill>
              </a:rPr>
              <a:t>сущ.</a:t>
            </a:r>
            <a:endParaRPr lang="ru-RU" sz="3200" i="1" dirty="0">
              <a:solidFill>
                <a:schemeClr val="tx1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270325" y="4399878"/>
            <a:ext cx="2000922" cy="107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541982" y="4401671"/>
            <a:ext cx="2000922" cy="107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163619" y="5617285"/>
            <a:ext cx="2000922" cy="107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563497" y="4530763"/>
            <a:ext cx="2000922" cy="107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163619" y="5735620"/>
            <a:ext cx="2000922" cy="107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7942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68941" y="274638"/>
            <a:ext cx="8584603" cy="1143000"/>
          </a:xfrm>
        </p:spPr>
        <p:txBody>
          <a:bodyPr>
            <a:noAutofit/>
          </a:bodyPr>
          <a:lstStyle/>
          <a:p>
            <a:pPr algn="ctr"/>
            <a:r>
              <a:rPr lang="ru-RU" sz="3800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Имена собственные и нарицательные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-1333948" y="1700213"/>
            <a:ext cx="6992470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4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Существительные, </a:t>
            </a: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называющие 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неединичные</a:t>
            </a: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предметы, являются </a:t>
            </a:r>
            <a:r>
              <a:rPr lang="ru-RU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нарицательными.</a:t>
            </a:r>
          </a:p>
          <a:p>
            <a:pPr lvl="4" fontAlgn="base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4" fontAlgn="base">
              <a:spcBef>
                <a:spcPct val="0"/>
              </a:spcBef>
              <a:spcAft>
                <a:spcPct val="0"/>
              </a:spcAft>
            </a:pPr>
            <a:endParaRPr lang="ru-RU" sz="32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4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Такие </a:t>
            </a: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предметы, которые 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единичны, неповторимы</a:t>
            </a: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– называются</a:t>
            </a:r>
          </a:p>
          <a:p>
            <a:pPr lvl="4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собственные.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830645" y="4581525"/>
            <a:ext cx="33133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0000"/>
                </a:solidFill>
              </a:rPr>
              <a:t>пёс Ричард</a:t>
            </a:r>
            <a:endParaRPr lang="ru-RU" sz="4400" b="1" dirty="0">
              <a:solidFill>
                <a:srgbClr val="000000"/>
              </a:solidFill>
            </a:endParaRPr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4130937" y="3517751"/>
            <a:ext cx="2000922" cy="13016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V="1">
            <a:off x="3463962" y="5257800"/>
            <a:ext cx="4003638" cy="8848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2" name="Picture 2" descr="http://www.drodd.com/images12/beagle-puppies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5950" y="1333500"/>
            <a:ext cx="3079750" cy="3248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5900202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2" grpId="0"/>
      <p:bldP spid="12293" grpId="0"/>
      <p:bldP spid="12295" grpId="0" animBg="1"/>
      <p:bldP spid="1229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534120" y="2107322"/>
            <a:ext cx="8128315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200" b="1" dirty="0" smtClean="0">
                <a:solidFill>
                  <a:srgbClr val="000000"/>
                </a:solidFill>
              </a:rPr>
              <a:t>Дружок – </a:t>
            </a:r>
            <a:r>
              <a:rPr lang="ru-RU" sz="7200" b="1" dirty="0" err="1" smtClean="0">
                <a:solidFill>
                  <a:srgbClr val="000000"/>
                </a:solidFill>
              </a:rPr>
              <a:t>дружок</a:t>
            </a:r>
            <a:r>
              <a:rPr lang="ru-RU" sz="7200" b="1" dirty="0" smtClean="0">
                <a:solidFill>
                  <a:srgbClr val="000000"/>
                </a:solidFill>
              </a:rPr>
              <a:t> </a:t>
            </a:r>
            <a:endParaRPr lang="ru-RU" sz="72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200" b="1" dirty="0" smtClean="0">
                <a:solidFill>
                  <a:srgbClr val="000000"/>
                </a:solidFill>
              </a:rPr>
              <a:t>Серёжка – </a:t>
            </a:r>
            <a:r>
              <a:rPr lang="ru-RU" sz="7200" b="1" dirty="0" err="1" smtClean="0">
                <a:solidFill>
                  <a:srgbClr val="000000"/>
                </a:solidFill>
              </a:rPr>
              <a:t>серёжка</a:t>
            </a:r>
            <a:r>
              <a:rPr lang="ru-RU" sz="7200" b="1" dirty="0" smtClean="0">
                <a:solidFill>
                  <a:srgbClr val="000000"/>
                </a:solidFill>
              </a:rPr>
              <a:t> </a:t>
            </a:r>
            <a:endParaRPr lang="ru-RU" sz="72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200" b="1" dirty="0" smtClean="0">
                <a:solidFill>
                  <a:srgbClr val="000000"/>
                </a:solidFill>
              </a:rPr>
              <a:t>Роза – </a:t>
            </a:r>
            <a:r>
              <a:rPr lang="ru-RU" sz="7200" b="1" dirty="0" err="1" smtClean="0">
                <a:solidFill>
                  <a:srgbClr val="000000"/>
                </a:solidFill>
              </a:rPr>
              <a:t>роза</a:t>
            </a:r>
            <a:r>
              <a:rPr lang="ru-RU" sz="7200" b="1" dirty="0" smtClean="0">
                <a:solidFill>
                  <a:srgbClr val="000000"/>
                </a:solidFill>
              </a:rPr>
              <a:t> </a:t>
            </a:r>
            <a:endParaRPr lang="ru-RU" sz="7200" b="1" dirty="0">
              <a:solidFill>
                <a:srgbClr val="000000"/>
              </a:solidFill>
            </a:endParaRP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505609" y="787101"/>
            <a:ext cx="819732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660066"/>
                </a:solidFill>
              </a:rPr>
              <a:t>      </a:t>
            </a:r>
            <a:r>
              <a:rPr lang="ru-RU" sz="3200" b="1" dirty="0" smtClean="0">
                <a:solidFill>
                  <a:srgbClr val="660066"/>
                </a:solidFill>
              </a:rPr>
              <a:t>  </a:t>
            </a:r>
            <a:r>
              <a:rPr lang="ru-RU" sz="3200" b="1" dirty="0">
                <a:solidFill>
                  <a:srgbClr val="660066"/>
                </a:solidFill>
              </a:rPr>
              <a:t>Рассмотри пары слов. Почему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660066"/>
                </a:solidFill>
              </a:rPr>
              <a:t> одинаковые слова записаны по-разному?</a:t>
            </a:r>
          </a:p>
        </p:txBody>
      </p:sp>
    </p:spTree>
    <p:extLst>
      <p:ext uri="{BB962C8B-B14F-4D97-AF65-F5344CB8AC3E}">
        <p14:creationId xmlns="" xmlns:p14="http://schemas.microsoft.com/office/powerpoint/2010/main" val="2164871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Спиши предложения, вставляя подходящие по смыслу слова</a:t>
            </a:r>
            <a:endParaRPr lang="ru-RU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17892" y="1699708"/>
            <a:ext cx="7886700" cy="48947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600" dirty="0" smtClean="0">
                <a:latin typeface="Propisi" pitchFamily="2" charset="0"/>
              </a:rPr>
              <a:t> Я позвал в гости соседа __________.</a:t>
            </a:r>
          </a:p>
          <a:p>
            <a:pPr>
              <a:buNone/>
            </a:pPr>
            <a:r>
              <a:rPr lang="ru-RU" sz="6600" dirty="0" smtClean="0">
                <a:latin typeface="Propisi" pitchFamily="2" charset="0"/>
              </a:rPr>
              <a:t>Мама надела мне новую  __________.</a:t>
            </a:r>
            <a:endParaRPr lang="ru-RU" sz="6600" dirty="0" smtClean="0"/>
          </a:p>
          <a:p>
            <a:pPr>
              <a:buNone/>
            </a:pPr>
            <a:r>
              <a:rPr lang="ru-RU" dirty="0" smtClean="0"/>
              <a:t>Слова для справок: </a:t>
            </a:r>
            <a:r>
              <a:rPr lang="ru-RU" sz="3600" i="1" dirty="0" smtClean="0"/>
              <a:t>серёжка, Серёжка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xmlns="" val="357942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Составьте предложение со словом</a:t>
            </a:r>
            <a:r>
              <a:rPr lang="ru-RU" b="1" i="1" dirty="0" smtClean="0"/>
              <a:t>  Роза </a:t>
            </a:r>
            <a:endParaRPr lang="ru-RU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17892" y="1699708"/>
            <a:ext cx="7886700" cy="4894730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/>
              <a:t>Слово </a:t>
            </a:r>
            <a:r>
              <a:rPr lang="ru-RU" sz="4000" b="1" i="1" dirty="0" smtClean="0"/>
              <a:t>Роза</a:t>
            </a:r>
            <a:r>
              <a:rPr lang="ru-RU" sz="4000" dirty="0" smtClean="0"/>
              <a:t> – имя собственное.</a:t>
            </a:r>
          </a:p>
          <a:p>
            <a:pPr>
              <a:buNone/>
            </a:pPr>
            <a:r>
              <a:rPr lang="ru-RU" sz="6600" dirty="0" smtClean="0">
                <a:latin typeface="Propisi" pitchFamily="2" charset="0"/>
              </a:rPr>
              <a:t> Ко мне в гости пришла сестра Роза.</a:t>
            </a:r>
          </a:p>
          <a:p>
            <a:pPr>
              <a:buNone/>
            </a:pPr>
            <a:r>
              <a:rPr lang="ru-RU" sz="3900" dirty="0" smtClean="0"/>
              <a:t>Слово </a:t>
            </a:r>
            <a:r>
              <a:rPr lang="ru-RU" sz="3900" b="1" i="1" dirty="0" smtClean="0"/>
              <a:t>роза</a:t>
            </a:r>
            <a:r>
              <a:rPr lang="ru-RU" sz="3900" dirty="0" smtClean="0"/>
              <a:t> – имя нарицательное.</a:t>
            </a:r>
          </a:p>
          <a:p>
            <a:pPr>
              <a:buNone/>
            </a:pPr>
            <a:r>
              <a:rPr lang="ru-RU" sz="6600" dirty="0" smtClean="0">
                <a:latin typeface="Propisi" pitchFamily="2" charset="0"/>
              </a:rPr>
              <a:t>Маме понравилась наша душистая роза.</a:t>
            </a:r>
            <a:endParaRPr lang="ru-RU" sz="6600" dirty="0" smtClean="0"/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7942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BALL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844" y="2006750"/>
            <a:ext cx="1209675" cy="2232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8" name="Picture 10" descr="http://img-fotki.yandex.ru/get/4701/tatyana2q8-medvedeva.124/0_5350a_784b5909_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2" y="2071743"/>
            <a:ext cx="2514600" cy="2343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13186" y="462580"/>
            <a:ext cx="7902164" cy="12281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Составь предложение со словом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ШАРИК</a:t>
            </a:r>
            <a:r>
              <a:rPr lang="ru-RU" dirty="0" smtClean="0"/>
              <a:t>, употребив его дважды.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7275" y="4722607"/>
            <a:ext cx="8401723" cy="15706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7200" dirty="0" smtClean="0">
                <a:solidFill>
                  <a:schemeClr val="tx1"/>
                </a:solidFill>
                <a:latin typeface="Propisi" pitchFamily="2" charset="0"/>
              </a:rPr>
              <a:t>Наш Шарик поймал воздушный шарик.</a:t>
            </a:r>
            <a:endParaRPr lang="ru-RU" sz="7200" dirty="0">
              <a:solidFill>
                <a:schemeClr val="tx1"/>
              </a:solidFill>
              <a:latin typeface="Propisi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37622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.4|2.|5.4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</TotalTime>
  <Words>231</Words>
  <Application>Microsoft Office PowerPoint</Application>
  <PresentationFormat>Экран (4:3)</PresentationFormat>
  <Paragraphs>54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Словарная работа</vt:lpstr>
      <vt:lpstr>Имена собственные и нарицательные</vt:lpstr>
      <vt:lpstr>Слайд 6</vt:lpstr>
      <vt:lpstr>Спиши предложения, вставляя подходящие по смыслу слова</vt:lpstr>
      <vt:lpstr>Составьте предложение со словом  Роза </vt:lpstr>
      <vt:lpstr>Составь предложение со словом ШАРИК, употребив его дважды. </vt:lpstr>
      <vt:lpstr>Работа в учебнике </vt:lpstr>
      <vt:lpstr>Работа в учебнике </vt:lpstr>
      <vt:lpstr>Словарная работа</vt:lpstr>
      <vt:lpstr>Домашняя работа</vt:lpstr>
      <vt:lpstr>Слайд 14</vt:lpstr>
      <vt:lpstr>Ресурсы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Елена</cp:lastModifiedBy>
  <cp:revision>30</cp:revision>
  <dcterms:created xsi:type="dcterms:W3CDTF">2016-08-22T16:15:38Z</dcterms:created>
  <dcterms:modified xsi:type="dcterms:W3CDTF">2017-03-14T19:31:13Z</dcterms:modified>
</cp:coreProperties>
</file>