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6" r:id="rId3"/>
    <p:sldId id="258" r:id="rId4"/>
    <p:sldId id="259" r:id="rId5"/>
    <p:sldId id="260" r:id="rId6"/>
    <p:sldId id="264" r:id="rId7"/>
    <p:sldId id="272" r:id="rId8"/>
    <p:sldId id="261" r:id="rId9"/>
    <p:sldId id="263" r:id="rId10"/>
    <p:sldId id="262" r:id="rId11"/>
    <p:sldId id="265" r:id="rId12"/>
    <p:sldId id="266" r:id="rId13"/>
    <p:sldId id="267" r:id="rId14"/>
    <p:sldId id="273" r:id="rId15"/>
    <p:sldId id="275" r:id="rId16"/>
    <p:sldId id="268" r:id="rId17"/>
    <p:sldId id="269" r:id="rId18"/>
    <p:sldId id="270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5562-A996-4F2F-A20B-9682968E5337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F64D-2BE6-4225-A54F-8F9145C9EE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4183946"/>
      </p:ext>
    </p:extLst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5562-A996-4F2F-A20B-9682968E5337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F64D-2BE6-4225-A54F-8F9145C9EE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1334048"/>
      </p:ext>
    </p:extLst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5562-A996-4F2F-A20B-9682968E5337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F64D-2BE6-4225-A54F-8F9145C9EE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86219869"/>
      </p:ext>
    </p:extLst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5562-A996-4F2F-A20B-9682968E5337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F64D-2BE6-4225-A54F-8F9145C9EE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2024090"/>
      </p:ext>
    </p:extLst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5562-A996-4F2F-A20B-9682968E5337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F64D-2BE6-4225-A54F-8F9145C9EE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3306045"/>
      </p:ext>
    </p:extLst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5562-A996-4F2F-A20B-9682968E5337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F64D-2BE6-4225-A54F-8F9145C9EE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65174973"/>
      </p:ext>
    </p:extLst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5562-A996-4F2F-A20B-9682968E5337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F64D-2BE6-4225-A54F-8F9145C9EE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86526"/>
      </p:ext>
    </p:extLst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5562-A996-4F2F-A20B-9682968E5337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F64D-2BE6-4225-A54F-8F9145C9EE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56054904"/>
      </p:ext>
    </p:extLst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5562-A996-4F2F-A20B-9682968E5337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F64D-2BE6-4225-A54F-8F9145C9EE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6085885"/>
      </p:ext>
    </p:extLst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5562-A996-4F2F-A20B-9682968E5337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F64D-2BE6-4225-A54F-8F9145C9EE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2943764"/>
      </p:ext>
    </p:extLst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5562-A996-4F2F-A20B-9682968E5337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F64D-2BE6-4225-A54F-8F9145C9EE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7936893"/>
      </p:ext>
    </p:extLst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2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microsoft.com/office/2007/relationships/hdphoto" Target="../media/hdphoto3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14" cstate="email">
            <a:extLst>
              <a:ext uri="{BEBA8EAE-BF5A-486C-A8C5-ECC9F3942E4B}">
                <a14:imgProps xmlns="" xmlns:a14="http://schemas.microsoft.com/office/drawing/2010/main">
                  <a14:imgLayer r:embed="rId1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 rot="16200000">
            <a:off x="1150219" y="-1299044"/>
            <a:ext cx="6843562" cy="944164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 rotWithShape="1">
          <a:blip r:embed="rId16" cstate="email">
            <a:extLst>
              <a:ext uri="{BEBA8EAE-BF5A-486C-A8C5-ECC9F3942E4B}">
                <a14:imgProps xmlns="" xmlns:a14="http://schemas.microsoft.com/office/drawing/2010/main">
                  <a14:imgLayer r:embed="rId17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 rot="20662952">
            <a:off x="8168" y="-62271"/>
            <a:ext cx="3439955" cy="108456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E5562-A996-4F2F-A20B-9682968E5337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8691" y="4943728"/>
            <a:ext cx="2175309" cy="191427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CF64D-2BE6-4225-A54F-8F9145C9EEB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19" cstate="email">
            <a:extLst>
              <a:ext uri="{BEBA8EAE-BF5A-486C-A8C5-ECC9F3942E4B}">
                <a14:imgProps xmlns="" xmlns:a14="http://schemas.microsoft.com/office/drawing/2010/main">
                  <a14:imgLayer r:embed="rId20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9870464">
            <a:off x="950403" y="5679649"/>
            <a:ext cx="508107" cy="58431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19" cstate="email">
            <a:extLst>
              <a:ext uri="{BEBA8EAE-BF5A-486C-A8C5-ECC9F3942E4B}">
                <a14:imgProps xmlns="" xmlns:a14="http://schemas.microsoft.com/office/drawing/2010/main">
                  <a14:imgLayer r:embed="rId20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9870464">
            <a:off x="244067" y="5060944"/>
            <a:ext cx="508107" cy="584311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19" cstate="email">
            <a:extLst>
              <a:ext uri="{BEBA8EAE-BF5A-486C-A8C5-ECC9F3942E4B}">
                <a14:imgProps xmlns="" xmlns:a14="http://schemas.microsoft.com/office/drawing/2010/main">
                  <a14:imgLayer r:embed="rId20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9870464">
            <a:off x="1766731" y="6218108"/>
            <a:ext cx="508107" cy="58431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19" cstate="email">
            <a:extLst>
              <a:ext uri="{BEBA8EAE-BF5A-486C-A8C5-ECC9F3942E4B}">
                <a14:imgProps xmlns="" xmlns:a14="http://schemas.microsoft.com/office/drawing/2010/main">
                  <a14:imgLayer r:embed="rId20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9870464">
            <a:off x="7802290" y="27822"/>
            <a:ext cx="508107" cy="58431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9" cstate="email">
            <a:extLst>
              <a:ext uri="{BEBA8EAE-BF5A-486C-A8C5-ECC9F3942E4B}">
                <a14:imgProps xmlns="" xmlns:a14="http://schemas.microsoft.com/office/drawing/2010/main">
                  <a14:imgLayer r:embed="rId20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9870464">
            <a:off x="8529161" y="533114"/>
            <a:ext cx="508107" cy="5843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34552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ssolv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>Русский язык</a:t>
            </a:r>
            <a:br>
              <a:rPr lang="ru-RU" sz="6600" dirty="0" smtClean="0"/>
            </a:br>
            <a:r>
              <a:rPr lang="ru-RU" sz="6600" dirty="0" smtClean="0"/>
              <a:t>3 класс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1942" y="1317812"/>
            <a:ext cx="6114426" cy="2343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algn="ctr">
              <a:lnSpc>
                <a:spcPct val="90000"/>
              </a:lnSpc>
              <a:spcBef>
                <a:spcPts val="1000"/>
              </a:spcBef>
              <a:defRPr/>
            </a:pPr>
            <a:endParaRPr lang="ru-RU" sz="4800" b="1" dirty="0" smtClean="0"/>
          </a:p>
          <a:p>
            <a:pPr marL="228600" lvl="0" indent="-22860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4800" b="1" dirty="0" smtClean="0"/>
              <a:t>МЕСТОИМЕНИЕ </a:t>
            </a:r>
          </a:p>
          <a:p>
            <a:pPr marL="228600" lvl="0" indent="-22860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4800" b="1" dirty="0" smtClean="0"/>
              <a:t> КАК ЧАСТЬ РЕЧИ</a:t>
            </a:r>
            <a:endParaRPr lang="en-US" sz="4800" b="1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8457" y="1136468"/>
            <a:ext cx="75895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4000" b="1" dirty="0" smtClean="0"/>
              <a:t>В это утро хмурый сад преобразился ,он словно помолодел.</a:t>
            </a:r>
            <a:endParaRPr lang="en-US" sz="4000" b="1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9977" y="992776"/>
            <a:ext cx="646611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6000" b="1" dirty="0" smtClean="0"/>
              <a:t>С ним каши не сваришь.</a:t>
            </a:r>
            <a:endParaRPr lang="en-US" sz="6000" b="1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4663" y="1554480"/>
            <a:ext cx="6518365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4400" b="1" dirty="0" smtClean="0"/>
              <a:t>За твоим языком не поспеешь босиком.</a:t>
            </a:r>
            <a:endParaRPr lang="en-US" sz="4400" b="1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966651"/>
            <a:ext cx="4572000" cy="345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200" b="1" dirty="0" smtClean="0"/>
              <a:t>За твоим языком не поспеешь босиком.</a:t>
            </a:r>
          </a:p>
          <a:p>
            <a:pPr marL="228600" lvl="0" indent="-22860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200" b="1" u="sng" dirty="0" smtClean="0"/>
              <a:t>  Проверка</a:t>
            </a:r>
          </a:p>
          <a:p>
            <a:pPr marL="228600" lvl="0" indent="-22860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200" b="1" dirty="0" smtClean="0"/>
              <a:t>(За) твоим –н.ф. ты, мест., личное,2-е лицо, ед.ч (рода нет т.к это не 3-е лицо)</a:t>
            </a:r>
            <a:endParaRPr lang="en-US" sz="3200" b="1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2960" y="1005841"/>
            <a:ext cx="734132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 </a:t>
            </a:r>
            <a:r>
              <a:rPr lang="ru-RU" sz="2400" b="1" i="1" u="sng" dirty="0" smtClean="0">
                <a:latin typeface="Cambria" pitchFamily="18" charset="0"/>
                <a:cs typeface="Arial" pitchFamily="34" charset="0"/>
              </a:rPr>
              <a:t>Работа с </a:t>
            </a:r>
            <a:r>
              <a:rPr lang="ru-RU" sz="2400" b="1" i="1" u="sng" dirty="0" smtClean="0">
                <a:latin typeface="Cambria" pitchFamily="18" charset="0"/>
                <a:cs typeface="Arial" pitchFamily="34" charset="0"/>
              </a:rPr>
              <a:t>текстом</a:t>
            </a:r>
          </a:p>
          <a:p>
            <a:pPr algn="just"/>
            <a:r>
              <a:rPr lang="ru-RU" sz="2000" b="1" dirty="0" smtClean="0">
                <a:latin typeface="Cambria" pitchFamily="18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Cambria" pitchFamily="18" charset="0"/>
                <a:cs typeface="Arial" pitchFamily="34" charset="0"/>
              </a:rPr>
              <a:t>     </a:t>
            </a:r>
            <a:r>
              <a:rPr lang="ru-RU" sz="2000" dirty="0" smtClean="0"/>
              <a:t> </a:t>
            </a:r>
            <a:r>
              <a:rPr lang="ru-RU" sz="2000" dirty="0" smtClean="0"/>
              <a:t>Было морозно. Я шел по берегу реки. Вдруг послышалось тихое щебетание. По краю проруби, у самой воды, прыгала белогрудая птичка. Она дергала коротким хвостом и заливалась на все лады песней.</a:t>
            </a:r>
          </a:p>
          <a:p>
            <a:pPr algn="just"/>
            <a:r>
              <a:rPr lang="ru-RU" sz="2000" dirty="0" smtClean="0"/>
              <a:t>      Мне захотелось поближе рассмотреть её. Я сделал несколько шагов. Но птица с размаху бросилась в прорубь вниз головой. Она исчезла подо льдом. У меня мелькнула страшная мысль: птичка утопилась. Слезы навернулись мне на глаза.</a:t>
            </a:r>
          </a:p>
          <a:p>
            <a:pPr algn="just"/>
            <a:r>
              <a:rPr lang="ru-RU" sz="2000" dirty="0" smtClean="0"/>
              <a:t>       Я прибежал домой к отцу и рассказал про птицу. Он долго смеялся. Я не понимал, что тут смешного. Отец сказал, что это была оляпка. Она не утонула, а прыгает теперь снова по льду.</a:t>
            </a:r>
            <a:endParaRPr lang="ru-RU" sz="20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2960" y="1005841"/>
            <a:ext cx="734132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       Было морозно</a:t>
            </a:r>
            <a:r>
              <a:rPr lang="ru-RU" sz="2000" b="1" dirty="0" smtClean="0"/>
              <a:t>. Я</a:t>
            </a:r>
            <a:r>
              <a:rPr lang="ru-RU" sz="2000" dirty="0" smtClean="0"/>
              <a:t> шел по берегу реки. Вдруг послышалось тихое щебетание. По краю проруби, у самой воды, прыгала белогрудая птичка. </a:t>
            </a:r>
            <a:r>
              <a:rPr lang="ru-RU" sz="2000" b="1" dirty="0" smtClean="0"/>
              <a:t>Она</a:t>
            </a:r>
            <a:r>
              <a:rPr lang="ru-RU" sz="2000" dirty="0" smtClean="0"/>
              <a:t> дергала коротким хвостом и заливалась на все лады песней.</a:t>
            </a:r>
          </a:p>
          <a:p>
            <a:pPr algn="just"/>
            <a:r>
              <a:rPr lang="ru-RU" sz="2000" b="1" dirty="0" smtClean="0"/>
              <a:t>      Мне</a:t>
            </a:r>
            <a:r>
              <a:rPr lang="ru-RU" sz="2000" dirty="0" smtClean="0"/>
              <a:t> захотелось поближе рассмотреть её. </a:t>
            </a:r>
            <a:r>
              <a:rPr lang="ru-RU" sz="2000" b="1" dirty="0" smtClean="0"/>
              <a:t>Я</a:t>
            </a:r>
            <a:r>
              <a:rPr lang="ru-RU" sz="2000" dirty="0" smtClean="0"/>
              <a:t> сделал несколько шагов. Но птица с размаху бросилась в прорубь вниз головой. </a:t>
            </a:r>
            <a:r>
              <a:rPr lang="ru-RU" sz="2000" b="1" dirty="0" smtClean="0"/>
              <a:t>Она</a:t>
            </a:r>
            <a:r>
              <a:rPr lang="ru-RU" sz="2000" dirty="0" smtClean="0"/>
              <a:t> исчезла подо льдом. У </a:t>
            </a:r>
            <a:r>
              <a:rPr lang="ru-RU" sz="2000" b="1" dirty="0" smtClean="0"/>
              <a:t>меня </a:t>
            </a:r>
            <a:r>
              <a:rPr lang="ru-RU" sz="2000" dirty="0" smtClean="0"/>
              <a:t>мелькнула страшная мысль: птичка утопилась. Слезы навернулись </a:t>
            </a:r>
            <a:r>
              <a:rPr lang="ru-RU" sz="2000" b="1" dirty="0" smtClean="0"/>
              <a:t>мне</a:t>
            </a:r>
            <a:r>
              <a:rPr lang="ru-RU" sz="2000" dirty="0" smtClean="0"/>
              <a:t> на глаза.</a:t>
            </a:r>
          </a:p>
          <a:p>
            <a:pPr algn="just"/>
            <a:r>
              <a:rPr lang="ru-RU" sz="2000" b="1" dirty="0" smtClean="0"/>
              <a:t>       Я </a:t>
            </a:r>
            <a:r>
              <a:rPr lang="ru-RU" sz="2000" dirty="0" smtClean="0"/>
              <a:t>прибежал домой к отцу и рассказал про птицу. </a:t>
            </a:r>
            <a:r>
              <a:rPr lang="ru-RU" sz="2000" b="1" dirty="0" smtClean="0"/>
              <a:t>Он</a:t>
            </a:r>
            <a:r>
              <a:rPr lang="ru-RU" sz="2000" dirty="0" smtClean="0"/>
              <a:t> долго смеялся. </a:t>
            </a:r>
            <a:r>
              <a:rPr lang="ru-RU" sz="2000" b="1" dirty="0" smtClean="0"/>
              <a:t>Я</a:t>
            </a:r>
            <a:r>
              <a:rPr lang="ru-RU" sz="2000" dirty="0" smtClean="0"/>
              <a:t> не понимал, что тут смешного. Отец сказал, что это была оляпка. </a:t>
            </a:r>
            <a:r>
              <a:rPr lang="ru-RU" sz="2000" b="1" dirty="0" smtClean="0"/>
              <a:t>Она</a:t>
            </a:r>
            <a:r>
              <a:rPr lang="ru-RU" sz="2000" dirty="0" smtClean="0"/>
              <a:t> не утонула, а прыгает теперь снова по льду.</a:t>
            </a:r>
            <a:endParaRPr lang="ru-RU" sz="20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99" y="809896"/>
            <a:ext cx="531658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РЕФЛЕКСИЯ </a:t>
            </a:r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r>
              <a:rPr lang="ru-RU" b="1" dirty="0" smtClean="0"/>
              <a:t>Мне все понятно . </a:t>
            </a:r>
            <a:r>
              <a:rPr lang="ru-RU" b="1" u="sng" dirty="0" smtClean="0"/>
              <a:t>Я МОЛОДЕЦ!</a:t>
            </a:r>
          </a:p>
          <a:p>
            <a:endParaRPr lang="ru-RU" b="1" u="sng" dirty="0" smtClean="0"/>
          </a:p>
          <a:p>
            <a:endParaRPr lang="ru-RU" b="1" u="sng" dirty="0" smtClean="0"/>
          </a:p>
          <a:p>
            <a:endParaRPr lang="ru-RU" b="1" u="sng" dirty="0" smtClean="0"/>
          </a:p>
          <a:p>
            <a:r>
              <a:rPr lang="ru-RU" b="1" dirty="0" smtClean="0"/>
              <a:t>У меня не всё получилось, но я старался!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Мне надо быть </a:t>
            </a:r>
            <a:r>
              <a:rPr lang="ru-RU" b="1" u="sng" dirty="0" smtClean="0"/>
              <a:t>ВНИМАТЕЛЬНЕЕ!</a:t>
            </a:r>
            <a:r>
              <a:rPr lang="ru-RU" b="1" dirty="0" smtClean="0"/>
              <a:t> </a:t>
            </a:r>
          </a:p>
          <a:p>
            <a:pPr algn="ctr"/>
            <a:endParaRPr lang="ru-RU" b="1" u="sng" dirty="0" smtClean="0"/>
          </a:p>
          <a:p>
            <a:pPr algn="ctr"/>
            <a:endParaRPr lang="ru-RU" u="sng" dirty="0"/>
          </a:p>
        </p:txBody>
      </p:sp>
      <p:sp>
        <p:nvSpPr>
          <p:cNvPr id="3" name="Улыбающееся лицо 2"/>
          <p:cNvSpPr/>
          <p:nvPr/>
        </p:nvSpPr>
        <p:spPr>
          <a:xfrm>
            <a:off x="979714" y="1881051"/>
            <a:ext cx="744583" cy="796834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1040674" y="3091542"/>
            <a:ext cx="744583" cy="796834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1101634" y="4367349"/>
            <a:ext cx="744583" cy="79683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796834"/>
            <a:ext cx="573459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ДОМАШНЕЕ ЗАДАНИЕ</a:t>
            </a:r>
            <a:endParaRPr lang="ru-RU" sz="2800" b="1" dirty="0" smtClean="0"/>
          </a:p>
          <a:p>
            <a:endParaRPr lang="ru-RU" sz="2800" b="1" dirty="0" smtClean="0"/>
          </a:p>
          <a:p>
            <a:r>
              <a:rPr lang="ru-RU" sz="2800" b="1" u="sng" dirty="0" smtClean="0"/>
              <a:t>1.стр.67 </a:t>
            </a:r>
            <a:r>
              <a:rPr lang="ru-RU" sz="2800" b="1" u="sng" dirty="0" smtClean="0"/>
              <a:t>правило </a:t>
            </a:r>
          </a:p>
          <a:p>
            <a:r>
              <a:rPr lang="ru-RU" sz="2800" b="1" u="sng" dirty="0" smtClean="0"/>
              <a:t>2. стр. 67 </a:t>
            </a:r>
            <a:r>
              <a:rPr lang="ru-RU" sz="2800" b="1" u="sng" dirty="0" smtClean="0"/>
              <a:t>урп.3</a:t>
            </a:r>
          </a:p>
          <a:p>
            <a:r>
              <a:rPr lang="ru-RU" sz="2800" b="1" u="sng" dirty="0" smtClean="0"/>
              <a:t>3. Работа с пословицами</a:t>
            </a:r>
            <a:endParaRPr lang="ru-RU" sz="2800" b="1" u="sng" dirty="0" smtClean="0"/>
          </a:p>
          <a:p>
            <a:endParaRPr lang="ru-RU" sz="2800" b="1" dirty="0" smtClean="0"/>
          </a:p>
          <a:p>
            <a:pPr marL="342900" indent="-342900"/>
            <a:r>
              <a:rPr lang="ru-RU" sz="2800" b="1" i="1" dirty="0" smtClean="0"/>
              <a:t>4</a:t>
            </a:r>
            <a:r>
              <a:rPr lang="ru-RU" sz="2800" b="1" i="1" dirty="0" smtClean="0"/>
              <a:t>.ПРИГОТОВИТЬ </a:t>
            </a:r>
            <a:r>
              <a:rPr lang="ru-RU" sz="2800" b="1" i="1" dirty="0" smtClean="0"/>
              <a:t>СООБЩЕНИЕ:  Дмитрий Алексеевич  Смирнов или Анна Ахматова</a:t>
            </a:r>
          </a:p>
          <a:p>
            <a:pPr marL="342900" indent="-342900" algn="ctr"/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16813" y="1541417"/>
            <a:ext cx="541595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Молодцы!</a:t>
            </a:r>
            <a:endParaRPr lang="ru-RU" sz="80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27862" y="757646"/>
            <a:ext cx="3873137" cy="4500154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err="1" smtClean="0"/>
              <a:t>Дми́трий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Алексе́евич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Смирно́в</a:t>
            </a:r>
            <a:r>
              <a:rPr lang="ru-RU" sz="2800" b="1" dirty="0" smtClean="0"/>
              <a:t> (07 ноября (19 ноября) 1882, Москва — 27 апреля 1944, Рига — выдающийся русский оперный певец, лирико-драматический тенор. </a:t>
            </a:r>
            <a:endParaRPr lang="ru-RU" sz="2800" dirty="0" smtClean="0"/>
          </a:p>
          <a:p>
            <a:endParaRPr lang="ru-RU" dirty="0"/>
          </a:p>
        </p:txBody>
      </p:sp>
      <p:pic>
        <p:nvPicPr>
          <p:cNvPr id="4" name="Рисунок 3" descr="C:\Users\Наташа\Desktop\250px-DASmirnov192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103" y="696412"/>
            <a:ext cx="3204754" cy="39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6300754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2524" y="613954"/>
            <a:ext cx="7886700" cy="554994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На рубеже 16-17 веков в Италии появилась опера – сложный, но в то же время гениальный музыкальный жанр. Он предполагает не просто пение, а ещё и актёрскую игру. Исполнение текстов оперных произведений  требует от певца особой выразительности.</a:t>
            </a:r>
          </a:p>
          <a:p>
            <a:r>
              <a:rPr lang="ru-RU" b="1" dirty="0" err="1" smtClean="0"/>
              <a:t>Те́нор</a:t>
            </a:r>
            <a:r>
              <a:rPr lang="ru-RU" dirty="0" smtClean="0"/>
              <a:t> — это высокий певческий мужской голос. 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7726" y="587829"/>
            <a:ext cx="5460274" cy="5277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«Я пришла сюда, бездельница…» Анна Ахматова</a:t>
            </a:r>
            <a:endParaRPr lang="ru-RU" i="1" dirty="0" smtClean="0"/>
          </a:p>
          <a:p>
            <a:r>
              <a:rPr lang="ru-RU" i="1" dirty="0" smtClean="0"/>
              <a:t>Я пришла сюда, бездельница,</a:t>
            </a:r>
            <a:br>
              <a:rPr lang="ru-RU" i="1" dirty="0" smtClean="0"/>
            </a:br>
            <a:r>
              <a:rPr lang="ru-RU" i="1" dirty="0" smtClean="0"/>
              <a:t>Все равно мне, где скучать!</a:t>
            </a:r>
            <a:br>
              <a:rPr lang="ru-RU" i="1" dirty="0" smtClean="0"/>
            </a:br>
            <a:r>
              <a:rPr lang="ru-RU" i="1" dirty="0" smtClean="0"/>
              <a:t>На пригорке дремлет мельница.</a:t>
            </a:r>
            <a:br>
              <a:rPr lang="ru-RU" i="1" dirty="0" smtClean="0"/>
            </a:br>
            <a:r>
              <a:rPr lang="ru-RU" i="1" dirty="0" smtClean="0"/>
              <a:t>Годы можно здесь молчать.</a:t>
            </a:r>
          </a:p>
          <a:p>
            <a:r>
              <a:rPr lang="ru-RU" i="1" dirty="0" smtClean="0"/>
              <a:t>Над засохшей повиликою</a:t>
            </a:r>
            <a:br>
              <a:rPr lang="ru-RU" i="1" dirty="0" smtClean="0"/>
            </a:br>
            <a:r>
              <a:rPr lang="ru-RU" i="1" dirty="0" smtClean="0"/>
              <a:t>Мягко плавает пчела;</a:t>
            </a:r>
            <a:br>
              <a:rPr lang="ru-RU" i="1" dirty="0" smtClean="0"/>
            </a:br>
            <a:r>
              <a:rPr lang="ru-RU" i="1" dirty="0" smtClean="0"/>
              <a:t>У пруда русалку </a:t>
            </a:r>
            <a:r>
              <a:rPr lang="ru-RU" i="1" dirty="0" err="1" smtClean="0"/>
              <a:t>кликаю</a:t>
            </a:r>
            <a:r>
              <a:rPr lang="ru-RU" i="1" dirty="0" smtClean="0"/>
              <a:t>,</a:t>
            </a:r>
            <a:br>
              <a:rPr lang="ru-RU" i="1" dirty="0" smtClean="0"/>
            </a:br>
            <a:r>
              <a:rPr lang="ru-RU" i="1" dirty="0" smtClean="0"/>
              <a:t>А русалка умерла.</a:t>
            </a:r>
          </a:p>
          <a:p>
            <a:r>
              <a:rPr lang="ru-RU" i="1" dirty="0" smtClean="0"/>
              <a:t>Затянулся ржавой тиною</a:t>
            </a:r>
            <a:br>
              <a:rPr lang="ru-RU" i="1" dirty="0" smtClean="0"/>
            </a:br>
            <a:r>
              <a:rPr lang="ru-RU" i="1" dirty="0" smtClean="0"/>
              <a:t>Пруд широкий, обмелел,</a:t>
            </a:r>
            <a:br>
              <a:rPr lang="ru-RU" i="1" dirty="0" smtClean="0"/>
            </a:br>
            <a:r>
              <a:rPr lang="ru-RU" b="1" i="1" u="sng" dirty="0" smtClean="0"/>
              <a:t>Над трепещущей осиною</a:t>
            </a:r>
            <a:br>
              <a:rPr lang="ru-RU" b="1" i="1" u="sng" dirty="0" smtClean="0"/>
            </a:br>
            <a:r>
              <a:rPr lang="ru-RU" b="1" i="1" u="sng" dirty="0" smtClean="0"/>
              <a:t>Легкий месяц заблестел.</a:t>
            </a:r>
          </a:p>
          <a:p>
            <a:r>
              <a:rPr lang="ru-RU" i="1" dirty="0" smtClean="0"/>
              <a:t>Замечаю все как новое.</a:t>
            </a:r>
            <a:br>
              <a:rPr lang="ru-RU" i="1" dirty="0" smtClean="0"/>
            </a:br>
            <a:r>
              <a:rPr lang="ru-RU" i="1" dirty="0" smtClean="0"/>
              <a:t>Влажно пахнут тополя.</a:t>
            </a:r>
            <a:br>
              <a:rPr lang="ru-RU" i="1" dirty="0" smtClean="0"/>
            </a:br>
            <a:r>
              <a:rPr lang="ru-RU" i="1" dirty="0" smtClean="0"/>
              <a:t>Я молчу. Молчу, готовая</a:t>
            </a:r>
            <a:br>
              <a:rPr lang="ru-RU" i="1" dirty="0" smtClean="0"/>
            </a:br>
            <a:r>
              <a:rPr lang="ru-RU" i="1" dirty="0" smtClean="0"/>
              <a:t>Снова стать тобой, земля. (23 февраля 1911)</a:t>
            </a:r>
            <a:endParaRPr lang="ru-RU" i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23806" y="888275"/>
            <a:ext cx="408867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Одна из самых ярких, самобытных и талантливых поэтесс Серебряного века Анна Горенко, более известная своим почитателям как Ахматова, прожила длинную и насыщенную трагическими событиями жизнь. Эта гордая и одновременно хрупкая женщина была свидетельницей двух революций и двух мировых войн. </a:t>
            </a:r>
            <a:endParaRPr lang="ru-RU" sz="2000" b="1" dirty="0"/>
          </a:p>
        </p:txBody>
      </p:sp>
      <p:pic>
        <p:nvPicPr>
          <p:cNvPr id="1026" name="Picture 2" descr="http://antiquehistory.ru/attachments/Image/edda5466b1f2.jpg?template=gener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8352" y="973183"/>
            <a:ext cx="2762250" cy="42862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8274" y="1489167"/>
            <a:ext cx="59697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/>
              <a:t>Над трепещущей осиною</a:t>
            </a:r>
            <a:br>
              <a:rPr lang="ru-RU" sz="3200" b="1" i="1" dirty="0" smtClean="0"/>
            </a:br>
            <a:r>
              <a:rPr lang="ru-RU" sz="3200" b="1" i="1" dirty="0" smtClean="0"/>
              <a:t>Легкий месяц заблестел.</a:t>
            </a:r>
            <a:endParaRPr lang="ru-RU" sz="32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6651" y="1123404"/>
            <a:ext cx="71584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Предлоги со словами, словарное слово  ОСИНА,МЕСЯЦ, </a:t>
            </a:r>
            <a:r>
              <a:rPr lang="ru-RU" sz="2800" b="1" i="1" dirty="0" err="1" smtClean="0"/>
              <a:t>ЧУ-ЩУ,парная</a:t>
            </a:r>
            <a:r>
              <a:rPr lang="ru-RU" sz="2800" b="1" i="1" dirty="0" smtClean="0"/>
              <a:t> согласная в слове </a:t>
            </a:r>
            <a:r>
              <a:rPr lang="ru-RU" sz="2800" b="1" dirty="0" err="1" smtClean="0"/>
              <a:t>ЛЕГКИЙ,приставка</a:t>
            </a:r>
            <a:r>
              <a:rPr lang="ru-RU" sz="2800" b="1" dirty="0" smtClean="0"/>
              <a:t> ЗА, безударная Е в слове БЛЕСК</a:t>
            </a:r>
            <a:endParaRPr lang="ru-RU" sz="2800" i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>
          <a:xfrm>
            <a:off x="602524" y="613954"/>
            <a:ext cx="7886700" cy="5549946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СЛОВАРНАЯ РАБОТА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>
          <a:xfrm>
            <a:off x="602524" y="613954"/>
            <a:ext cx="7886700" cy="5549946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СЛОВАРНАЯ РАБОТА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гурец, п</a:t>
            </a: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</a:t>
            </a: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дор, </a:t>
            </a:r>
            <a:r>
              <a:rPr kumimoji="0" lang="ru-RU" sz="28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</a:t>
            </a: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</a:t>
            </a:r>
            <a:r>
              <a:rPr kumimoji="0" lang="ru-RU" sz="28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мон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</a:t>
            </a:r>
            <a:r>
              <a:rPr lang="ru-RU" sz="2800" b="1" u="sng" dirty="0" err="1" smtClean="0"/>
              <a:t>а</a:t>
            </a:r>
            <a:r>
              <a:rPr lang="ru-RU" sz="2800" b="1" dirty="0" err="1" smtClean="0"/>
              <a:t>тон</a:t>
            </a:r>
            <a:r>
              <a:rPr lang="ru-RU" sz="2800" b="1" dirty="0" smtClean="0"/>
              <a:t>, </a:t>
            </a:r>
            <a:r>
              <a:rPr lang="ru-RU" sz="2800" b="1" u="sng" dirty="0" err="1" smtClean="0"/>
              <a:t>а</a:t>
            </a:r>
            <a:r>
              <a:rPr lang="ru-RU" sz="2800" b="1" dirty="0" err="1" smtClean="0"/>
              <a:t>п</a:t>
            </a:r>
            <a:r>
              <a:rPr lang="ru-RU" sz="2800" b="1" u="sng" dirty="0" err="1" smtClean="0"/>
              <a:t>е</a:t>
            </a:r>
            <a:r>
              <a:rPr lang="ru-RU" sz="2800" b="1" dirty="0" err="1" smtClean="0"/>
              <a:t>льсин,см</a:t>
            </a:r>
            <a:r>
              <a:rPr lang="ru-RU" sz="2800" b="1" u="sng" dirty="0" err="1" smtClean="0"/>
              <a:t>о</a:t>
            </a:r>
            <a:r>
              <a:rPr lang="ru-RU" sz="2800" b="1" dirty="0" err="1" smtClean="0"/>
              <a:t>родина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New Roman/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атовое стекло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518</Words>
  <Application>Microsoft Office PowerPoint</Application>
  <PresentationFormat>Экран (4:3)</PresentationFormat>
  <Paragraphs>62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    Русский язык 3 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Артём Кулаков</dc:creator>
  <cp:lastModifiedBy>кабинет 14</cp:lastModifiedBy>
  <cp:revision>20</cp:revision>
  <dcterms:created xsi:type="dcterms:W3CDTF">2014-07-11T18:25:23Z</dcterms:created>
  <dcterms:modified xsi:type="dcterms:W3CDTF">2017-02-05T08:34:31Z</dcterms:modified>
</cp:coreProperties>
</file>