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615"/>
    <a:srgbClr val="862C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3B1615"/>
                </a:solidFill>
                <a:latin typeface="Bookman Old Style" pitchFamily="18" charset="0"/>
              </a:rPr>
              <a:t>ХУДОЖЕСТВЕННАЯ ОБРАБОТКА    </a:t>
            </a:r>
            <a:br>
              <a:rPr lang="ru-RU" sz="3200" b="1" dirty="0" smtClean="0">
                <a:solidFill>
                  <a:srgbClr val="3B1615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3B1615"/>
                </a:solidFill>
                <a:latin typeface="Bookman Old Style" pitchFamily="18" charset="0"/>
              </a:rPr>
              <a:t>     ИЗДЕЛИЙ ИЗ ДРЕВЕСИНЫ</a:t>
            </a:r>
            <a:endParaRPr lang="ru-RU" sz="3200" b="1" dirty="0">
              <a:solidFill>
                <a:srgbClr val="3B1615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941168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Автор презентации учитель ИЗО и технологии 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МКОУ «СОШ а. Верхний Учкулан»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Салпагарова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Людмила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Казиевна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2021г.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160322205820e0bd498606ba9b34a0098062a88c67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852936"/>
            <a:ext cx="2859543" cy="20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177281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Для ручной художественной резьбы применяются стамески: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плоские прямые;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желобчатые;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клюкарзы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уголки;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церазики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плоские косяки. </a:t>
            </a: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Грубые работы по дереву выполняются долотом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48478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Инструкция по технике безопасности </a:t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при художественной обработке изделий из древесины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4888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3713" algn="l"/>
              </a:tabLst>
            </a:pPr>
            <a:r>
              <a:rPr lang="ru-RU" sz="20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Не держите левую руку вблизи режущего инструмента.</a:t>
            </a:r>
            <a:endParaRPr lang="ru-RU" sz="20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3713" algn="l"/>
              </a:tabLst>
            </a:pPr>
            <a:r>
              <a:rPr lang="ru-RU" sz="20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Не прилагайте больших усилий при резании.</a:t>
            </a:r>
            <a:endParaRPr lang="ru-RU" sz="20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3713" algn="l"/>
              </a:tabLst>
            </a:pPr>
            <a:r>
              <a:rPr lang="ru-RU" sz="20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При необходимости удара по ручке стамеску держите в левой руке, а киянку в правой руке.</a:t>
            </a:r>
            <a:endParaRPr lang="ru-RU" sz="20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3713" algn="l"/>
              </a:tabLst>
            </a:pPr>
            <a:r>
              <a:rPr lang="ru-RU" sz="20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Храните стамески в специальных ящиках.</a:t>
            </a:r>
            <a:endParaRPr lang="ru-RU" sz="20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optim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21088"/>
            <a:ext cx="3707904" cy="23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</a:pPr>
            <a:r>
              <a:rPr lang="ru-RU" sz="2400" b="1" i="1" dirty="0" smtClean="0">
                <a:solidFill>
                  <a:srgbClr val="3B1615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Практическая работа.</a:t>
            </a:r>
            <a:br>
              <a:rPr lang="ru-RU" sz="2400" b="1" i="1" dirty="0" smtClean="0">
                <a:solidFill>
                  <a:srgbClr val="3B1615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3488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  <a:tabLst>
                <a:tab pos="490538" algn="l"/>
              </a:tabLst>
            </a:pPr>
            <a:r>
              <a:rPr lang="ru-RU" sz="24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Последовательность выполнения работы:</a:t>
            </a:r>
            <a:endParaRPr lang="ru-RU" sz="24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0538" algn="l"/>
              </a:tabLst>
            </a:pPr>
            <a:r>
              <a:rPr lang="ru-RU" sz="24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Нанесите рисунок на заготовку.</a:t>
            </a:r>
            <a:endParaRPr lang="ru-RU" sz="24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0538" algn="l"/>
              </a:tabLst>
            </a:pPr>
            <a:r>
              <a:rPr lang="ru-RU" sz="24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Закрепите заготовку на верстаке.</a:t>
            </a:r>
            <a:endParaRPr lang="ru-RU" sz="24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0538" algn="l"/>
              </a:tabLst>
            </a:pPr>
            <a:r>
              <a:rPr lang="ru-RU" sz="24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Подберите инструменты.</a:t>
            </a:r>
            <a:endParaRPr lang="ru-RU" sz="24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0538" algn="l"/>
              </a:tabLst>
            </a:pPr>
            <a:r>
              <a:rPr lang="ru-RU" sz="24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Выполните резьбу.</a:t>
            </a:r>
            <a:endParaRPr lang="ru-RU" sz="2400" dirty="0" smtClean="0">
              <a:solidFill>
                <a:srgbClr val="3B1615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Рисунок 4" descr="06195781329328560996aeee8dc60f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6" name="Рисунок 5" descr="og_og_1532586198262314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8410540" cy="44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1. Узор, построенный на чередовании в определенном порядке изображений, его составляющих. </a:t>
            </a:r>
            <a:endParaRPr lang="ru-RU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1505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Вопросы:</a:t>
            </a:r>
            <a:endParaRPr lang="ru-RU" sz="2000" b="1" dirty="0">
              <a:solidFill>
                <a:srgbClr val="3B1615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132856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Орнамент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529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2. Резьба, выполненная отдельно от изделия и наклеенная на его поверхность называется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1409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накладная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8610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dirty="0" smtClean="0">
                <a:latin typeface="Bookman Old Style" pitchFamily="18" charset="0"/>
              </a:rPr>
              <a:t>. Резьба, которая является наиболее простой и выполняется лобзиком? 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14908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Прорезная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79715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4. Для ручной художественной резьбы применяются стамески: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15719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плоские прямые, желобчатые, </a:t>
            </a:r>
            <a:r>
              <a:rPr lang="ru-RU" dirty="0" err="1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клюкарзы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, уголки, </a:t>
            </a:r>
            <a:r>
              <a:rPr lang="ru-RU" dirty="0" err="1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церазики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, плоские косяки. 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sz="4000" dirty="0" smtClean="0">
                <a:solidFill>
                  <a:srgbClr val="3B1615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 Спасибо! Творческих успехов!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60322205820e0bd498606ba9b34a0098062a88c67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04864"/>
            <a:ext cx="5904656" cy="419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B1615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3B1615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3B1615"/>
                </a:solidFill>
                <a:latin typeface="Bookman Old Style" pitchFamily="18" charset="0"/>
              </a:rPr>
              <a:t>Цель урока: </a:t>
            </a:r>
            <a:r>
              <a:rPr lang="ru-RU" sz="3100" dirty="0" smtClean="0">
                <a:solidFill>
                  <a:srgbClr val="3B1615"/>
                </a:solidFill>
                <a:latin typeface="Bookman Old Style" pitchFamily="18" charset="0"/>
              </a:rPr>
              <a:t>ознакомить учащихся с видами художественной обработки древесины; научить приемам выполнения простейших видов резьбы.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>С древних времен человек украшал жилище и его интерьер деревянными изделиями с художественной резьбой, изготавливал резную посуду, игрушки и другие предметы быта.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ttps://14.img.avito.st/1280x960/142457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952328" cy="1660685"/>
          </a:xfrm>
          <a:prstGeom prst="rect">
            <a:avLst/>
          </a:prstGeom>
          <a:noFill/>
        </p:spPr>
      </p:pic>
      <p:pic>
        <p:nvPicPr>
          <p:cNvPr id="11" name="Picture 2" descr="https://images.ru.prom.st/472791525_w640_h640_tajskij-stil-inter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81128"/>
            <a:ext cx="3024336" cy="1781523"/>
          </a:xfrm>
          <a:prstGeom prst="rect">
            <a:avLst/>
          </a:prstGeom>
          <a:noFill/>
        </p:spPr>
      </p:pic>
      <p:pic>
        <p:nvPicPr>
          <p:cNvPr id="12" name="Picture 4" descr="http://deky.ru/media/iblock/a2e/bear_samovar_1500_3.jpg"/>
          <p:cNvPicPr>
            <a:picLocks noChangeAspect="1" noChangeArrowheads="1"/>
          </p:cNvPicPr>
          <p:nvPr/>
        </p:nvPicPr>
        <p:blipFill>
          <a:blip r:embed="rId5" cstate="print"/>
          <a:srcRect l="26380" t="11724" r="27700" b="8811"/>
          <a:stretch>
            <a:fillRect/>
          </a:stretch>
        </p:blipFill>
        <p:spPr bwMode="auto">
          <a:xfrm>
            <a:off x="251520" y="2564904"/>
            <a:ext cx="2732845" cy="3690900"/>
          </a:xfrm>
          <a:prstGeom prst="rect">
            <a:avLst/>
          </a:prstGeom>
          <a:noFill/>
        </p:spPr>
      </p:pic>
      <p:pic>
        <p:nvPicPr>
          <p:cNvPr id="13" name="Picture 6" descr="https://cs2.livemaster.ru/storage/fc/28/aacd43da417108adeb48754d92f9--dlya-doma-i-interera-reznaya-shkatulka-iz-dereva-pestrus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708920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1" dirty="0" smtClean="0">
                <a:latin typeface="Bookman Old Style" pitchFamily="18" charset="0"/>
              </a:rPr>
              <a:t>Художественная резьба </a:t>
            </a:r>
            <a:r>
              <a:rPr lang="ru-RU" sz="2200" dirty="0" smtClean="0">
                <a:latin typeface="Bookman Old Style" pitchFamily="18" charset="0"/>
              </a:rPr>
              <a:t>связана непосредственно с понятием «орнамент».</a:t>
            </a:r>
            <a:r>
              <a:rPr lang="ru-RU" sz="2200" b="1" dirty="0" smtClean="0">
                <a:latin typeface="Bookman Old Style" pitchFamily="18" charset="0"/>
              </a:rPr>
              <a:t> </a:t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>♦ </a:t>
            </a:r>
            <a:r>
              <a:rPr lang="ru-RU" sz="2200" b="1" i="1" dirty="0" smtClean="0">
                <a:latin typeface="Bookman Old Style" pitchFamily="18" charset="0"/>
              </a:rPr>
              <a:t>Орнамент</a:t>
            </a:r>
            <a:r>
              <a:rPr lang="ru-RU" sz="2200" dirty="0" smtClean="0">
                <a:latin typeface="Bookman Old Style" pitchFamily="18" charset="0"/>
              </a:rPr>
              <a:t> - узор, построенный на чередовании в определенном порядке изображений, его составляющих. Он может состоять из геометрических фигур, листьев, плодов, птиц и зверей.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81e24fa9eb0ef74ca3198e690ac72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645024"/>
            <a:ext cx="5472608" cy="278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849417" cy="2664296"/>
          </a:xfrm>
          <a:prstGeom prst="rect">
            <a:avLst/>
          </a:prstGeom>
        </p:spPr>
      </p:pic>
      <p:pic>
        <p:nvPicPr>
          <p:cNvPr id="9" name="Содержимое 4" descr="1920x1200_449580_[www.ArtFile.ru]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4188402" cy="2617751"/>
          </a:xfrm>
        </p:spPr>
      </p:pic>
      <p:pic>
        <p:nvPicPr>
          <p:cNvPr id="10" name="Рисунок 9" descr="436e2257216564c8e7d3eee700bda0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268760"/>
            <a:ext cx="5760640" cy="268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Особое место в художественной обработке древесины получила ручная резьба, разновидностями которой является:</a:t>
            </a:r>
          </a:p>
          <a:p>
            <a:pPr lvl="0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плосковыемчатая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геометрическая;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контурная;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прорезная.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Плосковыемчатая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резьба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характерна тем, что на плоской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поверхности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вырезают углубления различной формы, ее разновидностью является геометрическая резьба.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agrellcarving.com/wp-content/uploads/2016/05/AAC-Panels-Baroque-Acanthus-Scroll-Appliques-Agrell-woodcarvingDSCN0210-copy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657437" cy="3201988"/>
          </a:xfrm>
          <a:prstGeom prst="rect">
            <a:avLst/>
          </a:prstGeom>
          <a:noFill/>
        </p:spPr>
      </p:pic>
      <p:pic>
        <p:nvPicPr>
          <p:cNvPr id="6" name="Рисунок 5" descr="1014474_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3456384" cy="196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Bookman Old Style" pitchFamily="18" charset="0"/>
              </a:rPr>
              <a:t/>
            </a:r>
            <a:br>
              <a:rPr lang="ru-RU" sz="2700" b="1" i="1" dirty="0" smtClean="0">
                <a:latin typeface="Bookman Old Style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Контурная резьба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применяется в основном для изображения фигур (птиц, животных, листьев, цветов и др.).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https://proekt-sam.ru/wp-content/uploads/kontu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98" y="2780928"/>
            <a:ext cx="3469178" cy="3384376"/>
          </a:xfrm>
          <a:prstGeom prst="rect">
            <a:avLst/>
          </a:prstGeom>
          <a:noFill/>
        </p:spPr>
      </p:pic>
      <p:pic>
        <p:nvPicPr>
          <p:cNvPr id="7" name="Picture 2" descr="Источник фото: pinteres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80928"/>
            <a:ext cx="3526717" cy="351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897"/>
            <a:ext cx="9171862" cy="687889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3B1615"/>
                </a:solidFill>
                <a:latin typeface="Bookman Old Style" pitchFamily="18" charset="0"/>
              </a:rPr>
              <a:t>Прорезная резьба</a:t>
            </a:r>
            <a:r>
              <a:rPr lang="ru-RU" sz="1800" dirty="0" smtClean="0">
                <a:solidFill>
                  <a:srgbClr val="3B1615"/>
                </a:solidFill>
                <a:latin typeface="Bookman Old Style" pitchFamily="18" charset="0"/>
              </a:rPr>
              <a:t> является наиболее простой и выполняется лобзиком, применяется при изготовлении дверей, буфетов, ширм и др., для украшения мебели. Прорезная резьба с рельефным рисунком называется </a:t>
            </a:r>
            <a:r>
              <a:rPr lang="ru-RU" sz="1800" b="1" i="1" dirty="0" smtClean="0">
                <a:solidFill>
                  <a:srgbClr val="3B1615"/>
                </a:solidFill>
                <a:latin typeface="Bookman Old Style" pitchFamily="18" charset="0"/>
              </a:rPr>
              <a:t>ажурной </a:t>
            </a:r>
            <a:r>
              <a:rPr lang="ru-RU" sz="1800" dirty="0" smtClean="0">
                <a:solidFill>
                  <a:srgbClr val="3B1615"/>
                </a:solidFill>
                <a:latin typeface="Bookman Old Style" pitchFamily="18" charset="0"/>
              </a:rPr>
              <a:t>и используется для украшения мебели в стиле барокко и рококо.</a:t>
            </a:r>
          </a:p>
          <a:p>
            <a:r>
              <a:rPr lang="ru-RU" sz="1800" dirty="0" smtClean="0">
                <a:solidFill>
                  <a:srgbClr val="3B1615"/>
                </a:solidFill>
                <a:latin typeface="Bookman Old Style" pitchFamily="18" charset="0"/>
              </a:rPr>
              <a:t>Прорезная резьба, приклеенная к деревянной основе, </a:t>
            </a:r>
            <a:r>
              <a:rPr lang="ru-RU" sz="1800" dirty="0" smtClean="0">
                <a:solidFill>
                  <a:srgbClr val="3B1615"/>
                </a:solidFill>
                <a:latin typeface="Bookman Old Style" pitchFamily="18" charset="0"/>
              </a:rPr>
              <a:t>называется </a:t>
            </a:r>
            <a:r>
              <a:rPr lang="ru-RU" sz="1800" i="1" dirty="0" smtClean="0">
                <a:solidFill>
                  <a:srgbClr val="3B1615"/>
                </a:solidFill>
                <a:latin typeface="Bookman Old Style" pitchFamily="18" charset="0"/>
              </a:rPr>
              <a:t>накладной.</a:t>
            </a:r>
            <a:endParaRPr lang="ru-RU" sz="1800" dirty="0" smtClean="0">
              <a:solidFill>
                <a:srgbClr val="3B1615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c27074d3fe9dee0d973a7fa063a8c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3258905" cy="1831437"/>
          </a:xfrm>
          <a:prstGeom prst="rect">
            <a:avLst/>
          </a:prstGeom>
        </p:spPr>
      </p:pic>
      <p:pic>
        <p:nvPicPr>
          <p:cNvPr id="7" name="Рисунок 6" descr="b5e2797cf22a47c3063000db8d2d03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56992"/>
            <a:ext cx="4968552" cy="30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237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 Цель урока: ознакомить учащихся с видами художественной обработки древесины; научить приемам выполнения простейших видов резьбы. </vt:lpstr>
      <vt:lpstr>      С древних времен человек украшал жилище и его интерьер деревянными изделиями с художественной резьбой, изготавливал резную посуду, игрушки и другие предметы быта.    </vt:lpstr>
      <vt:lpstr>   Художественная резьба связана непосредственно с понятием «орнамент».  ♦ Орнамент - узор, построенный на чередовании в определенном порядке изображений, его составляющих. Он может состоять из геометрических фигур, листьев, плодов, птиц и зверей.  </vt:lpstr>
      <vt:lpstr>Слайд 5</vt:lpstr>
      <vt:lpstr>Слайд 6</vt:lpstr>
      <vt:lpstr>   Плосковыемчатая резьба характерна тем, что на плоской поверхности вырезают углубления различной формы, ее разновидностью является геометрическая резьба. </vt:lpstr>
      <vt:lpstr>  Контурная резьба применяется в основном для изображения фигур (птиц, животных, листьев, цветов и др.).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23</cp:revision>
  <dcterms:created xsi:type="dcterms:W3CDTF">2021-05-29T16:55:24Z</dcterms:created>
  <dcterms:modified xsi:type="dcterms:W3CDTF">2021-05-29T21:25:04Z</dcterms:modified>
</cp:coreProperties>
</file>