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2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Md" panose="02000603050000020003" pitchFamily="50" charset="0"/>
      <p:regular r:id="rId20"/>
    </p:embeddedFont>
    <p:embeddedFont>
      <p:font typeface="Twinkl" panose="02000000000000000000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9C"/>
    <a:srgbClr val="90C8E5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71F35-0FE9-4E5B-A39D-EF53CED2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842415"/>
            <a:ext cx="8220075" cy="994306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Long straight lines represent        in a circuit diagram.</a:t>
            </a:r>
            <a:endParaRPr lang="en-GB" dirty="0"/>
          </a:p>
        </p:txBody>
      </p:sp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4A6A31-9D51-4579-A6B5-3DED0B03110B}"/>
              </a:ext>
            </a:extLst>
          </p:cNvPr>
          <p:cNvSpPr/>
          <p:nvPr/>
        </p:nvSpPr>
        <p:spPr>
          <a:xfrm>
            <a:off x="7551490" y="5654058"/>
            <a:ext cx="1057013" cy="637720"/>
          </a:xfrm>
          <a:prstGeom prst="rightArrow">
            <a:avLst/>
          </a:prstGeom>
          <a:solidFill>
            <a:srgbClr val="00649C"/>
          </a:solidFill>
          <a:ln w="28575">
            <a:solidFill>
              <a:srgbClr val="90C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8BC097-333C-4C8D-B759-14C07188EBC0}"/>
              </a:ext>
            </a:extLst>
          </p:cNvPr>
          <p:cNvCxnSpPr/>
          <p:nvPr/>
        </p:nvCxnSpPr>
        <p:spPr>
          <a:xfrm>
            <a:off x="4773336" y="1400961"/>
            <a:ext cx="7466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Question A">
            <a:extLst>
              <a:ext uri="{FF2B5EF4-FFF2-40B4-BE49-F238E27FC236}">
                <a16:creationId xmlns:a16="http://schemas.microsoft.com/office/drawing/2014/main" id="{94DDB479-7C13-4A60-972C-214E650AB0ED}"/>
              </a:ext>
            </a:extLst>
          </p:cNvPr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Wires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513295-D089-427E-91F1-F1A24DA1B3B8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A</a:t>
            </a:r>
          </a:p>
        </p:txBody>
      </p:sp>
      <p:sp>
        <p:nvSpPr>
          <p:cNvPr id="13" name="Question B">
            <a:extLst>
              <a:ext uri="{FF2B5EF4-FFF2-40B4-BE49-F238E27FC236}">
                <a16:creationId xmlns:a16="http://schemas.microsoft.com/office/drawing/2014/main" id="{402843B4-38D6-44D8-8D7E-F0DE8D00CB37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Ammeters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726222-1FC4-4D9C-AF54-7B221B43AFCF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B</a:t>
            </a:r>
          </a:p>
        </p:txBody>
      </p:sp>
      <p:sp>
        <p:nvSpPr>
          <p:cNvPr id="15" name="Question C">
            <a:extLst>
              <a:ext uri="{FF2B5EF4-FFF2-40B4-BE49-F238E27FC236}">
                <a16:creationId xmlns:a16="http://schemas.microsoft.com/office/drawing/2014/main" id="{D8905C0A-1EE8-41C9-9246-0A1B690FEC99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Motors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52B19F-5570-46DE-A50C-06707029ABA3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318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71F35-0FE9-4E5B-A39D-EF53CED2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842415"/>
            <a:ext cx="8220075" cy="994306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A long line with a short line represents a         in a circuit diagram.</a:t>
            </a:r>
            <a:endParaRPr lang="en-GB" dirty="0"/>
          </a:p>
        </p:txBody>
      </p:sp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4A6A31-9D51-4579-A6B5-3DED0B03110B}"/>
              </a:ext>
            </a:extLst>
          </p:cNvPr>
          <p:cNvSpPr/>
          <p:nvPr/>
        </p:nvSpPr>
        <p:spPr>
          <a:xfrm>
            <a:off x="7551490" y="5654058"/>
            <a:ext cx="1057013" cy="637720"/>
          </a:xfrm>
          <a:prstGeom prst="rightArrow">
            <a:avLst/>
          </a:prstGeom>
          <a:solidFill>
            <a:srgbClr val="00649C"/>
          </a:solidFill>
          <a:ln w="28575">
            <a:solidFill>
              <a:srgbClr val="90C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8BC097-333C-4C8D-B759-14C07188EBC0}"/>
              </a:ext>
            </a:extLst>
          </p:cNvPr>
          <p:cNvCxnSpPr/>
          <p:nvPr/>
        </p:nvCxnSpPr>
        <p:spPr>
          <a:xfrm>
            <a:off x="6804870" y="1249960"/>
            <a:ext cx="7466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Question A">
            <a:extLst>
              <a:ext uri="{FF2B5EF4-FFF2-40B4-BE49-F238E27FC236}">
                <a16:creationId xmlns:a16="http://schemas.microsoft.com/office/drawing/2014/main" id="{94DDB479-7C13-4A60-972C-214E650AB0ED}"/>
              </a:ext>
            </a:extLst>
          </p:cNvPr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Battery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513295-D089-427E-91F1-F1A24DA1B3B8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A</a:t>
            </a:r>
          </a:p>
        </p:txBody>
      </p:sp>
      <p:sp>
        <p:nvSpPr>
          <p:cNvPr id="13" name="Question B">
            <a:extLst>
              <a:ext uri="{FF2B5EF4-FFF2-40B4-BE49-F238E27FC236}">
                <a16:creationId xmlns:a16="http://schemas.microsoft.com/office/drawing/2014/main" id="{402843B4-38D6-44D8-8D7E-F0DE8D00CB37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Motor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726222-1FC4-4D9C-AF54-7B221B43AFCF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B</a:t>
            </a:r>
          </a:p>
        </p:txBody>
      </p:sp>
      <p:sp>
        <p:nvSpPr>
          <p:cNvPr id="15" name="Question C">
            <a:extLst>
              <a:ext uri="{FF2B5EF4-FFF2-40B4-BE49-F238E27FC236}">
                <a16:creationId xmlns:a16="http://schemas.microsoft.com/office/drawing/2014/main" id="{D8905C0A-1EE8-41C9-9246-0A1B690FEC99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Ammeter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52B19F-5570-46DE-A50C-06707029ABA3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378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862B-0D66-4D5B-B5B3-937D5647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822844"/>
            <a:ext cx="8220075" cy="994306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  <a:latin typeface="+mn-lt"/>
              </a:rPr>
              <a:t>When the switch is closed in a simple series circuit, why does the bulb light? </a:t>
            </a:r>
            <a:br>
              <a:rPr lang="en-GB" dirty="0">
                <a:latin typeface="Sassoon Infant Md" panose="02000603050000020003" pitchFamily="50" charset="0"/>
              </a:rPr>
            </a:br>
            <a:endParaRPr lang="en-GB" dirty="0"/>
          </a:p>
        </p:txBody>
      </p:sp>
      <p:sp>
        <p:nvSpPr>
          <p:cNvPr id="19" name="Question A">
            <a:extLst>
              <a:ext uri="{FF2B5EF4-FFF2-40B4-BE49-F238E27FC236}">
                <a16:creationId xmlns:a16="http://schemas.microsoft.com/office/drawing/2014/main" id="{B14B099B-CEA3-469D-8E42-079A434A1F36}"/>
              </a:ext>
            </a:extLst>
          </p:cNvPr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switch produces electricity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BE47E7-777B-45E9-8C0C-16D397364A7E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A</a:t>
            </a:r>
          </a:p>
        </p:txBody>
      </p:sp>
      <p:sp>
        <p:nvSpPr>
          <p:cNvPr id="22" name="Question B">
            <a:extLst>
              <a:ext uri="{FF2B5EF4-FFF2-40B4-BE49-F238E27FC236}">
                <a16:creationId xmlns:a16="http://schemas.microsoft.com/office/drawing/2014/main" id="{4BAAF28F-CBB4-4A7D-AC10-EA9CFF26D8CE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Opening the switch breaks the circuit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5B08FE-6139-47D8-B72F-2A31539033BD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B</a:t>
            </a:r>
          </a:p>
        </p:txBody>
      </p:sp>
      <p:sp>
        <p:nvSpPr>
          <p:cNvPr id="25" name="Question C">
            <a:extLst>
              <a:ext uri="{FF2B5EF4-FFF2-40B4-BE49-F238E27FC236}">
                <a16:creationId xmlns:a16="http://schemas.microsoft.com/office/drawing/2014/main" id="{806C4A12-8C4A-4E57-977C-5BB9A546478D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Closing the switch breaks the circuit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7144FE-7318-4894-A7A5-4B875BA72B0A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C</a:t>
            </a:r>
          </a:p>
        </p:txBody>
      </p:sp>
      <p:sp>
        <p:nvSpPr>
          <p:cNvPr id="27" name="Arrow: Right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8BF3B5-2039-4D4B-BED5-3C959D3F5902}"/>
              </a:ext>
            </a:extLst>
          </p:cNvPr>
          <p:cNvSpPr/>
          <p:nvPr/>
        </p:nvSpPr>
        <p:spPr>
          <a:xfrm>
            <a:off x="7441035" y="5637245"/>
            <a:ext cx="1057013" cy="637720"/>
          </a:xfrm>
          <a:prstGeom prst="rightArrow">
            <a:avLst/>
          </a:prstGeom>
          <a:solidFill>
            <a:srgbClr val="00649C"/>
          </a:solidFill>
          <a:ln w="28575">
            <a:solidFill>
              <a:srgbClr val="90C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911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862B-0D66-4D5B-B5B3-937D5647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822844"/>
            <a:ext cx="8220075" cy="994306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  <a:latin typeface="+mn-lt"/>
              </a:rPr>
              <a:t>Why does the bulb go out when you open the switch in a simple series circuit?</a:t>
            </a:r>
            <a:br>
              <a:rPr lang="en-GB" dirty="0">
                <a:latin typeface="Sassoon Infant Md" panose="02000603050000020003" pitchFamily="50" charset="0"/>
              </a:rPr>
            </a:br>
            <a:endParaRPr lang="en-GB" dirty="0"/>
          </a:p>
        </p:txBody>
      </p:sp>
      <p:sp>
        <p:nvSpPr>
          <p:cNvPr id="19" name="Question A">
            <a:extLst>
              <a:ext uri="{FF2B5EF4-FFF2-40B4-BE49-F238E27FC236}">
                <a16:creationId xmlns:a16="http://schemas.microsoft.com/office/drawing/2014/main" id="{B14B099B-CEA3-469D-8E42-079A434A1F36}"/>
              </a:ext>
            </a:extLst>
          </p:cNvPr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battery goes flat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BE47E7-777B-45E9-8C0C-16D397364A7E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A</a:t>
            </a:r>
          </a:p>
        </p:txBody>
      </p:sp>
      <p:sp>
        <p:nvSpPr>
          <p:cNvPr id="22" name="Question B">
            <a:extLst>
              <a:ext uri="{FF2B5EF4-FFF2-40B4-BE49-F238E27FC236}">
                <a16:creationId xmlns:a16="http://schemas.microsoft.com/office/drawing/2014/main" id="{4BAAF28F-CBB4-4A7D-AC10-EA9CFF26D8CE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Opening the </a:t>
            </a:r>
            <a:r>
              <a:rPr lang="en-GB"/>
              <a:t>switch breaks </a:t>
            </a:r>
            <a:r>
              <a:rPr lang="en-GB" dirty="0"/>
              <a:t>the circuit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5B08FE-6139-47D8-B72F-2A31539033BD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B</a:t>
            </a:r>
          </a:p>
        </p:txBody>
      </p:sp>
      <p:sp>
        <p:nvSpPr>
          <p:cNvPr id="25" name="Question C">
            <a:extLst>
              <a:ext uri="{FF2B5EF4-FFF2-40B4-BE49-F238E27FC236}">
                <a16:creationId xmlns:a16="http://schemas.microsoft.com/office/drawing/2014/main" id="{806C4A12-8C4A-4E57-977C-5BB9A546478D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Too much electricity flows through the bulb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7144FE-7318-4894-A7A5-4B875BA72B0A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C</a:t>
            </a:r>
          </a:p>
        </p:txBody>
      </p:sp>
      <p:sp>
        <p:nvSpPr>
          <p:cNvPr id="27" name="Arrow: Right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8BF3B5-2039-4D4B-BED5-3C959D3F5902}"/>
              </a:ext>
            </a:extLst>
          </p:cNvPr>
          <p:cNvSpPr/>
          <p:nvPr/>
        </p:nvSpPr>
        <p:spPr>
          <a:xfrm>
            <a:off x="7441035" y="5637245"/>
            <a:ext cx="1057013" cy="637720"/>
          </a:xfrm>
          <a:prstGeom prst="rightArrow">
            <a:avLst/>
          </a:prstGeom>
          <a:solidFill>
            <a:srgbClr val="00649C"/>
          </a:solidFill>
          <a:ln w="28575">
            <a:solidFill>
              <a:srgbClr val="90C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110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862B-0D66-4D5B-B5B3-937D5647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822844"/>
            <a:ext cx="8220075" cy="994306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+mn-lt"/>
              </a:rPr>
              <a:t>If a simple series circuit has one 1.5V battery and one bulb, what would happen if the 1.5V battery was replaced with a 3V battery?</a:t>
            </a:r>
            <a:br>
              <a:rPr lang="en-GB" dirty="0">
                <a:latin typeface="Sassoon Infant Md" panose="02000603050000020003" pitchFamily="50" charset="0"/>
              </a:rPr>
            </a:br>
            <a:endParaRPr lang="en-GB" dirty="0"/>
          </a:p>
        </p:txBody>
      </p:sp>
      <p:sp>
        <p:nvSpPr>
          <p:cNvPr id="10" name="Question A">
            <a:extLst>
              <a:ext uri="{FF2B5EF4-FFF2-40B4-BE49-F238E27FC236}">
                <a16:creationId xmlns:a16="http://schemas.microsoft.com/office/drawing/2014/main" id="{28B1300B-A074-40AC-A0AB-81D5556DDEDD}"/>
              </a:ext>
            </a:extLst>
          </p:cNvPr>
          <p:cNvSpPr/>
          <p:nvPr/>
        </p:nvSpPr>
        <p:spPr>
          <a:xfrm>
            <a:off x="1352667" y="2363868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bulb would get brighter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43500E-39CD-4A85-8E3E-F292937D72E4}"/>
              </a:ext>
            </a:extLst>
          </p:cNvPr>
          <p:cNvSpPr/>
          <p:nvPr/>
        </p:nvSpPr>
        <p:spPr>
          <a:xfrm>
            <a:off x="903856" y="2162611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A</a:t>
            </a:r>
          </a:p>
        </p:txBody>
      </p:sp>
      <p:sp>
        <p:nvSpPr>
          <p:cNvPr id="12" name="Question B">
            <a:extLst>
              <a:ext uri="{FF2B5EF4-FFF2-40B4-BE49-F238E27FC236}">
                <a16:creationId xmlns:a16="http://schemas.microsoft.com/office/drawing/2014/main" id="{B339BB4C-2663-49E7-BCB3-431A20A71A73}"/>
              </a:ext>
            </a:extLst>
          </p:cNvPr>
          <p:cNvSpPr/>
          <p:nvPr/>
        </p:nvSpPr>
        <p:spPr>
          <a:xfrm>
            <a:off x="1352667" y="3608471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bulb will get dimmer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F5F0C2-B3F8-4A06-97D8-1CB3D50A0F45}"/>
              </a:ext>
            </a:extLst>
          </p:cNvPr>
          <p:cNvSpPr/>
          <p:nvPr/>
        </p:nvSpPr>
        <p:spPr>
          <a:xfrm>
            <a:off x="903856" y="3407214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B</a:t>
            </a:r>
          </a:p>
        </p:txBody>
      </p:sp>
      <p:sp>
        <p:nvSpPr>
          <p:cNvPr id="14" name="Question C">
            <a:extLst>
              <a:ext uri="{FF2B5EF4-FFF2-40B4-BE49-F238E27FC236}">
                <a16:creationId xmlns:a16="http://schemas.microsoft.com/office/drawing/2014/main" id="{2AF6283E-2362-4110-97B6-382166366B73}"/>
              </a:ext>
            </a:extLst>
          </p:cNvPr>
          <p:cNvSpPr/>
          <p:nvPr/>
        </p:nvSpPr>
        <p:spPr>
          <a:xfrm>
            <a:off x="1352667" y="4967523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bulb would stay the same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8EB6C6-A7DB-459B-B2E7-CB1AC439B8DA}"/>
              </a:ext>
            </a:extLst>
          </p:cNvPr>
          <p:cNvSpPr/>
          <p:nvPr/>
        </p:nvSpPr>
        <p:spPr>
          <a:xfrm>
            <a:off x="903856" y="4766266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C</a:t>
            </a:r>
          </a:p>
        </p:txBody>
      </p:sp>
      <p:sp>
        <p:nvSpPr>
          <p:cNvPr id="16" name="Arrow: Right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916640-F4E1-4CAA-876A-0497F35C594C}"/>
              </a:ext>
            </a:extLst>
          </p:cNvPr>
          <p:cNvSpPr/>
          <p:nvPr/>
        </p:nvSpPr>
        <p:spPr>
          <a:xfrm>
            <a:off x="7593435" y="5789645"/>
            <a:ext cx="1057013" cy="637720"/>
          </a:xfrm>
          <a:prstGeom prst="rightArrow">
            <a:avLst/>
          </a:prstGeom>
          <a:solidFill>
            <a:srgbClr val="00649C"/>
          </a:solidFill>
          <a:ln w="28575">
            <a:solidFill>
              <a:srgbClr val="90C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459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862B-0D66-4D5B-B5B3-937D5647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822844"/>
            <a:ext cx="8220075" cy="994306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+mn-lt"/>
              </a:rPr>
              <a:t>Circuit A has one 1.5V battery and one bulb.</a:t>
            </a:r>
            <a:br>
              <a:rPr lang="en-GB" sz="2400" dirty="0">
                <a:solidFill>
                  <a:schemeClr val="tx1"/>
                </a:solidFill>
                <a:latin typeface="+mn-lt"/>
              </a:rPr>
            </a:br>
            <a:r>
              <a:rPr lang="en-GB" sz="2400" dirty="0">
                <a:solidFill>
                  <a:schemeClr val="tx1"/>
                </a:solidFill>
                <a:latin typeface="+mn-lt"/>
              </a:rPr>
              <a:t>Circuit B has a 3V battery and two bulbs.</a:t>
            </a:r>
            <a:br>
              <a:rPr lang="en-GB" sz="2400" dirty="0">
                <a:solidFill>
                  <a:schemeClr val="tx1"/>
                </a:solidFill>
                <a:latin typeface="+mn-lt"/>
              </a:rPr>
            </a:br>
            <a:r>
              <a:rPr lang="en-GB" sz="2400" dirty="0">
                <a:solidFill>
                  <a:schemeClr val="tx1"/>
                </a:solidFill>
                <a:latin typeface="+mn-lt"/>
              </a:rPr>
              <a:t>On which circuit would the bulbs be brightest?</a:t>
            </a:r>
            <a:br>
              <a:rPr lang="en-GB" dirty="0">
                <a:latin typeface="Sassoon Infant Md" panose="02000603050000020003" pitchFamily="50" charset="0"/>
              </a:rPr>
            </a:br>
            <a:endParaRPr lang="en-GB" dirty="0"/>
          </a:p>
        </p:txBody>
      </p:sp>
      <p:sp>
        <p:nvSpPr>
          <p:cNvPr id="10" name="Question A">
            <a:extLst>
              <a:ext uri="{FF2B5EF4-FFF2-40B4-BE49-F238E27FC236}">
                <a16:creationId xmlns:a16="http://schemas.microsoft.com/office/drawing/2014/main" id="{28B1300B-A074-40AC-A0AB-81D5556DDEDD}"/>
              </a:ext>
            </a:extLst>
          </p:cNvPr>
          <p:cNvSpPr/>
          <p:nvPr/>
        </p:nvSpPr>
        <p:spPr>
          <a:xfrm>
            <a:off x="1352667" y="2363868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Both would have similar levels of brightness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43500E-39CD-4A85-8E3E-F292937D72E4}"/>
              </a:ext>
            </a:extLst>
          </p:cNvPr>
          <p:cNvSpPr/>
          <p:nvPr/>
        </p:nvSpPr>
        <p:spPr>
          <a:xfrm>
            <a:off x="903856" y="2162611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A</a:t>
            </a:r>
          </a:p>
        </p:txBody>
      </p:sp>
      <p:sp>
        <p:nvSpPr>
          <p:cNvPr id="12" name="Question B">
            <a:extLst>
              <a:ext uri="{FF2B5EF4-FFF2-40B4-BE49-F238E27FC236}">
                <a16:creationId xmlns:a16="http://schemas.microsoft.com/office/drawing/2014/main" id="{B339BB4C-2663-49E7-BCB3-431A20A71A73}"/>
              </a:ext>
            </a:extLst>
          </p:cNvPr>
          <p:cNvSpPr/>
          <p:nvPr/>
        </p:nvSpPr>
        <p:spPr>
          <a:xfrm>
            <a:off x="1352667" y="3608471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Circuit A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F5F0C2-B3F8-4A06-97D8-1CB3D50A0F45}"/>
              </a:ext>
            </a:extLst>
          </p:cNvPr>
          <p:cNvSpPr/>
          <p:nvPr/>
        </p:nvSpPr>
        <p:spPr>
          <a:xfrm>
            <a:off x="903856" y="3407214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B</a:t>
            </a:r>
          </a:p>
        </p:txBody>
      </p:sp>
      <p:sp>
        <p:nvSpPr>
          <p:cNvPr id="14" name="Question C">
            <a:extLst>
              <a:ext uri="{FF2B5EF4-FFF2-40B4-BE49-F238E27FC236}">
                <a16:creationId xmlns:a16="http://schemas.microsoft.com/office/drawing/2014/main" id="{2AF6283E-2362-4110-97B6-382166366B73}"/>
              </a:ext>
            </a:extLst>
          </p:cNvPr>
          <p:cNvSpPr/>
          <p:nvPr/>
        </p:nvSpPr>
        <p:spPr>
          <a:xfrm>
            <a:off x="1352667" y="4967523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Circuit 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8EB6C6-A7DB-459B-B2E7-CB1AC439B8DA}"/>
              </a:ext>
            </a:extLst>
          </p:cNvPr>
          <p:cNvSpPr/>
          <p:nvPr/>
        </p:nvSpPr>
        <p:spPr>
          <a:xfrm>
            <a:off x="903856" y="4766266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C</a:t>
            </a:r>
          </a:p>
        </p:txBody>
      </p:sp>
      <p:sp>
        <p:nvSpPr>
          <p:cNvPr id="16" name="Arrow: Right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916640-F4E1-4CAA-876A-0497F35C594C}"/>
              </a:ext>
            </a:extLst>
          </p:cNvPr>
          <p:cNvSpPr/>
          <p:nvPr/>
        </p:nvSpPr>
        <p:spPr>
          <a:xfrm>
            <a:off x="7593435" y="5789645"/>
            <a:ext cx="1057013" cy="637720"/>
          </a:xfrm>
          <a:prstGeom prst="rightArrow">
            <a:avLst/>
          </a:prstGeom>
          <a:solidFill>
            <a:srgbClr val="00649C"/>
          </a:solidFill>
          <a:ln w="28575">
            <a:solidFill>
              <a:srgbClr val="90C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256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Right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916640-F4E1-4CAA-876A-0497F35C594C}"/>
              </a:ext>
            </a:extLst>
          </p:cNvPr>
          <p:cNvSpPr/>
          <p:nvPr/>
        </p:nvSpPr>
        <p:spPr>
          <a:xfrm>
            <a:off x="7551490" y="5654058"/>
            <a:ext cx="1057013" cy="637720"/>
          </a:xfrm>
          <a:prstGeom prst="rightArrow">
            <a:avLst/>
          </a:prstGeom>
          <a:solidFill>
            <a:srgbClr val="00649C"/>
          </a:solidFill>
          <a:ln w="28575">
            <a:solidFill>
              <a:srgbClr val="90C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C71F35-0FE9-4E5B-A39D-EF53CED2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842415"/>
            <a:ext cx="8220075" cy="994306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If a 1.5V battery and a 3V battery are both connected across a simple series circuit, why might the bulb flash and go out?</a:t>
            </a:r>
            <a:br>
              <a:rPr lang="en-GB" sz="4000" dirty="0">
                <a:solidFill>
                  <a:schemeClr val="tx1"/>
                </a:solidFill>
                <a:latin typeface="Sassoon Infant Md" panose="02000603050000020003" pitchFamily="50" charset="0"/>
              </a:rPr>
            </a:br>
            <a:endParaRPr lang="en-GB" dirty="0"/>
          </a:p>
        </p:txBody>
      </p:sp>
      <p:sp>
        <p:nvSpPr>
          <p:cNvPr id="17" name="Question A">
            <a:extLst>
              <a:ext uri="{FF2B5EF4-FFF2-40B4-BE49-F238E27FC236}">
                <a16:creationId xmlns:a16="http://schemas.microsoft.com/office/drawing/2014/main" id="{C5BA6B1D-B434-4B79-BE0E-31D545E55EC7}"/>
              </a:ext>
            </a:extLst>
          </p:cNvPr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There isn’t enough electricity flowing through the circuit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2DF8A0-5246-487F-BD6E-56136230B32B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A</a:t>
            </a:r>
          </a:p>
        </p:txBody>
      </p:sp>
      <p:sp>
        <p:nvSpPr>
          <p:cNvPr id="19" name="Question B">
            <a:extLst>
              <a:ext uri="{FF2B5EF4-FFF2-40B4-BE49-F238E27FC236}">
                <a16:creationId xmlns:a16="http://schemas.microsoft.com/office/drawing/2014/main" id="{1792F6E1-B924-47E8-A44B-2FF1D95BCE54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batteries are flat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B27F65-1314-4D64-AA58-5B7A216A4703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B</a:t>
            </a:r>
          </a:p>
        </p:txBody>
      </p:sp>
      <p:sp>
        <p:nvSpPr>
          <p:cNvPr id="21" name="Question C">
            <a:extLst>
              <a:ext uri="{FF2B5EF4-FFF2-40B4-BE49-F238E27FC236}">
                <a16:creationId xmlns:a16="http://schemas.microsoft.com/office/drawing/2014/main" id="{4AFA88A3-04AA-4651-B5B0-7DAC12B77501}"/>
              </a:ext>
            </a:extLst>
          </p:cNvPr>
          <p:cNvSpPr/>
          <p:nvPr/>
        </p:nvSpPr>
        <p:spPr>
          <a:xfrm>
            <a:off x="1200267" y="4676624"/>
            <a:ext cx="7088057" cy="772107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To much electricity flows through the bulb’s filament so </a:t>
            </a:r>
          </a:p>
          <a:p>
            <a:pPr algn="ctr"/>
            <a:r>
              <a:rPr lang="en-GB" dirty="0"/>
              <a:t>the bulb blows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79C128-22B7-47B6-A89F-E6DCBF9B91F9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16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Right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916640-F4E1-4CAA-876A-0497F35C594C}"/>
              </a:ext>
            </a:extLst>
          </p:cNvPr>
          <p:cNvSpPr/>
          <p:nvPr/>
        </p:nvSpPr>
        <p:spPr>
          <a:xfrm>
            <a:off x="7551490" y="5654058"/>
            <a:ext cx="1057013" cy="637720"/>
          </a:xfrm>
          <a:prstGeom prst="rightArrow">
            <a:avLst/>
          </a:prstGeom>
          <a:solidFill>
            <a:srgbClr val="00649C"/>
          </a:solidFill>
          <a:ln w="28575">
            <a:solidFill>
              <a:srgbClr val="90C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C71F35-0FE9-4E5B-A39D-EF53CED2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842415"/>
            <a:ext cx="8220075" cy="994306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If you changed straight thick wire to straight thin wire in a circuit, what would happen?</a:t>
            </a:r>
            <a:br>
              <a:rPr lang="en-GB" sz="4000" dirty="0">
                <a:solidFill>
                  <a:schemeClr val="tx1"/>
                </a:solidFill>
                <a:latin typeface="Sassoon Infant Md" panose="02000603050000020003" pitchFamily="50" charset="0"/>
              </a:rPr>
            </a:br>
            <a:endParaRPr lang="en-GB" dirty="0"/>
          </a:p>
        </p:txBody>
      </p:sp>
      <p:sp>
        <p:nvSpPr>
          <p:cNvPr id="17" name="Question A">
            <a:extLst>
              <a:ext uri="{FF2B5EF4-FFF2-40B4-BE49-F238E27FC236}">
                <a16:creationId xmlns:a16="http://schemas.microsoft.com/office/drawing/2014/main" id="{C5BA6B1D-B434-4B79-BE0E-31D545E55EC7}"/>
              </a:ext>
            </a:extLst>
          </p:cNvPr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bulbs would stay at the brightest level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2DF8A0-5246-487F-BD6E-56136230B32B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A</a:t>
            </a:r>
          </a:p>
        </p:txBody>
      </p:sp>
      <p:sp>
        <p:nvSpPr>
          <p:cNvPr id="19" name="Question B">
            <a:extLst>
              <a:ext uri="{FF2B5EF4-FFF2-40B4-BE49-F238E27FC236}">
                <a16:creationId xmlns:a16="http://schemas.microsoft.com/office/drawing/2014/main" id="{1792F6E1-B924-47E8-A44B-2FF1D95BCE54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bulbs would become brighter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B27F65-1314-4D64-AA58-5B7A216A4703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B</a:t>
            </a:r>
          </a:p>
        </p:txBody>
      </p:sp>
      <p:sp>
        <p:nvSpPr>
          <p:cNvPr id="21" name="Question C">
            <a:extLst>
              <a:ext uri="{FF2B5EF4-FFF2-40B4-BE49-F238E27FC236}">
                <a16:creationId xmlns:a16="http://schemas.microsoft.com/office/drawing/2014/main" id="{4AFA88A3-04AA-4651-B5B0-7DAC12B77501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bulbs would become dimmer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79C128-22B7-47B6-A89F-E6DCBF9B91F9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950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71F35-0FE9-4E5B-A39D-EF53CED2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842415"/>
            <a:ext cx="8220075" cy="994306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What would happen if the wire in a circuit was changed from straight thick wire to </a:t>
            </a:r>
            <a:r>
              <a:rPr lang="en-GB" sz="2400" i="0" dirty="0">
                <a:solidFill>
                  <a:srgbClr val="000000"/>
                </a:solidFill>
                <a:effectLst/>
                <a:latin typeface="Sassoon Infant Md" panose="02000603050000020003" pitchFamily="50" charset="0"/>
              </a:rPr>
              <a:t>a longer coiled thick wire?</a:t>
            </a:r>
            <a:endParaRPr lang="en-GB" sz="2400" dirty="0">
              <a:latin typeface="Sassoon Infant Md" panose="02000603050000020003" pitchFamily="50" charset="0"/>
            </a:endParaRPr>
          </a:p>
        </p:txBody>
      </p:sp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4A6A31-9D51-4579-A6B5-3DED0B03110B}"/>
              </a:ext>
            </a:extLst>
          </p:cNvPr>
          <p:cNvSpPr/>
          <p:nvPr/>
        </p:nvSpPr>
        <p:spPr>
          <a:xfrm>
            <a:off x="7551490" y="5654058"/>
            <a:ext cx="1057013" cy="637720"/>
          </a:xfrm>
          <a:prstGeom prst="rightArrow">
            <a:avLst/>
          </a:prstGeom>
          <a:solidFill>
            <a:srgbClr val="00649C"/>
          </a:solidFill>
          <a:ln w="28575">
            <a:solidFill>
              <a:srgbClr val="90C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  <p:sp>
        <p:nvSpPr>
          <p:cNvPr id="24" name="Question A">
            <a:extLst>
              <a:ext uri="{FF2B5EF4-FFF2-40B4-BE49-F238E27FC236}">
                <a16:creationId xmlns:a16="http://schemas.microsoft.com/office/drawing/2014/main" id="{CC15FDFA-EB93-4BC0-9300-16F742D4463E}"/>
              </a:ext>
            </a:extLst>
          </p:cNvPr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bulbs would stay at the brightest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914341-60AF-4C19-83CF-6F03901F0847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A</a:t>
            </a:r>
          </a:p>
        </p:txBody>
      </p:sp>
      <p:sp>
        <p:nvSpPr>
          <p:cNvPr id="26" name="Question B">
            <a:extLst>
              <a:ext uri="{FF2B5EF4-FFF2-40B4-BE49-F238E27FC236}">
                <a16:creationId xmlns:a16="http://schemas.microsoft.com/office/drawing/2014/main" id="{D93E966D-6CA3-400D-A323-C0B8D8148E61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bulbs would become brighter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001244-7445-40F2-9B48-A27F3578A6FE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B</a:t>
            </a:r>
          </a:p>
        </p:txBody>
      </p:sp>
      <p:sp>
        <p:nvSpPr>
          <p:cNvPr id="28" name="Question C">
            <a:extLst>
              <a:ext uri="{FF2B5EF4-FFF2-40B4-BE49-F238E27FC236}">
                <a16:creationId xmlns:a16="http://schemas.microsoft.com/office/drawing/2014/main" id="{44813B54-A3DC-4DCF-8C03-029EA32CE053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bulbs would become dimmer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A4CC0B-E1A5-4572-9A0B-258CCA040DE8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311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71F35-0FE9-4E5B-A39D-EF53CED2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842415"/>
            <a:ext cx="8220075" cy="994306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Sassoon Infant Md" panose="02000603050000020003" pitchFamily="50" charset="0"/>
              </a:rPr>
              <a:t>A circle with a cross in it represents a         in a circuit diagram.</a:t>
            </a:r>
            <a:endParaRPr lang="en-GB" dirty="0"/>
          </a:p>
        </p:txBody>
      </p:sp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4A6A31-9D51-4579-A6B5-3DED0B03110B}"/>
              </a:ext>
            </a:extLst>
          </p:cNvPr>
          <p:cNvSpPr/>
          <p:nvPr/>
        </p:nvSpPr>
        <p:spPr>
          <a:xfrm>
            <a:off x="7551490" y="5654058"/>
            <a:ext cx="1057013" cy="637720"/>
          </a:xfrm>
          <a:prstGeom prst="rightArrow">
            <a:avLst/>
          </a:prstGeom>
          <a:solidFill>
            <a:srgbClr val="00649C"/>
          </a:solidFill>
          <a:ln w="28575">
            <a:solidFill>
              <a:srgbClr val="90C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  <p:sp>
        <p:nvSpPr>
          <p:cNvPr id="24" name="Question A">
            <a:extLst>
              <a:ext uri="{FF2B5EF4-FFF2-40B4-BE49-F238E27FC236}">
                <a16:creationId xmlns:a16="http://schemas.microsoft.com/office/drawing/2014/main" id="{CC15FDFA-EB93-4BC0-9300-16F742D4463E}"/>
              </a:ext>
            </a:extLst>
          </p:cNvPr>
          <p:cNvSpPr/>
          <p:nvPr/>
        </p:nvSpPr>
        <p:spPr>
          <a:xfrm>
            <a:off x="1200267" y="2211468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Ammeter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914341-60AF-4C19-83CF-6F03901F0847}"/>
              </a:ext>
            </a:extLst>
          </p:cNvPr>
          <p:cNvSpPr/>
          <p:nvPr/>
        </p:nvSpPr>
        <p:spPr>
          <a:xfrm>
            <a:off x="751456" y="2010211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A</a:t>
            </a:r>
          </a:p>
        </p:txBody>
      </p:sp>
      <p:sp>
        <p:nvSpPr>
          <p:cNvPr id="26" name="Question B">
            <a:extLst>
              <a:ext uri="{FF2B5EF4-FFF2-40B4-BE49-F238E27FC236}">
                <a16:creationId xmlns:a16="http://schemas.microsoft.com/office/drawing/2014/main" id="{D93E966D-6CA3-400D-A323-C0B8D8148E61}"/>
              </a:ext>
            </a:extLst>
          </p:cNvPr>
          <p:cNvSpPr/>
          <p:nvPr/>
        </p:nvSpPr>
        <p:spPr>
          <a:xfrm>
            <a:off x="1200267" y="3456071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Motor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001244-7445-40F2-9B48-A27F3578A6FE}"/>
              </a:ext>
            </a:extLst>
          </p:cNvPr>
          <p:cNvSpPr/>
          <p:nvPr/>
        </p:nvSpPr>
        <p:spPr>
          <a:xfrm>
            <a:off x="751456" y="3254814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B</a:t>
            </a:r>
          </a:p>
        </p:txBody>
      </p:sp>
      <p:sp>
        <p:nvSpPr>
          <p:cNvPr id="28" name="Question C">
            <a:extLst>
              <a:ext uri="{FF2B5EF4-FFF2-40B4-BE49-F238E27FC236}">
                <a16:creationId xmlns:a16="http://schemas.microsoft.com/office/drawing/2014/main" id="{44813B54-A3DC-4DCF-8C03-029EA32CE053}"/>
              </a:ext>
            </a:extLst>
          </p:cNvPr>
          <p:cNvSpPr/>
          <p:nvPr/>
        </p:nvSpPr>
        <p:spPr>
          <a:xfrm>
            <a:off x="1200267" y="4815123"/>
            <a:ext cx="7088057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Light bulb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A4CC0B-E1A5-4572-9A0B-258CCA040DE8}"/>
              </a:ext>
            </a:extLst>
          </p:cNvPr>
          <p:cNvSpPr/>
          <p:nvPr/>
        </p:nvSpPr>
        <p:spPr>
          <a:xfrm>
            <a:off x="751456" y="4613866"/>
            <a:ext cx="897622" cy="897622"/>
          </a:xfrm>
          <a:prstGeom prst="ellipse">
            <a:avLst/>
          </a:prstGeom>
          <a:solidFill>
            <a:srgbClr val="90C8E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ln w="12700">
                  <a:solidFill>
                    <a:schemeClr val="bg1"/>
                  </a:solidFill>
                </a:ln>
                <a:solidFill>
                  <a:srgbClr val="00649C"/>
                </a:solidFill>
              </a:rPr>
              <a:t>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8BC097-333C-4C8D-B759-14C07188EBC0}"/>
              </a:ext>
            </a:extLst>
          </p:cNvPr>
          <p:cNvCxnSpPr/>
          <p:nvPr/>
        </p:nvCxnSpPr>
        <p:spPr>
          <a:xfrm>
            <a:off x="6560191" y="1224793"/>
            <a:ext cx="7466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5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1E5A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66</TotalTime>
  <Words>371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Twinkl</vt:lpstr>
      <vt:lpstr>Sassoon Infant Md</vt:lpstr>
      <vt:lpstr>Calibri</vt:lpstr>
      <vt:lpstr>Arial</vt:lpstr>
      <vt:lpstr>Office Theme</vt:lpstr>
      <vt:lpstr>PowerPoint Presentation</vt:lpstr>
      <vt:lpstr>When the switch is closed in a simple series circuit, why does the bulb light?  </vt:lpstr>
      <vt:lpstr>Why does the bulb go out when you open the switch in a simple series circuit? </vt:lpstr>
      <vt:lpstr>If a simple series circuit has one 1.5V battery and one bulb, what would happen if the 1.5V battery was replaced with a 3V battery? </vt:lpstr>
      <vt:lpstr>Circuit A has one 1.5V battery and one bulb. Circuit B has a 3V battery and two bulbs. On which circuit would the bulbs be brightest? </vt:lpstr>
      <vt:lpstr>If a 1.5V battery and a 3V battery are both connected across a simple series circuit, why might the bulb flash and go out? </vt:lpstr>
      <vt:lpstr>If you changed straight thick wire to straight thin wire in a circuit, what would happen? </vt:lpstr>
      <vt:lpstr>What would happen if the wire in a circuit was changed from straight thick wire to a longer coiled thick wire?</vt:lpstr>
      <vt:lpstr>A circle with a cross in it represents a         in a circuit diagram.</vt:lpstr>
      <vt:lpstr>Long straight lines represent        in a circuit diagram.</vt:lpstr>
      <vt:lpstr>A long line with a short line represents a         in a circuit diagram.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Paval Tara</dc:creator>
  <cp:lastModifiedBy>Paval Tara</cp:lastModifiedBy>
  <cp:revision>8</cp:revision>
  <dcterms:created xsi:type="dcterms:W3CDTF">2021-01-19T08:49:59Z</dcterms:created>
  <dcterms:modified xsi:type="dcterms:W3CDTF">2022-02-03T08:18:35Z</dcterms:modified>
</cp:coreProperties>
</file>