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75" r:id="rId13"/>
    <p:sldId id="267" r:id="rId14"/>
    <p:sldId id="268" r:id="rId15"/>
    <p:sldId id="274" r:id="rId16"/>
    <p:sldId id="269" r:id="rId17"/>
    <p:sldId id="270" r:id="rId18"/>
    <p:sldId id="271" r:id="rId19"/>
    <p:sldId id="273" r:id="rId20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8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8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4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6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4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D8275-5326-4143-B166-EA23902CE02A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06.03.2017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E41742-E86B-4FF1-A7A1-E94D0AF982EC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98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16522.vk.me/v416522206/15773/coX9Kqlinn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09"/>
          <a:stretch/>
        </p:blipFill>
        <p:spPr bwMode="auto">
          <a:xfrm>
            <a:off x="1115616" y="476672"/>
            <a:ext cx="683456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4" descr="веселые колоб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C:\Users\User\Desktop\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7" y="1969217"/>
            <a:ext cx="6581502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cs416522.vk.me/v416522206/15773/coX9Kqlinn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70997" r="51" b="-1"/>
          <a:stretch/>
        </p:blipFill>
        <p:spPr bwMode="auto">
          <a:xfrm>
            <a:off x="1115616" y="5005072"/>
            <a:ext cx="6834564" cy="1694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779934"/>
          </a:xfrm>
        </p:spPr>
        <p:txBody>
          <a:bodyPr>
            <a:normAutofit fontScale="90000"/>
          </a:bodyPr>
          <a:lstStyle/>
          <a:p>
            <a:pPr marL="273050" lvl="0" indent="-27305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Знаки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маркировки текста</a:t>
            </a: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5658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«!»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- я это знал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 «+»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- новое для меня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“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?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“  </a:t>
            </a:r>
            <a:r>
              <a:rPr lang="kk-KZ" sz="4000" dirty="0" smtClean="0">
                <a:latin typeface="Times New Roman"/>
                <a:ea typeface="Times New Roman"/>
                <a:cs typeface="Times New Roman"/>
              </a:rPr>
              <a:t>- в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ызывает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 у меня 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вопрос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   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8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2"/>
            <a:ext cx="8229600" cy="1143000"/>
          </a:xfrm>
        </p:spPr>
        <p:txBody>
          <a:bodyPr/>
          <a:lstStyle/>
          <a:p>
            <a:pPr marL="273050" lvl="0" indent="-273050">
              <a:spcBef>
                <a:spcPct val="20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         </a:t>
            </a:r>
            <a:r>
              <a:rPr lang="ru-RU" sz="40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      </a:t>
            </a:r>
            <a:r>
              <a:rPr lang="ru-RU" sz="40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Работа в парах</a:t>
            </a:r>
            <a:endParaRPr lang="ru-RU" sz="4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1.Что </a:t>
            </a:r>
            <a:r>
              <a:rPr lang="ru-RU" sz="4000" b="1" dirty="0">
                <a:ea typeface="Times New Roman"/>
                <a:cs typeface="Times New Roman"/>
              </a:rPr>
              <a:t>из того, что вы прочитали,  вам было уже знакомо? </a:t>
            </a:r>
            <a:endParaRPr lang="ru-RU" sz="4000" dirty="0">
              <a:ea typeface="Times New Roman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40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2.Что </a:t>
            </a:r>
            <a:r>
              <a:rPr lang="ru-RU" sz="4000" b="1" dirty="0">
                <a:ea typeface="Times New Roman"/>
                <a:cs typeface="Times New Roman"/>
              </a:rPr>
              <a:t>оказалось новым? </a:t>
            </a:r>
            <a:endParaRPr lang="ru-RU" sz="4000" dirty="0">
              <a:ea typeface="Calibri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40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3.С </a:t>
            </a:r>
            <a:r>
              <a:rPr lang="ru-RU" sz="4000" b="1" dirty="0">
                <a:ea typeface="Times New Roman"/>
                <a:cs typeface="Times New Roman"/>
              </a:rPr>
              <a:t>чем вы не согласны? </a:t>
            </a:r>
            <a:endParaRPr lang="ru-RU" sz="4000" dirty="0">
              <a:ea typeface="Calibri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40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4.Что </a:t>
            </a:r>
            <a:r>
              <a:rPr lang="ru-RU" sz="4000" b="1" dirty="0">
                <a:ea typeface="Times New Roman"/>
                <a:cs typeface="Times New Roman"/>
              </a:rPr>
              <a:t>вызвало сомнение? </a:t>
            </a:r>
            <a:endParaRPr lang="ru-RU" sz="4000" dirty="0">
              <a:ea typeface="Calibri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40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5.Почему</a:t>
            </a:r>
            <a:r>
              <a:rPr lang="ru-RU" sz="4000" b="1" dirty="0">
                <a:ea typeface="Times New Roman"/>
                <a:cs typeface="Times New Roman"/>
              </a:rPr>
              <a:t>? </a:t>
            </a:r>
            <a:endParaRPr lang="ru-RU" sz="4000" dirty="0">
              <a:ea typeface="Calibri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4000" b="1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6.Докажите </a:t>
            </a:r>
            <a:r>
              <a:rPr lang="ru-RU" sz="4000" b="1" dirty="0">
                <a:ea typeface="Times New Roman"/>
                <a:cs typeface="Times New Roman"/>
              </a:rPr>
              <a:t>свою точку зрения</a:t>
            </a:r>
            <a:r>
              <a:rPr lang="ru-RU" sz="4000" b="1" dirty="0">
                <a:latin typeface="Arial"/>
                <a:ea typeface="Times New Roman"/>
                <a:cs typeface="Times New Roman"/>
              </a:rPr>
              <a:t>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Защита постеров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                – Неопределенная форма</a:t>
            </a:r>
          </a:p>
          <a:p>
            <a:endParaRPr lang="ru-RU" sz="4000" dirty="0" smtClean="0"/>
          </a:p>
          <a:p>
            <a:r>
              <a:rPr lang="ru-RU" sz="4000" dirty="0"/>
              <a:t> </a:t>
            </a:r>
            <a:r>
              <a:rPr lang="ru-RU" sz="4000" dirty="0" smtClean="0"/>
              <a:t>                 -  Постоянные признаки</a:t>
            </a:r>
          </a:p>
          <a:p>
            <a:endParaRPr lang="ru-RU" sz="4000" dirty="0" smtClean="0"/>
          </a:p>
          <a:p>
            <a:r>
              <a:rPr lang="ru-RU" sz="4000" dirty="0"/>
              <a:t> </a:t>
            </a:r>
            <a:r>
              <a:rPr lang="ru-RU" sz="4000" dirty="0" smtClean="0"/>
              <a:t>               – Непостоянные признаки</a:t>
            </a:r>
            <a:endParaRPr lang="ru-RU" sz="4000" dirty="0"/>
          </a:p>
        </p:txBody>
      </p:sp>
      <p:pic>
        <p:nvPicPr>
          <p:cNvPr id="4" name="Picture 3" descr="C:\Users\User\Desktop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150562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age.jimcdn.com/app/cms/image/transf/dimension=250x1024:format=png/path/s3b1220ae857a2aab/image/ic6d96b1d77457a86/version/1363005031/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09" y="3140968"/>
            <a:ext cx="150562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o4.imgsmail.ru/imgpreview?key=11dc84ff74059b03&amp;mb=imgdb_preview_80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t="16021" r="29988" b="15274"/>
          <a:stretch/>
        </p:blipFill>
        <p:spPr bwMode="auto">
          <a:xfrm>
            <a:off x="1181078" y="4581128"/>
            <a:ext cx="1512168" cy="122413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7729" y="555873"/>
            <a:ext cx="3348880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Глагол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(действие, состояние)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4436" y="2203766"/>
            <a:ext cx="2475656" cy="10488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</a:rPr>
              <a:t>   Что </a:t>
            </a:r>
            <a:r>
              <a:rPr lang="ru-RU" sz="2400" dirty="0">
                <a:solidFill>
                  <a:schemeClr val="bg1"/>
                </a:solidFill>
              </a:rPr>
              <a:t>делать?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Что </a:t>
            </a:r>
            <a:r>
              <a:rPr lang="ru-RU" sz="2400" dirty="0">
                <a:solidFill>
                  <a:schemeClr val="bg1"/>
                </a:solidFill>
              </a:rPr>
              <a:t>сделать?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73116" y="1682132"/>
            <a:ext cx="378296" cy="4625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331679"/>
            <a:ext cx="1224136" cy="19169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</a:rPr>
              <a:t>ть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ts val="2880"/>
              </a:lnSpc>
            </a:pPr>
            <a:endParaRPr lang="ru-RU" sz="2400" dirty="0">
              <a:solidFill>
                <a:schemeClr val="bg1"/>
              </a:solidFill>
            </a:endParaRPr>
          </a:p>
          <a:p>
            <a:pPr algn="ctr">
              <a:lnSpc>
                <a:spcPts val="288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</a:rPr>
              <a:t>ти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ts val="288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ts val="288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</a:rPr>
              <a:t>чь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900092" y="1635993"/>
            <a:ext cx="1408212" cy="1249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520" y="297072"/>
            <a:ext cx="2376264" cy="9585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Неопределённая форма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>
            <a:stCxn id="5" idx="1"/>
          </p:cNvCxnSpPr>
          <p:nvPr/>
        </p:nvCxnSpPr>
        <p:spPr>
          <a:xfrm flipH="1" flipV="1">
            <a:off x="1979712" y="1290156"/>
            <a:ext cx="1444724" cy="1438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39652" y="2946733"/>
            <a:ext cx="1984784" cy="435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00092" y="2946733"/>
            <a:ext cx="1408212" cy="435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27788" y="3475097"/>
            <a:ext cx="2304256" cy="8426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Постоянные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признаки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04198" y="3475097"/>
            <a:ext cx="2412268" cy="8426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Непостоянные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признаки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51520" y="4317781"/>
            <a:ext cx="648072" cy="2633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439652" y="4317781"/>
            <a:ext cx="711696" cy="2633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0089" y="4725143"/>
            <a:ext cx="889503" cy="3925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вид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14246" y="4725144"/>
            <a:ext cx="1843171" cy="3600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спряжение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5580112" y="4003006"/>
            <a:ext cx="10240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064388" y="4317781"/>
            <a:ext cx="468052" cy="40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439280" y="3822986"/>
            <a:ext cx="1137949" cy="3600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время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89532" y="4749230"/>
            <a:ext cx="1843171" cy="3600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наклонение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331388" y="5068495"/>
            <a:ext cx="0" cy="4829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151348" y="5117729"/>
            <a:ext cx="0" cy="384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10089" y="5567600"/>
            <a:ext cx="1269827" cy="6697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сов.в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несов.в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74710" y="5567600"/>
            <a:ext cx="1269827" cy="6697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I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спр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II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спр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4211960" y="4211204"/>
            <a:ext cx="430209" cy="40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5008253" y="4211204"/>
            <a:ext cx="1" cy="541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366428" y="4177654"/>
            <a:ext cx="533664" cy="47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3587447" y="4739214"/>
            <a:ext cx="839617" cy="5362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пр.в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546063" y="4790945"/>
            <a:ext cx="1008670" cy="5362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наст.в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72346" y="4753285"/>
            <a:ext cx="839617" cy="5362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буд.в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 flipH="1">
            <a:off x="3802551" y="5275787"/>
            <a:ext cx="215106" cy="40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5071674" y="5309969"/>
            <a:ext cx="473532" cy="443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5672346" y="5309970"/>
            <a:ext cx="566448" cy="443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3217728" y="5701102"/>
            <a:ext cx="1169646" cy="752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род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число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048437" y="5778361"/>
            <a:ext cx="1169646" cy="752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лицо,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число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8298414" y="5117729"/>
            <a:ext cx="0" cy="4498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7096782" y="5638998"/>
            <a:ext cx="1919684" cy="119662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изъяв.н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условн.н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повелит.н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8" y="1844824"/>
            <a:ext cx="5987010" cy="43891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800" dirty="0">
                <a:latin typeface="Times New Roman"/>
                <a:ea typeface="Times New Roman"/>
              </a:rPr>
              <a:t>Настоящее время – 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</a:rPr>
              <a:t>руки  вверх</a:t>
            </a:r>
            <a:endParaRPr lang="ru-RU" dirty="0">
              <a:solidFill>
                <a:srgbClr val="FFFF00"/>
              </a:solidFill>
            </a:endParaRPr>
          </a:p>
          <a:p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Прошедшее </a:t>
            </a:r>
            <a:r>
              <a:rPr lang="ru-RU" sz="2800" dirty="0">
                <a:latin typeface="Times New Roman"/>
                <a:ea typeface="Times New Roman"/>
              </a:rPr>
              <a:t>время - 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</a:rPr>
              <a:t>руки на </a:t>
            </a:r>
            <a:r>
              <a:rPr lang="ru-RU" sz="32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пояс</a:t>
            </a:r>
            <a:endParaRPr lang="ru-RU" dirty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Будущее время-  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</a:rPr>
              <a:t>ходьба на </a:t>
            </a:r>
            <a:r>
              <a:rPr lang="ru-RU" sz="32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месте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Картинки по запросу физмину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808"/>
            <a:ext cx="3347864" cy="353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76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Групповое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9600" dirty="0"/>
          </a:p>
          <a:p>
            <a:r>
              <a:rPr lang="kk-KZ" sz="9600" dirty="0"/>
              <a:t> </a:t>
            </a:r>
            <a:r>
              <a:rPr lang="kk-KZ" sz="9600" dirty="0" smtClean="0"/>
              <a:t>                    -упражнение </a:t>
            </a:r>
            <a:r>
              <a:rPr lang="kk-KZ" sz="9600" dirty="0"/>
              <a:t>377</a:t>
            </a:r>
            <a:endParaRPr lang="ru-RU" sz="9600" dirty="0"/>
          </a:p>
          <a:p>
            <a:endParaRPr lang="kk-KZ" sz="9600" dirty="0"/>
          </a:p>
          <a:p>
            <a:r>
              <a:rPr lang="kk-KZ" sz="9600" dirty="0"/>
              <a:t> </a:t>
            </a:r>
            <a:r>
              <a:rPr lang="kk-KZ" sz="9600" dirty="0" smtClean="0"/>
              <a:t>                    -упражнение </a:t>
            </a:r>
            <a:r>
              <a:rPr lang="kk-KZ" sz="9600" dirty="0"/>
              <a:t>379</a:t>
            </a:r>
            <a:endParaRPr lang="ru-RU" sz="9600" dirty="0"/>
          </a:p>
          <a:p>
            <a:endParaRPr lang="kk-KZ" sz="9600" dirty="0"/>
          </a:p>
          <a:p>
            <a:r>
              <a:rPr lang="kk-KZ" sz="9600" dirty="0"/>
              <a:t> </a:t>
            </a:r>
            <a:r>
              <a:rPr lang="kk-KZ" sz="9600" dirty="0" smtClean="0"/>
              <a:t>                    -упражнение </a:t>
            </a:r>
            <a:r>
              <a:rPr lang="kk-KZ" sz="9600" dirty="0"/>
              <a:t>382</a:t>
            </a:r>
            <a:endParaRPr lang="ru-RU" sz="9600" dirty="0"/>
          </a:p>
          <a:p>
            <a:endParaRPr lang="ru-RU" dirty="0"/>
          </a:p>
        </p:txBody>
      </p:sp>
      <p:pic>
        <p:nvPicPr>
          <p:cNvPr id="4" name="Picture 3" descr="C:\Users\User\Desktop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0" y="2099168"/>
            <a:ext cx="1252792" cy="12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age.jimcdn.com/app/cms/image/transf/dimension=250x1024:format=png/path/s3b1220ae857a2aab/image/ic6d96b1d77457a86/version/1363005031/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6" y="3501008"/>
            <a:ext cx="1440160" cy="132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o4.imgsmail.ru/imgpreview?key=11dc84ff74059b03&amp;mb=imgdb_preview_80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t="16021" r="29988" b="15274"/>
          <a:stretch/>
        </p:blipFill>
        <p:spPr bwMode="auto">
          <a:xfrm>
            <a:off x="1627782" y="5013176"/>
            <a:ext cx="1512168" cy="122413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9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b="1" smtClean="0">
                <a:solidFill>
                  <a:srgbClr val="FF0000"/>
                </a:solidFill>
              </a:rPr>
              <a:t>Домашнее задание: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000125" y="1600200"/>
            <a:ext cx="7686675" cy="2900363"/>
          </a:xfrm>
        </p:spPr>
        <p:txBody>
          <a:bodyPr/>
          <a:lstStyle/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endParaRPr lang="ru-RU" sz="4000" dirty="0">
              <a:ea typeface="Calibri"/>
              <a:cs typeface="Times New Roman"/>
            </a:endParaRPr>
          </a:p>
          <a:p>
            <a:pPr>
              <a:buNone/>
            </a:pPr>
            <a:r>
              <a:rPr lang="ru-RU" b="1" dirty="0"/>
              <a:t>Выучить материал по кластеру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kk-KZ" b="1" dirty="0" smtClean="0"/>
              <a:t> </a:t>
            </a:r>
            <a:r>
              <a:rPr lang="kk-KZ" b="1" dirty="0"/>
              <a:t>правило</a:t>
            </a:r>
            <a:r>
              <a:rPr lang="ru-RU" b="1" dirty="0"/>
              <a:t> в учебнике на с. 166-167 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Упр</a:t>
            </a:r>
            <a:r>
              <a:rPr lang="ru-RU" b="1" dirty="0"/>
              <a:t>. № 381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12292" name="Picture 20" descr="books_7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27966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40746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165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8" y="1340768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8229600" cy="1143000"/>
          </a:xfrm>
        </p:spPr>
        <p:txBody>
          <a:bodyPr/>
          <a:lstStyle/>
          <a:p>
            <a:r>
              <a:rPr lang="ru-RU" dirty="0" smtClean="0"/>
              <a:t> Рефлексия урока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960" y="1916832"/>
            <a:ext cx="4038600" cy="4434840"/>
          </a:xfrm>
        </p:spPr>
        <p:txBody>
          <a:bodyPr/>
          <a:lstStyle/>
          <a:p>
            <a:r>
              <a:rPr lang="ru-RU" sz="2800" b="1" dirty="0" smtClean="0"/>
              <a:t>Ничего не понятно!</a:t>
            </a:r>
          </a:p>
          <a:p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r>
              <a:rPr lang="ru-RU" sz="2800" b="1" dirty="0" smtClean="0"/>
              <a:t>Не совсем уверены!</a:t>
            </a:r>
          </a:p>
          <a:p>
            <a:endParaRPr lang="ru-RU" sz="2800" b="1" dirty="0"/>
          </a:p>
          <a:p>
            <a:r>
              <a:rPr lang="ru-RU" sz="2800" b="1" dirty="0" smtClean="0"/>
              <a:t>Всё понятно!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347864" y="1891132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71" y="3271897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67" y="4534890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8229600" cy="1143000"/>
          </a:xfrm>
        </p:spPr>
        <p:txBody>
          <a:bodyPr/>
          <a:lstStyle/>
          <a:p>
            <a:r>
              <a:rPr lang="kk-KZ" altLang="ru-RU" b="1" dirty="0" smtClean="0">
                <a:solidFill>
                  <a:srgbClr val="FF0000"/>
                </a:solidFill>
              </a:rPr>
              <a:t>Домашнее задание: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7686675" cy="29003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9600" dirty="0" smtClean="0"/>
          </a:p>
          <a:p>
            <a:pPr>
              <a:buNone/>
            </a:pPr>
            <a:r>
              <a:rPr lang="ru-RU" sz="12800" b="1" dirty="0" smtClean="0"/>
              <a:t>Выучить материал по кластеру.</a:t>
            </a:r>
          </a:p>
          <a:p>
            <a:pPr>
              <a:buNone/>
            </a:pPr>
            <a:r>
              <a:rPr lang="kk-KZ" sz="12800" dirty="0" smtClean="0"/>
              <a:t> правило</a:t>
            </a:r>
            <a:r>
              <a:rPr lang="ru-RU" sz="12800" dirty="0" smtClean="0"/>
              <a:t> в учебнике на с. 166-167  </a:t>
            </a:r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12800" dirty="0"/>
          </a:p>
          <a:p>
            <a:pPr marL="0" indent="0" algn="just">
              <a:lnSpc>
                <a:spcPts val="1200"/>
              </a:lnSpc>
              <a:spcAft>
                <a:spcPts val="1000"/>
              </a:spcAft>
              <a:buNone/>
            </a:pPr>
            <a:endParaRPr lang="ru-RU" sz="12800" dirty="0"/>
          </a:p>
          <a:p>
            <a:r>
              <a:rPr lang="kk-KZ" sz="12800" dirty="0"/>
              <a:t> </a:t>
            </a:r>
            <a:r>
              <a:rPr lang="kk-KZ" sz="12800" dirty="0" smtClean="0"/>
              <a:t>                   </a:t>
            </a:r>
            <a:r>
              <a:rPr lang="kk-KZ" sz="12800" dirty="0" smtClean="0"/>
              <a:t>-упражнение </a:t>
            </a:r>
            <a:r>
              <a:rPr lang="kk-KZ" sz="12800" dirty="0"/>
              <a:t>377</a:t>
            </a:r>
            <a:endParaRPr lang="ru-RU" sz="12800" dirty="0"/>
          </a:p>
          <a:p>
            <a:endParaRPr lang="kk-KZ" sz="12800" dirty="0" smtClean="0"/>
          </a:p>
          <a:p>
            <a:r>
              <a:rPr lang="kk-KZ" sz="12800" dirty="0" smtClean="0"/>
              <a:t>                    -</a:t>
            </a:r>
            <a:r>
              <a:rPr lang="kk-KZ" sz="12800" dirty="0"/>
              <a:t>упражнение 379</a:t>
            </a:r>
            <a:endParaRPr lang="ru-RU" sz="12800" dirty="0"/>
          </a:p>
          <a:p>
            <a:endParaRPr lang="kk-KZ" sz="12800" dirty="0" smtClean="0"/>
          </a:p>
          <a:p>
            <a:r>
              <a:rPr lang="kk-KZ" sz="12800" dirty="0" smtClean="0"/>
              <a:t>                    -</a:t>
            </a:r>
            <a:r>
              <a:rPr lang="kk-KZ" sz="12800" dirty="0"/>
              <a:t>упражнение 382</a:t>
            </a:r>
            <a:endParaRPr lang="ru-RU" sz="12800" dirty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12292" name="Picture 20" descr="books_7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720330" cy="301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93" y="3315042"/>
            <a:ext cx="100407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age.jimcdn.com/app/cms/image/transf/dimension=250x1024:format=png/path/s3b1220ae857a2aab/image/ic6d96b1d77457a86/version/1363005031/imag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32" y="4302152"/>
            <a:ext cx="1022214" cy="99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o4.imgsmail.ru/imgpreview?key=11dc84ff74059b03&amp;mb=imgdb_preview_80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t="16021" r="29988" b="15274"/>
          <a:stretch/>
        </p:blipFill>
        <p:spPr bwMode="auto">
          <a:xfrm>
            <a:off x="1043608" y="5335994"/>
            <a:ext cx="1072010" cy="98648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51177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76968242_0_43c2e_d1487a0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39"/>
            <a:ext cx="8679377" cy="71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jimcdn.com/app/cms/image/transf/dimension=250x1024:format=png/path/s3b1220ae857a2aab/image/ic6d96b1d77457a86/version/1363005031/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5" y="3284984"/>
            <a:ext cx="3240360" cy="316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o4.imgsmail.ru/imgpreview?key=11dc84ff74059b03&amp;mb=imgdb_preview_80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t="16021" r="29988" b="15274"/>
          <a:stretch/>
        </p:blipFill>
        <p:spPr bwMode="auto">
          <a:xfrm>
            <a:off x="5695087" y="3284984"/>
            <a:ext cx="3168352" cy="299232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99" name="Picture 3" descr="C:\Users\User\Desktop\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008437" cy="30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43608" y="-1323528"/>
            <a:ext cx="8319839" cy="4320480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«В здоровом теле -</a:t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            здоровый дух»</a:t>
            </a:r>
          </a:p>
        </p:txBody>
      </p:sp>
      <p:pic>
        <p:nvPicPr>
          <p:cNvPr id="6146" name="Picture 2" descr="C:\Users\User\Desktop\atletik0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91932"/>
            <a:ext cx="3677023" cy="404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88" y="1556792"/>
            <a:ext cx="8352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Интересная часть речи</a:t>
            </a:r>
            <a:br>
              <a:rPr lang="ru-RU" sz="36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В русском языке живет.</a:t>
            </a:r>
            <a:br>
              <a:rPr lang="ru-RU" sz="36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Кто что делает, расскажет: </a:t>
            </a:r>
            <a:br>
              <a:rPr lang="ru-RU" sz="36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Чертит, пишет,  иль поет,</a:t>
            </a:r>
            <a:br>
              <a:rPr lang="ru-RU" sz="36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Вышивает, или пашет,</a:t>
            </a:r>
            <a:br>
              <a:rPr lang="ru-RU" sz="36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Или забивает гол,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Варит, жарит, моет, чистит —</a:t>
            </a:r>
            <a:br>
              <a:rPr lang="ru-RU" sz="36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Все расскажет нам …..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      </a:t>
            </a:r>
          </a:p>
          <a:p>
            <a:pPr>
              <a:spcAft>
                <a:spcPts val="0"/>
              </a:spcAft>
            </a:pPr>
            <a:r>
              <a:rPr lang="ru-RU" sz="44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ru-RU" sz="4400" b="1" i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Глагол</a:t>
            </a:r>
            <a:endParaRPr lang="ru-RU" sz="4400" i="1" u="sng" dirty="0">
              <a:solidFill>
                <a:srgbClr val="FFFF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8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анимация 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2" y="13275"/>
            <a:ext cx="9156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692696"/>
            <a:ext cx="7488832" cy="1587202"/>
          </a:xfrm>
        </p:spPr>
        <p:txBody>
          <a:bodyPr/>
          <a:lstStyle/>
          <a:p>
            <a:r>
              <a:rPr lang="ru-RU" dirty="0" smtClean="0"/>
              <a:t>            Седьмое марта</a:t>
            </a:r>
            <a:br>
              <a:rPr lang="ru-RU" dirty="0" smtClean="0"/>
            </a:br>
            <a:r>
              <a:rPr lang="ru-RU" dirty="0" smtClean="0"/>
              <a:t>            Классная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46834"/>
              </p:ext>
            </p:extLst>
          </p:nvPr>
        </p:nvGraphicFramePr>
        <p:xfrm>
          <a:off x="428625" y="1033780"/>
          <a:ext cx="825820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0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Знаю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Узнал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Хочу</a:t>
                      </a:r>
                      <a:r>
                        <a:rPr lang="kk-KZ" sz="3200" baseline="0" dirty="0" smtClean="0"/>
                        <a:t>   узнать</a:t>
                      </a:r>
                      <a:endParaRPr lang="ru-RU" sz="3200" dirty="0"/>
                    </a:p>
                  </a:txBody>
                  <a:tcPr/>
                </a:tc>
              </a:tr>
              <a:tr h="464337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kk-KZ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040" y="749236"/>
            <a:ext cx="8064896" cy="526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 - Что такое глагол?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 -Что обозначает глагол как часть речи?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-На какие вопросы может отвечать глагол?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 -Какие морфологические признаки имеет глагол?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  -Как он изменяется?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  -Каким членом предложения обычно бывает 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3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uchitel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61612"/>
            <a:ext cx="9252520" cy="61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43808" y="561612"/>
            <a:ext cx="8229600" cy="1214437"/>
          </a:xfrm>
        </p:spPr>
        <p:txBody>
          <a:bodyPr/>
          <a:lstStyle/>
          <a:p>
            <a:r>
              <a:rPr lang="kk-KZ" alt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Глагол</a:t>
            </a:r>
            <a:endParaRPr lang="ru-RU" alt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-252536" y="1935480"/>
            <a:ext cx="8939336" cy="438912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>                     Цель:            вспомнить </a:t>
            </a:r>
          </a:p>
          <a:p>
            <a:pPr algn="ctr">
              <a:buNone/>
            </a:pPr>
            <a:r>
              <a:rPr lang="ru-RU" sz="4400" dirty="0" smtClean="0">
                <a:ea typeface="Times New Roman"/>
              </a:rPr>
              <a:t>                                   уметь</a:t>
            </a:r>
          </a:p>
          <a:p>
            <a:pPr algn="ctr">
              <a:buNone/>
            </a:pPr>
            <a:r>
              <a:rPr lang="ru-RU" sz="4400" dirty="0" smtClean="0">
                <a:ea typeface="Times New Roman"/>
              </a:rPr>
              <a:t>                                           определять </a:t>
            </a:r>
            <a:endParaRPr lang="ru-RU" sz="4400" dirty="0">
              <a:ea typeface="Times New Roman"/>
            </a:endParaRPr>
          </a:p>
          <a:p>
            <a:pPr algn="ctr">
              <a:buNone/>
            </a:pPr>
            <a:endParaRPr lang="kk-KZ" altLang="ru-RU" sz="4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14437"/>
          </a:xfrm>
        </p:spPr>
        <p:txBody>
          <a:bodyPr/>
          <a:lstStyle/>
          <a:p>
            <a:r>
              <a:rPr lang="kk-KZ" alt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Глагол</a:t>
            </a:r>
            <a:endParaRPr lang="ru-RU" alt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400" b="1" dirty="0">
                <a:ea typeface="Times New Roman"/>
                <a:cs typeface="Times New Roman"/>
              </a:rPr>
              <a:t>Цель урока: </a:t>
            </a:r>
            <a:endParaRPr lang="ru-RU" sz="4400" b="1" dirty="0" smtClean="0">
              <a:ea typeface="Times New Roman"/>
              <a:cs typeface="Times New Roman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400" dirty="0" smtClean="0">
                <a:latin typeface="Constantia"/>
                <a:ea typeface="Times New Roman"/>
                <a:cs typeface="Times New Roman"/>
              </a:rPr>
              <a:t>вспомнить </a:t>
            </a:r>
            <a:r>
              <a:rPr lang="ru-RU" sz="4400" dirty="0">
                <a:latin typeface="Constantia"/>
                <a:ea typeface="Times New Roman"/>
                <a:cs typeface="Times New Roman"/>
              </a:rPr>
              <a:t>о глаголе; </a:t>
            </a:r>
            <a:r>
              <a:rPr lang="kk-KZ" sz="4400" dirty="0">
                <a:latin typeface="Constantia"/>
                <a:ea typeface="Times New Roman"/>
                <a:cs typeface="Times New Roman"/>
              </a:rPr>
              <a:t> </a:t>
            </a:r>
            <a:endParaRPr lang="kk-KZ" sz="4400" dirty="0" smtClean="0">
              <a:latin typeface="Constantia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4400" dirty="0" smtClean="0">
              <a:latin typeface="Constantia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400" dirty="0" smtClean="0">
                <a:latin typeface="Constantia"/>
                <a:ea typeface="Times New Roman"/>
                <a:cs typeface="Times New Roman"/>
              </a:rPr>
              <a:t>уметь </a:t>
            </a:r>
            <a:r>
              <a:rPr lang="ru-RU" sz="4400" dirty="0">
                <a:latin typeface="Constantia"/>
                <a:ea typeface="Times New Roman"/>
                <a:cs typeface="Times New Roman"/>
              </a:rPr>
              <a:t>задавать вопросы.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kk-KZ" sz="4400" dirty="0">
              <a:latin typeface="Constantia"/>
              <a:ea typeface="Times New Roman"/>
              <a:cs typeface="Times New Roman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kk-KZ" sz="4400" dirty="0" smtClean="0">
                <a:latin typeface="Constantia"/>
                <a:ea typeface="Times New Roman"/>
                <a:cs typeface="Times New Roman"/>
              </a:rPr>
              <a:t>определять </a:t>
            </a:r>
            <a:r>
              <a:rPr lang="kk-KZ" sz="4400" dirty="0">
                <a:latin typeface="Constantia"/>
                <a:ea typeface="Times New Roman"/>
                <a:cs typeface="Times New Roman"/>
              </a:rPr>
              <a:t>морфологические признаки </a:t>
            </a:r>
            <a:endParaRPr lang="kk-KZ" sz="4400" dirty="0" smtClean="0">
              <a:latin typeface="Constantia"/>
              <a:ea typeface="Times New Roman"/>
              <a:cs typeface="Times New Roman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kk-KZ" sz="4400" dirty="0" smtClean="0">
                <a:latin typeface="Constantia"/>
                <a:ea typeface="Times New Roman"/>
                <a:cs typeface="Times New Roman"/>
              </a:rPr>
              <a:t>глагола</a:t>
            </a:r>
            <a:r>
              <a:rPr lang="kk-KZ" sz="4400" dirty="0">
                <a:latin typeface="Constantia"/>
                <a:ea typeface="Times New Roman"/>
                <a:cs typeface="Times New Roman"/>
              </a:rPr>
              <a:t>; </a:t>
            </a:r>
            <a:r>
              <a:rPr lang="ru-RU" sz="4400" dirty="0">
                <a:latin typeface="Constantia"/>
                <a:ea typeface="Times New Roman"/>
                <a:cs typeface="Times New Roman"/>
              </a:rPr>
              <a:t>синтаксическую роль в предложении; </a:t>
            </a:r>
            <a:endParaRPr lang="ru-RU" sz="4400" dirty="0" smtClean="0">
              <a:latin typeface="Constantia"/>
              <a:ea typeface="Times New Roman"/>
              <a:cs typeface="Times New Roman"/>
            </a:endParaRP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4400" dirty="0" smtClean="0">
              <a:latin typeface="Constantia"/>
              <a:ea typeface="Times New Roman"/>
              <a:cs typeface="Times New Roman"/>
            </a:endParaRPr>
          </a:p>
          <a:p>
            <a:pPr algn="ctr">
              <a:buNone/>
            </a:pPr>
            <a:endParaRPr lang="kk-KZ" altLang="ru-RU" sz="4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9a9336ad2c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088232" cy="25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324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«В здоровом теле -             здоровый дух»</vt:lpstr>
      <vt:lpstr>Презентация PowerPoint</vt:lpstr>
      <vt:lpstr>            Седьмое марта             Классная работа</vt:lpstr>
      <vt:lpstr>Презентация PowerPoint</vt:lpstr>
      <vt:lpstr>Презентация PowerPoint</vt:lpstr>
      <vt:lpstr>Тема урока: Глагол</vt:lpstr>
      <vt:lpstr>Тема урока: Глагол</vt:lpstr>
      <vt:lpstr>   Знаки для маркировки текста:  </vt:lpstr>
      <vt:lpstr>               Работа в парах</vt:lpstr>
      <vt:lpstr>      Защита постеров</vt:lpstr>
      <vt:lpstr>Презентация PowerPoint</vt:lpstr>
      <vt:lpstr>  ФИЗминутка</vt:lpstr>
      <vt:lpstr>     Групповое задание</vt:lpstr>
      <vt:lpstr>Домашнее задание:</vt:lpstr>
      <vt:lpstr> Рефлексия урока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N.N.E.</dc:creator>
  <cp:lastModifiedBy>User</cp:lastModifiedBy>
  <cp:revision>22</cp:revision>
  <cp:lastPrinted>2017-03-06T16:39:22Z</cp:lastPrinted>
  <dcterms:created xsi:type="dcterms:W3CDTF">2017-03-06T08:58:47Z</dcterms:created>
  <dcterms:modified xsi:type="dcterms:W3CDTF">2017-03-06T19:20:16Z</dcterms:modified>
</cp:coreProperties>
</file>