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64" r:id="rId4"/>
    <p:sldId id="265" r:id="rId5"/>
    <p:sldId id="270" r:id="rId6"/>
    <p:sldId id="266" r:id="rId7"/>
    <p:sldId id="267" r:id="rId8"/>
    <p:sldId id="272" r:id="rId9"/>
    <p:sldId id="268" r:id="rId10"/>
    <p:sldId id="269" r:id="rId11"/>
    <p:sldId id="271" r:id="rId12"/>
    <p:sldId id="273" r:id="rId13"/>
    <p:sldId id="28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488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64770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3340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2DE297-BC4F-4EA8-9365-BA2AC1EEFA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710D5-49EF-4BBD-9581-871D2CEE13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002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74638"/>
            <a:ext cx="58483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65012-1DDB-4F20-A683-7C8EEFE73F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4102A-119F-431A-B6EC-CAD17FBAE3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02EFC-2D2A-4199-8341-4439315517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C8D13-B6D0-4EB0-B2E3-B60447D0D5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BBFC1-9FF2-4476-9E23-2D70DC9EDC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E4FB2-94BC-415B-A431-754AEEC8F1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B92D4-5E4F-4DBE-88C0-A461A53282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17010-1385-42E7-8108-FF572EA68D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4FEEE-722E-46EF-8651-B9BA18B825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7FEE87-727D-4F5F-9537-15BC6A1DD4F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600" y="2133600"/>
            <a:ext cx="6477000" cy="1470025"/>
          </a:xfrm>
        </p:spPr>
        <p:txBody>
          <a:bodyPr/>
          <a:lstStyle/>
          <a:p>
            <a:r>
              <a:rPr lang="ru-RU" dirty="0"/>
              <a:t>Индустриализация и коллективизация в СССР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685800"/>
            <a:ext cx="7086600" cy="1143000"/>
          </a:xfrm>
        </p:spPr>
        <p:txBody>
          <a:bodyPr/>
          <a:lstStyle/>
          <a:p>
            <a:r>
              <a:rPr lang="ru-RU" sz="3200" dirty="0" err="1"/>
              <a:t>Беломоро</a:t>
            </a:r>
            <a:r>
              <a:rPr lang="ru-RU" sz="3200" dirty="0"/>
              <a:t>-Балтийский канал и Туркестано-Сибирская железная дорога (</a:t>
            </a:r>
            <a:r>
              <a:rPr lang="ru-RU" sz="3200" dirty="0" err="1"/>
              <a:t>Турксиб</a:t>
            </a:r>
            <a:r>
              <a:rPr lang="ru-RU" sz="3200" dirty="0"/>
              <a:t>).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31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10" y="2265402"/>
            <a:ext cx="3911600" cy="390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00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первой пятилетки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Возрождение и появление целых сегментов промышленности:автомобильная,авиационная,станкостроение,тракторная, металлургическая, химическая промышленность и т.д.</a:t>
            </a:r>
          </a:p>
          <a:p>
            <a:r>
              <a:rPr lang="ru-RU" sz="2400" dirty="0" smtClean="0"/>
              <a:t>В три раза увеличилась выплавка чугуна</a:t>
            </a:r>
          </a:p>
          <a:p>
            <a:r>
              <a:rPr lang="ru-RU" sz="2400" dirty="0" smtClean="0"/>
              <a:t>В короткий срок построено огромное             количество трудоемких предприятий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8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Коллективизация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- это процесс объединения единоличных крестьянских хозяйств в коллективные </a:t>
            </a:r>
            <a:r>
              <a:rPr lang="ru-RU" dirty="0"/>
              <a:t>(колхозы) проводившаяся в СССР в период с 1928 по 1937 год (в западной части страны — до 1950 года)</a:t>
            </a:r>
          </a:p>
        </p:txBody>
      </p:sp>
    </p:spTree>
    <p:extLst>
      <p:ext uri="{BB962C8B-B14F-4D97-AF65-F5344CB8AC3E}">
        <p14:creationId xmlns:p14="http://schemas.microsoft.com/office/powerpoint/2010/main" val="198009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84"/>
          <a:stretch/>
        </p:blipFill>
        <p:spPr bwMode="auto">
          <a:xfrm>
            <a:off x="457200" y="1219200"/>
            <a:ext cx="8314654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7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кооперации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Товарищество по совместной обработке земли (ТОЗ)</a:t>
            </a:r>
          </a:p>
          <a:p>
            <a:r>
              <a:rPr lang="ru-RU" dirty="0" smtClean="0"/>
              <a:t>Артель</a:t>
            </a:r>
          </a:p>
          <a:p>
            <a:r>
              <a:rPr lang="ru-RU" dirty="0" smtClean="0"/>
              <a:t>Коммуна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78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4343400" cy="54403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В 1926г. Не смотря на хорошие урожаи, крестьяне зерно не продали.</a:t>
            </a:r>
          </a:p>
          <a:p>
            <a:pPr marL="0" indent="0">
              <a:buNone/>
            </a:pPr>
            <a:r>
              <a:rPr lang="ru-RU" dirty="0" smtClean="0"/>
              <a:t>   В 1927г. </a:t>
            </a:r>
            <a:r>
              <a:rPr lang="ru-RU" dirty="0"/>
              <a:t>т</a:t>
            </a:r>
            <a:r>
              <a:rPr lang="ru-RU" dirty="0" smtClean="0"/>
              <a:t>оже…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В 1929г. В деревни направленны 25-тысячники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3645432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37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/>
          <a:lstStyle/>
          <a:p>
            <a:r>
              <a:rPr lang="ru-RU" dirty="0" smtClean="0"/>
              <a:t> Ноябрь 1929г.</a:t>
            </a:r>
            <a:br>
              <a:rPr lang="ru-RU" dirty="0" smtClean="0"/>
            </a:br>
            <a:r>
              <a:rPr lang="ru-RU" dirty="0" smtClean="0"/>
              <a:t> «Год великого перелома»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0" y="1600200"/>
            <a:ext cx="36415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33" y="1600200"/>
            <a:ext cx="33634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71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95400"/>
            <a:ext cx="4267200" cy="1143000"/>
          </a:xfrm>
        </p:spPr>
        <p:txBody>
          <a:bodyPr/>
          <a:lstStyle/>
          <a:p>
            <a:r>
              <a:rPr lang="ru-RU" dirty="0" smtClean="0"/>
              <a:t>7 августа 1932г.</a:t>
            </a:r>
            <a:br>
              <a:rPr lang="ru-RU" dirty="0" smtClean="0"/>
            </a:br>
            <a:r>
              <a:rPr lang="ru-RU" dirty="0" smtClean="0"/>
              <a:t>Закон о «пяти колосках» </a:t>
            </a:r>
            <a:endParaRPr lang="ru-RU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r="16264" b="5807"/>
          <a:stretch/>
        </p:blipFill>
        <p:spPr bwMode="auto">
          <a:xfrm>
            <a:off x="1752600" y="3200400"/>
            <a:ext cx="2181024" cy="340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947134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61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ru-RU" sz="3600" dirty="0" smtClean="0"/>
              <a:t>Потребление мяса в крестьянской семье на одного человека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924300" cy="4297363"/>
          </a:xfrm>
        </p:spPr>
        <p:txBody>
          <a:bodyPr/>
          <a:lstStyle/>
          <a:p>
            <a:r>
              <a:rPr lang="ru-RU" dirty="0" smtClean="0"/>
              <a:t>1913г.-16 кг.</a:t>
            </a:r>
          </a:p>
          <a:p>
            <a:r>
              <a:rPr lang="ru-RU" dirty="0" smtClean="0"/>
              <a:t>1927г.-30кг.</a:t>
            </a:r>
          </a:p>
          <a:p>
            <a:r>
              <a:rPr lang="ru-RU" dirty="0" smtClean="0"/>
              <a:t>1932г.-12кг.</a:t>
            </a:r>
          </a:p>
          <a:p>
            <a:r>
              <a:rPr lang="ru-RU" dirty="0" smtClean="0"/>
              <a:t>1937г.-15кг.</a:t>
            </a:r>
          </a:p>
          <a:p>
            <a:r>
              <a:rPr lang="ru-RU" dirty="0" smtClean="0"/>
              <a:t>1939г.-16кг.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0"/>
          <a:stretch/>
        </p:blipFill>
        <p:spPr bwMode="auto">
          <a:xfrm>
            <a:off x="3276600" y="2133600"/>
            <a:ext cx="5406228" cy="354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12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Паспортная система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1932г. Введение паспортной системы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Конец 60-70гг.Ххвека- выдача паспортов на руки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421312" cy="271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5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0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ГУЛАГ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17" y="2971800"/>
            <a:ext cx="4981424" cy="346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3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Узники ГУЛАГа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1933г.-550 тыс.</a:t>
            </a:r>
          </a:p>
          <a:p>
            <a:r>
              <a:rPr lang="ru-RU" dirty="0" smtClean="0"/>
              <a:t>1935г.-750 тыс.</a:t>
            </a:r>
          </a:p>
          <a:p>
            <a:r>
              <a:rPr lang="ru-RU" dirty="0" smtClean="0"/>
              <a:t>1936г.-820 тыс.</a:t>
            </a:r>
          </a:p>
          <a:p>
            <a:r>
              <a:rPr lang="ru-RU" dirty="0" smtClean="0"/>
              <a:t>1937г.-1000000</a:t>
            </a:r>
          </a:p>
          <a:p>
            <a:r>
              <a:rPr lang="ru-RU" dirty="0" smtClean="0"/>
              <a:t>1938г.-1400000</a:t>
            </a:r>
          </a:p>
          <a:p>
            <a:r>
              <a:rPr lang="ru-RU" dirty="0" smtClean="0"/>
              <a:t>1941г.-1600000- и это максимум!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3618845" cy="445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734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1"/>
          <a:stretch/>
        </p:blipFill>
        <p:spPr bwMode="auto">
          <a:xfrm>
            <a:off x="381000" y="1219200"/>
            <a:ext cx="844175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8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762000"/>
            <a:ext cx="7467600" cy="4267199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/>
              <a:t>Мы отстали от передовых стран на 50-100 лет. Мы должны пробежать это расстояние в десять лет. Либо мы сделаем это, либо нас </a:t>
            </a:r>
            <a:r>
              <a:rPr lang="ru-RU" i="1" dirty="0" smtClean="0"/>
              <a:t>сомнут.</a:t>
            </a:r>
          </a:p>
          <a:p>
            <a:pPr marL="0" indent="0" algn="r">
              <a:buNone/>
            </a:pPr>
            <a:r>
              <a:rPr lang="ru-RU" i="1" dirty="0" smtClean="0"/>
              <a:t>Сталин</a:t>
            </a:r>
            <a:endParaRPr lang="ru-RU" i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48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1016000"/>
            <a:ext cx="6158163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29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38200" y="609600"/>
            <a:ext cx="7772400" cy="52578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i="1" u="sng" dirty="0">
                <a:solidFill>
                  <a:schemeClr val="tx1"/>
                </a:solidFill>
              </a:rPr>
              <a:t>Индустриализация </a:t>
            </a:r>
            <a:endParaRPr lang="ru-RU" sz="3200" b="1" i="1" u="sng" dirty="0" smtClean="0">
              <a:solidFill>
                <a:schemeClr val="tx1"/>
              </a:solidFill>
            </a:endParaRP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— </a:t>
            </a:r>
            <a:r>
              <a:rPr lang="ru-RU" sz="3200" dirty="0">
                <a:solidFill>
                  <a:schemeClr val="tx1"/>
                </a:solidFill>
              </a:rPr>
              <a:t>процесс ускоренного социально-экономического перехода от традиционного этапа развития к индустриальному, с преобладанием промышленного производства в экономике.</a:t>
            </a:r>
          </a:p>
        </p:txBody>
      </p:sp>
    </p:spTree>
    <p:extLst>
      <p:ext uri="{BB962C8B-B14F-4D97-AF65-F5344CB8AC3E}">
        <p14:creationId xmlns:p14="http://schemas.microsoft.com/office/powerpoint/2010/main" val="31039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93842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5" y="545841"/>
            <a:ext cx="407117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33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99"/>
            <a:ext cx="3331812" cy="47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685800"/>
            <a:ext cx="4876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Источники индустриализации: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доходы от монополии на внешней торговле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доходы </a:t>
            </a:r>
            <a:r>
              <a:rPr lang="ru-RU" sz="2400" dirty="0"/>
              <a:t>легкой промышленности и сельского </a:t>
            </a:r>
            <a:r>
              <a:rPr lang="ru-RU" sz="2400" dirty="0" smtClean="0"/>
              <a:t>хозяйства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налогообложение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бешеная инфляция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спец </a:t>
            </a:r>
            <a:r>
              <a:rPr lang="ru-RU" sz="2400" dirty="0"/>
              <a:t>средства </a:t>
            </a:r>
            <a:endParaRPr lang="ru-RU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п</a:t>
            </a:r>
            <a:r>
              <a:rPr lang="ru-RU" sz="2400" dirty="0" smtClean="0"/>
              <a:t>рограмма гос. </a:t>
            </a:r>
            <a:r>
              <a:rPr lang="ru-RU" sz="2400" dirty="0" smtClean="0"/>
              <a:t>Займов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активно использовался энтузиазм рабочих</a:t>
            </a:r>
          </a:p>
          <a:p>
            <a:pPr lvl="0"/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82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3116"/>
            <a:ext cx="3962400" cy="585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6699" r="20763" b="6857"/>
          <a:stretch/>
        </p:blipFill>
        <p:spPr bwMode="auto">
          <a:xfrm>
            <a:off x="4596882" y="433116"/>
            <a:ext cx="4311696" cy="60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9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пятилетка 1928-1932гг.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58857"/>
              </p:ext>
            </p:extLst>
          </p:nvPr>
        </p:nvGraphicFramePr>
        <p:xfrm>
          <a:off x="762000" y="1397000"/>
          <a:ext cx="7924800" cy="48457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2400"/>
                <a:gridCol w="3962400"/>
              </a:tblGrid>
              <a:tr h="431800">
                <a:tc>
                  <a:txBody>
                    <a:bodyPr/>
                    <a:lstStyle/>
                    <a:p>
                      <a:r>
                        <a:rPr lang="ru-RU" dirty="0" smtClean="0"/>
                        <a:t>Объект промышленности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с предприятием сейчас</a:t>
                      </a:r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ДнепроГЭС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Работает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Челябинский Магнитогорский металлургический комбинат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Работает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Сталинградский тракторный завод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Обанкротилось в 2007 году</a:t>
                      </a:r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Харьковский тракторный завод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Работает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Челябинский тракторный завод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Работает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dirty="0" smtClean="0"/>
                        <a:t>6.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Уралмашзавод - Уральский завод тяжелого машиностроения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Работает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73434">
                <a:tc>
                  <a:txBody>
                    <a:bodyPr/>
                    <a:lstStyle/>
                    <a:p>
                      <a:r>
                        <a:rPr lang="ru-RU" dirty="0" smtClean="0"/>
                        <a:t>7.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Запорожсталь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Работает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217038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333</Words>
  <Application>Microsoft Office PowerPoint</Application>
  <PresentationFormat>Экран (4:3)</PresentationFormat>
  <Paragraphs>68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Оформление по умолчанию</vt:lpstr>
      <vt:lpstr>Индустриализация и коллективизация в СССР</vt:lpstr>
      <vt:lpstr>План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пятилетка 1928-1932гг.</vt:lpstr>
      <vt:lpstr>Беломоро-Балтийский канал и Туркестано-Сибирская железная дорога (Турксиб). </vt:lpstr>
      <vt:lpstr>Итоги первой пятилетки</vt:lpstr>
      <vt:lpstr>Коллективизация</vt:lpstr>
      <vt:lpstr>Презентация PowerPoint</vt:lpstr>
      <vt:lpstr>Формы кооперации</vt:lpstr>
      <vt:lpstr>Презентация PowerPoint</vt:lpstr>
      <vt:lpstr> Ноябрь 1929г.  «Год великого перелома»</vt:lpstr>
      <vt:lpstr>7 августа 1932г. Закон о «пяти колосках» </vt:lpstr>
      <vt:lpstr>Потребление мяса в крестьянской семье на одного человека</vt:lpstr>
      <vt:lpstr>Паспортная система</vt:lpstr>
      <vt:lpstr>ГУЛАГ</vt:lpstr>
      <vt:lpstr>Узники ГУЛАГа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Евгений Леонтьев</cp:lastModifiedBy>
  <cp:revision>12</cp:revision>
  <cp:lastPrinted>1601-01-01T00:00:00Z</cp:lastPrinted>
  <dcterms:created xsi:type="dcterms:W3CDTF">1601-01-01T00:00:00Z</dcterms:created>
  <dcterms:modified xsi:type="dcterms:W3CDTF">2020-03-24T14:39:33Z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